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89"/>
  </p:notesMasterIdLst>
  <p:sldIdLst>
    <p:sldId id="744" r:id="rId2"/>
    <p:sldId id="832" r:id="rId3"/>
    <p:sldId id="740" r:id="rId4"/>
    <p:sldId id="762" r:id="rId5"/>
    <p:sldId id="763" r:id="rId6"/>
    <p:sldId id="764" r:id="rId7"/>
    <p:sldId id="765" r:id="rId8"/>
    <p:sldId id="766" r:id="rId9"/>
    <p:sldId id="767" r:id="rId10"/>
    <p:sldId id="758" r:id="rId11"/>
    <p:sldId id="757" r:id="rId12"/>
    <p:sldId id="769" r:id="rId13"/>
    <p:sldId id="770" r:id="rId14"/>
    <p:sldId id="771" r:id="rId15"/>
    <p:sldId id="772" r:id="rId16"/>
    <p:sldId id="773" r:id="rId17"/>
    <p:sldId id="775" r:id="rId18"/>
    <p:sldId id="759" r:id="rId19"/>
    <p:sldId id="776" r:id="rId20"/>
    <p:sldId id="834" r:id="rId21"/>
    <p:sldId id="774" r:id="rId22"/>
    <p:sldId id="768" r:id="rId23"/>
    <p:sldId id="777" r:id="rId24"/>
    <p:sldId id="778" r:id="rId25"/>
    <p:sldId id="745" r:id="rId26"/>
    <p:sldId id="749" r:id="rId27"/>
    <p:sldId id="857" r:id="rId28"/>
    <p:sldId id="779" r:id="rId29"/>
    <p:sldId id="780" r:id="rId30"/>
    <p:sldId id="781" r:id="rId31"/>
    <p:sldId id="782" r:id="rId32"/>
    <p:sldId id="783" r:id="rId33"/>
    <p:sldId id="784" r:id="rId34"/>
    <p:sldId id="785" r:id="rId35"/>
    <p:sldId id="786" r:id="rId36"/>
    <p:sldId id="787" r:id="rId37"/>
    <p:sldId id="788" r:id="rId38"/>
    <p:sldId id="789" r:id="rId39"/>
    <p:sldId id="790" r:id="rId40"/>
    <p:sldId id="792" r:id="rId41"/>
    <p:sldId id="793" r:id="rId42"/>
    <p:sldId id="794" r:id="rId43"/>
    <p:sldId id="795" r:id="rId44"/>
    <p:sldId id="796" r:id="rId45"/>
    <p:sldId id="797" r:id="rId46"/>
    <p:sldId id="799" r:id="rId47"/>
    <p:sldId id="800" r:id="rId48"/>
    <p:sldId id="802" r:id="rId49"/>
    <p:sldId id="803" r:id="rId50"/>
    <p:sldId id="808" r:id="rId51"/>
    <p:sldId id="798" r:id="rId52"/>
    <p:sldId id="811" r:id="rId53"/>
    <p:sldId id="858" r:id="rId54"/>
    <p:sldId id="812" r:id="rId55"/>
    <p:sldId id="813" r:id="rId56"/>
    <p:sldId id="815" r:id="rId57"/>
    <p:sldId id="817" r:id="rId58"/>
    <p:sldId id="818" r:id="rId59"/>
    <p:sldId id="820" r:id="rId60"/>
    <p:sldId id="821" r:id="rId61"/>
    <p:sldId id="816" r:id="rId62"/>
    <p:sldId id="822" r:id="rId63"/>
    <p:sldId id="854" r:id="rId64"/>
    <p:sldId id="750" r:id="rId65"/>
    <p:sldId id="823" r:id="rId66"/>
    <p:sldId id="835" r:id="rId67"/>
    <p:sldId id="839" r:id="rId68"/>
    <p:sldId id="840" r:id="rId69"/>
    <p:sldId id="841" r:id="rId70"/>
    <p:sldId id="842" r:id="rId71"/>
    <p:sldId id="843" r:id="rId72"/>
    <p:sldId id="845" r:id="rId73"/>
    <p:sldId id="847" r:id="rId74"/>
    <p:sldId id="850" r:id="rId75"/>
    <p:sldId id="851" r:id="rId76"/>
    <p:sldId id="852" r:id="rId77"/>
    <p:sldId id="853" r:id="rId78"/>
    <p:sldId id="848" r:id="rId79"/>
    <p:sldId id="761" r:id="rId80"/>
    <p:sldId id="826" r:id="rId81"/>
    <p:sldId id="855" r:id="rId82"/>
    <p:sldId id="856" r:id="rId83"/>
    <p:sldId id="828" r:id="rId84"/>
    <p:sldId id="829" r:id="rId85"/>
    <p:sldId id="830" r:id="rId86"/>
    <p:sldId id="831" r:id="rId87"/>
    <p:sldId id="833" r:id="rId88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99" userDrawn="1">
          <p15:clr>
            <a:srgbClr val="A4A3A4"/>
          </p15:clr>
        </p15:guide>
        <p15:guide id="2" pos="46" userDrawn="1">
          <p15:clr>
            <a:srgbClr val="A4A3A4"/>
          </p15:clr>
        </p15:guide>
        <p15:guide id="3" orient="horz" pos="862" userDrawn="1">
          <p15:clr>
            <a:srgbClr val="A4A3A4"/>
          </p15:clr>
        </p15:guide>
        <p15:guide id="4" orient="horz" pos="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6A7DD"/>
    <a:srgbClr val="34AC8B"/>
    <a:srgbClr val="D85C00"/>
    <a:srgbClr val="009A46"/>
    <a:srgbClr val="FF6600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34" autoAdjust="0"/>
    <p:restoredTop sz="94591" autoAdjust="0"/>
  </p:normalViewPr>
  <p:slideViewPr>
    <p:cSldViewPr>
      <p:cViewPr varScale="1">
        <p:scale>
          <a:sx n="96" d="100"/>
          <a:sy n="96" d="100"/>
        </p:scale>
        <p:origin x="84" y="108"/>
      </p:cViewPr>
      <p:guideLst>
        <p:guide orient="horz" pos="499"/>
        <p:guide pos="46"/>
        <p:guide orient="horz" pos="862"/>
        <p:guide orient="horz" pos="4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presProps" Target="pres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446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5557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481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8468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292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48917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9458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9.xml"/><Relationship Id="rId5" Type="http://schemas.openxmlformats.org/officeDocument/2006/relationships/slide" Target="slide25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3888159"/>
            <a:ext cx="108077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Section Ⅰ</a:t>
            </a:r>
            <a:r>
              <a:rPr lang="zh-CN" altLang="en-US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480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  <a:cs typeface="Times New Roman" panose="02020603050405020304" pitchFamily="18" charset="0"/>
              </a:rPr>
              <a:t>Reading and Thinking</a:t>
            </a:r>
          </a:p>
        </p:txBody>
      </p:sp>
    </p:spTree>
    <p:extLst>
      <p:ext uri="{BB962C8B-B14F-4D97-AF65-F5344CB8AC3E}">
        <p14:creationId xmlns:p14="http://schemas.microsoft.com/office/powerpoint/2010/main" val="114342827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247091" y="1201939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词 汇 认 知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16" name="横卷形 15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871935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重点单词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短语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词组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劝说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说服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转换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交换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转变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开关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转换器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安全的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安心的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可靠的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牢固的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获得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拴牢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保护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224533" y="2447999"/>
            <a:ext cx="1885453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phrase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208906" y="3024063"/>
            <a:ext cx="219322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persuade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16757" y="3633057"/>
            <a:ext cx="171393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switch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47710" y="4827165"/>
            <a:ext cx="129612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secure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88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431775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远程的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偏远的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自动的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效率高的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有功效的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模式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方式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风格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正常顺序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常规的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日常的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指令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命令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控制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命令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服从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遵守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癌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癌症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毒瘤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13.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渗漏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透露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漏洞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裂缝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透露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1080517" y="405337"/>
            <a:ext cx="182030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remote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1080517" y="1032047"/>
            <a:ext cx="235032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automatic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008509" y="1578555"/>
            <a:ext cx="200888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efficient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1008509" y="2205265"/>
            <a:ext cx="155363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mode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1008509" y="2760490"/>
            <a:ext cx="145321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routine</a:t>
            </a:r>
            <a:endParaRPr lang="zh-CN" altLang="en-US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1008509" y="3387200"/>
            <a:ext cx="232788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command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1087535" y="3933708"/>
            <a:ext cx="141737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obey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29" name="矩形 28"/>
          <p:cNvSpPr>
            <a:spLocks noChangeAspect="1"/>
          </p:cNvSpPr>
          <p:nvPr/>
        </p:nvSpPr>
        <p:spPr>
          <a:xfrm>
            <a:off x="1087535" y="4488933"/>
            <a:ext cx="176041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cancer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1087535" y="5115643"/>
            <a:ext cx="132600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leak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1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439887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14.detect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15.relevant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16.fantasy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17.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可获得的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可购得的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有空的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18.nevertheless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adv.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19.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体系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系统安排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精心组织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736701" y="1439887"/>
            <a:ext cx="19688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</a:rPr>
              <a:t>发现</a:t>
            </a:r>
            <a:r>
              <a:rPr lang="en-US" altLang="zh-CN">
                <a:ea typeface="宋体" panose="02010600030101010101" pitchFamily="2" charset="-122"/>
              </a:rPr>
              <a:t>;</a:t>
            </a:r>
            <a:r>
              <a:rPr lang="zh-CN" altLang="en-US">
                <a:ea typeface="宋体" panose="02010600030101010101" pitchFamily="2" charset="-122"/>
              </a:rPr>
              <a:t>查明</a:t>
            </a:r>
            <a:endParaRPr lang="zh-CN" altLang="en-US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456781" y="2015209"/>
            <a:ext cx="361669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</a:rPr>
              <a:t>有关的</a:t>
            </a:r>
            <a:r>
              <a:rPr lang="en-US" altLang="zh-CN">
                <a:ea typeface="宋体" panose="02010600030101010101" pitchFamily="2" charset="-122"/>
              </a:rPr>
              <a:t>;</a:t>
            </a:r>
            <a:r>
              <a:rPr lang="zh-CN" altLang="en-US">
                <a:ea typeface="宋体" panose="02010600030101010101" pitchFamily="2" charset="-122"/>
              </a:rPr>
              <a:t>有意义的　</a:t>
            </a:r>
            <a:endParaRPr lang="zh-CN" altLang="en-US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897162" y="2588641"/>
            <a:ext cx="1968809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</a:rPr>
              <a:t>幻想</a:t>
            </a:r>
            <a:r>
              <a:rPr lang="en-US" altLang="zh-CN">
                <a:ea typeface="宋体" panose="02010600030101010101" pitchFamily="2" charset="-122"/>
              </a:rPr>
              <a:t>;</a:t>
            </a:r>
            <a:r>
              <a:rPr lang="zh-CN" altLang="en-US">
                <a:ea typeface="宋体" panose="02010600030101010101" pitchFamily="2" charset="-122"/>
              </a:rPr>
              <a:t>想象</a:t>
            </a:r>
            <a:endParaRPr lang="zh-CN" altLang="en-US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1296541" y="3178588"/>
            <a:ext cx="2169184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available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176861" y="3775129"/>
            <a:ext cx="375295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ea typeface="宋体" panose="02010600030101010101" pitchFamily="2" charset="-122"/>
              </a:rPr>
              <a:t>尽管如此</a:t>
            </a:r>
            <a:r>
              <a:rPr lang="en-US" altLang="zh-CN">
                <a:ea typeface="宋体" panose="02010600030101010101" pitchFamily="2" charset="-122"/>
              </a:rPr>
              <a:t>;</a:t>
            </a:r>
            <a:r>
              <a:rPr lang="zh-CN" altLang="en-US">
                <a:ea typeface="宋体" panose="02010600030101010101" pitchFamily="2" charset="-122"/>
              </a:rPr>
              <a:t>不过</a:t>
            </a:r>
            <a:r>
              <a:rPr lang="en-US" altLang="zh-CN">
                <a:ea typeface="宋体" panose="02010600030101010101" pitchFamily="2" charset="-122"/>
              </a:rPr>
              <a:t>;</a:t>
            </a:r>
            <a:r>
              <a:rPr lang="zh-CN" altLang="en-US">
                <a:ea typeface="宋体" panose="02010600030101010101" pitchFamily="2" charset="-122"/>
              </a:rPr>
              <a:t>然而</a:t>
            </a:r>
            <a:endParaRPr lang="zh-CN" altLang="en-US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287597" y="4369877"/>
            <a:ext cx="1796261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structure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11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+mn-lt"/>
                <a:cs typeface="Times New Roman" panose="02020603050405020304" pitchFamily="18" charset="0"/>
              </a:rPr>
              <a:t>词汇拓展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1.distant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遥远的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远处的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疏远的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心不在焉的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distance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距离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空间的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遥远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时间的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久远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远处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2.integrate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vi.&amp;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合并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成为一体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integrated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各部分密切协调的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综合的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3.sensor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传感器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敏感元件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感觉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感觉到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觉察出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sensitive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敏感的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297442" y="129587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97442" y="176321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425233" y="2522780"/>
            <a:ext cx="251226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25234" y="2990123"/>
            <a:ext cx="25122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905053" y="3672135"/>
            <a:ext cx="14401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05053" y="4139478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260049" y="4248199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60049" y="4715542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627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4.preference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爱好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偏爱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prefer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vt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较喜欢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喜欢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多于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5.instant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瞬间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片刻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立即的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速食的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速溶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instantly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立即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马上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6.warning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警告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警示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先兆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warn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警告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使警惕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告诫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7.constant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不断的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重复的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不变的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常量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constantly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始终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一直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重复不断地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328989" y="863823"/>
            <a:ext cx="165618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28989" y="1331166"/>
            <a:ext cx="165618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8509" y="2614317"/>
            <a:ext cx="194270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10" y="3081660"/>
            <a:ext cx="194270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905054" y="3125650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05054" y="3592993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8509" y="4954849"/>
            <a:ext cx="22233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5422192"/>
            <a:ext cx="22233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9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8.abnormal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不正常的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反常的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normal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正常的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精神正常的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normally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正常地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正常情况下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9.critical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严重的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关键的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批判性的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critic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批评家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评论员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criticise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批判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挑剔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指责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10.potential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可能的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潜在的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潜力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可能性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potentially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adv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潜在地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可能地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11.electrical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电的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用电的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electricity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电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769149" y="93583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769149" y="140317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024733" y="1583903"/>
            <a:ext cx="20882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024733" y="2051246"/>
            <a:ext cx="20882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597241" y="2111136"/>
            <a:ext cx="15481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597241" y="2578479"/>
            <a:ext cx="15481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250647" y="2735176"/>
            <a:ext cx="192621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250647" y="3202519"/>
            <a:ext cx="19262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83493" y="3947377"/>
            <a:ext cx="2334307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3494" y="4414720"/>
            <a:ext cx="233430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977062" y="4491916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977062" y="4959259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310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12.wire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电线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金属丝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或线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接通电源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连接</a:t>
            </a:r>
            <a:r>
              <a:rPr lang="zh-CN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endParaRPr lang="en-US" altLang="zh-CN" smtClean="0">
              <a:solidFill>
                <a:srgbClr val="000000"/>
              </a:solidFill>
              <a:latin typeface="+mn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wiring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电线线路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线路系统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13.innovation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创新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改造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innovate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创新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改革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innovative</a:t>
            </a:r>
            <a:r>
              <a:rPr lang="zh-CN" altLang="zh-CN"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altLang="zh-CN" i="1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创新的</a:t>
            </a:r>
            <a:r>
              <a:rPr lang="en-US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latin typeface="+mn-lt"/>
                <a:ea typeface="宋体" panose="02010600030101010101" pitchFamily="2" charset="-122"/>
                <a:cs typeface="Times New Roman" panose="02020603050405020304" pitchFamily="18" charset="0"/>
              </a:rPr>
              <a:t>革新的</a:t>
            </a:r>
            <a:r>
              <a:rPr lang="zh-CN" altLang="zh-CN">
                <a:solidFill>
                  <a:srgbClr val="0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+mn-lt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+mn-lt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5458" y="2015951"/>
            <a:ext cx="159651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5458" y="2483294"/>
            <a:ext cx="159651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617021" y="2555637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617021" y="3022980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8509" y="3175708"/>
            <a:ext cx="237626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3643051"/>
            <a:ext cx="237626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242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重点短语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1.switch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电灯、机器等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addition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此外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3.keep track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的动态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保持联系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4.early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在初期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早先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this sense(in...sense)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从这种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意义上来讲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088629" y="172791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088629" y="219526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528789" y="171754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28789" y="218489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493" y="224400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271134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725550" y="286011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725550" y="332745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901811" y="3464112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01811" y="393145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11041" y="4022100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1041" y="4489443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247091" y="575791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阅 读 自 测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367879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1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Fast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一、快速浏览课文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“SMART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HOMES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LIFE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EASIER”,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判断正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 smart home will remember to switch off the TV when we forget.(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2.Your smart home won’t check your body weight in the future.(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872605" y="3744143"/>
            <a:ext cx="55393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T 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908026" y="4893779"/>
            <a:ext cx="43473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F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27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965997"/>
            <a:ext cx="10807700" cy="23995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3.Smart homes will provide you with the relevant information to prevent disasters.(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4.Most new homes have begun to use this smart technology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81117" y="1607568"/>
            <a:ext cx="55393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T 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20477" y="2733789"/>
            <a:ext cx="43473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F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87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横卷形 1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49257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悦</a:t>
            </a:r>
            <a:r>
              <a:rPr lang="zh-CN" altLang="en-US" sz="4000" smtClean="0"/>
              <a:t>读</a:t>
            </a:r>
            <a:r>
              <a:rPr lang="en-US" altLang="zh-CN" sz="4000"/>
              <a:t>·</a:t>
            </a:r>
            <a:r>
              <a:rPr lang="zh-CN" altLang="en-US" sz="4000" smtClean="0"/>
              <a:t>导</a:t>
            </a:r>
            <a:r>
              <a:rPr lang="zh-CN" altLang="en-US" sz="4000"/>
              <a:t>入</a:t>
            </a:r>
          </a:p>
        </p:txBody>
      </p:sp>
      <p:sp>
        <p:nvSpPr>
          <p:cNvPr id="11" name="横卷形 10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1717409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课前</a:t>
            </a:r>
            <a:r>
              <a:rPr lang="en-US" altLang="zh-CN" sz="4000" dirty="0"/>
              <a:t>·</a:t>
            </a:r>
            <a:r>
              <a:rPr lang="zh-CN" altLang="zh-CN" sz="4000" dirty="0"/>
              <a:t>基础认知</a:t>
            </a:r>
          </a:p>
        </p:txBody>
      </p:sp>
      <p:sp>
        <p:nvSpPr>
          <p:cNvPr id="12" name="横卷形 11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308556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13" name="横卷形 12">
            <a:hlinkClick r:id="rId6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445371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</a:t>
            </a:r>
            <a:r>
              <a:rPr lang="zh-CN" altLang="en-US" sz="4000" smtClean="0"/>
              <a:t>训练</a:t>
            </a:r>
            <a:endParaRPr lang="zh-CN" altLang="zh-CN" sz="4000" dirty="0"/>
          </a:p>
        </p:txBody>
      </p:sp>
    </p:spTree>
    <p:extLst>
      <p:ext uri="{BB962C8B-B14F-4D97-AF65-F5344CB8AC3E}">
        <p14:creationId xmlns:p14="http://schemas.microsoft.com/office/powerpoint/2010/main" val="18562191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079847"/>
            <a:ext cx="10807700" cy="43200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Step 2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Detailed Reading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二、仔细阅读课文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选择最佳答案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1.What’s the main idea of the second paragraph?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zh-CN"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A.We won’t have to use switches in our home.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 future home will tell us to leave home.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C.We have to switch on the lights when we get home.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D.We can’t change our routine in our home.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001397" y="237599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01397" y="284333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63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67879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2.What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play(s)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 important role in the smart home in the future?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A.Rich TV programmes.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B.Switches.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C.Integrated sensors.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D.The owner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favourite music.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767144" y="2065657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767144" y="2533000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33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3.What can we infer according to the third paragraph?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A.The smart home will monitor your health weekly.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B.The smart bed will send warnings to your phone every day.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C.The smart bed only helps you have a good sleep.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D.You will lead a more healthy life in the future.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70962" y="201595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0962" y="248329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78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43200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4.In what way will smart homes prevent serious damage from accidents?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A.Fix the problem before you know it.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B.Stop the water pipe from leaking.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C.Find out the accident and send the relevant information to you.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D.Check the electrical wiring when you are away.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312765" y="1905388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312765" y="2372731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50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5.How long will it take before most new homes start to use this smart technology?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A.Only a few months.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B.Perhaps some years.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 A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very long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time.	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D.Some weeks.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464893" y="2110261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64893" y="2577604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3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247091" y="1220142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词 汇 精 讲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课堂</a:t>
            </a:r>
            <a:r>
              <a:rPr lang="en-US" altLang="zh-CN" sz="4000" dirty="0"/>
              <a:t>·</a:t>
            </a:r>
            <a:r>
              <a:rPr lang="zh-CN" altLang="zh-CN" sz="4000" dirty="0"/>
              <a:t>重难突破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943943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For example,the phrase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opinion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tells us that the passage is likely meant to persuade.(page 14)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,“in my opinion”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这个短语告诉我们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这篇文章可能旨在说服。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8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499367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persuade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劝说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说服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130493"/>
            <a:ext cx="10807700" cy="29904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persuade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sth=persuade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说服某人做某事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persuade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sth=persuade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说服某人不做某事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persuasive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有说服力的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令人信服的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38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28775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persuaded his sister into going to the party with him.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他说服他妹妹和他一起参加聚会。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(2)We persuaded him out of lending his money to that man.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我们说服他不要把钱借给那个人。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(3)Using persuasive words,Jack persuaded his parents of the convenience of the smart home.In other words,they were persuaded to equip their house with advanced technology.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杰克用有说服力的话语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使他的父母相信了智能家居的便利性。换句话说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他们被说服用先进技术装备他们的家。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878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温馨提示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(1)persuade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强调说服的结果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;advise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劝说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对方不一定接受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强调动作。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劝说但不一定有效果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应表述为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:advise sb to do sth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try to persuade sb to do sth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persuade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一样可构成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</a:rPr>
              <a:t>vt.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+sb into/out of doing sth 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结构的动词还有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: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talk sb into/out of doing sth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说服某人做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不做某事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/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fool sb into/out of doing sth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欺骗某人做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/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不做某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事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24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man didn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listen to anyone.No one could persuade him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(do) so.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 must find a way to persuade her into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leaving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(leave) that house.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(3)None of us could persuade him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into/out 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doing that.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224533" y="2466949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152525" y="2953897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921277" y="309607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921277" y="356341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845067" y="4208990"/>
            <a:ext cx="230034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845068" y="4715542"/>
            <a:ext cx="230034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648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悦读</a:t>
            </a:r>
            <a:r>
              <a:rPr lang="en-US" altLang="zh-CN" sz="4000"/>
              <a:t>·</a:t>
            </a:r>
            <a:r>
              <a:rPr lang="zh-CN" altLang="en-US" sz="4000"/>
              <a:t>导入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65591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文章导语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未来的城市会是什么样子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没有人会知道确切的答案。对于未来我们可以做出一些预测。你的预测又是什么呢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What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the city of the future look like?No one knows for sure,and making predictions is a risky business.But one thing is certain—they are going to get bigger before they get smaller.Here are some ideas for running a city of 50,000 people in the year 2045.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(4)I have persuaded him to keep away from online games.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→I have persuaded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him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keeping away from online games.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(5)They advised him to stay,but he just wouldn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listen.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→They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tried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persuade him to stay,but he just wouldn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listen.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320877" y="2159967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0877" y="2627310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049069" y="2171747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049069" y="2639090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304653" y="3960167"/>
            <a:ext cx="136815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304653" y="4427510"/>
            <a:ext cx="136815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888829" y="3960167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88829" y="4427510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90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Or,have you ever forgotten to switch off the TV or computer?(page 14)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或是你忘记过关掉电视或电脑吗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37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switch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转换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交换　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转变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开关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转换器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改变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2520007"/>
            <a:ext cx="10807700" cy="2399503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switch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电灯、机器等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switch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电灯、机器等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switch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(from...)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to...(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转变成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转换到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switch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和某人交换某物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94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(1)Which switch do I press to turn it off?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我按哪个开关就能把它关了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(2)On coming back home,the little boy switched on the TV.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一回到家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这个小男孩就打开了电视。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switched from a back seat to a front one so that he could see more clearly.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为了看得更清楚一些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他从后排位子移到前排去。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44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switched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all lights as there was no one in the house.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used to play basketball,but now he switched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golf.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(3)When it gets dark,we will switch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all lights.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(4)Have you been able to switch your shift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anyone?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528789" y="172791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28789" y="219526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577461" y="295205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577461" y="341939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985173" y="4104183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5173" y="4571526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353325" y="4680247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353325" y="5147590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639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However,in the not-too-distant future,we will be living in smart homes that will lock the door for us when we are away and remember to switch off the TV when we forget.(page 14)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然而在不久的将来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我们将生活在智能的家里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在我们外出时锁好家门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会在我们忘记关掉电视的时候替我们关上。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30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distant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遥远的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远处的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疏远的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心不在焉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871935"/>
            <a:ext cx="10807700" cy="245605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distance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距离</a:t>
            </a:r>
            <a:r>
              <a:rPr lang="en-US" altLang="zh-CN">
                <a:solidFill>
                  <a:srgbClr val="000000"/>
                </a:solidFill>
                <a:cs typeface="Times New Roman" panose="02020603050405020304" pitchFamily="18" charset="0"/>
              </a:rPr>
              <a:t>;(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空间的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遥远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;(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时间的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久远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远处</a:t>
            </a:r>
            <a:endParaRPr lang="en-US" altLang="zh-CN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distance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在距离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远的地方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in/into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distance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在远处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在远方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keep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distance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与某人保持一定距离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37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7579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airport was about 20 kilometres distant.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机场在大约两万米远的地方。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girl who is standing in the distance has a gift for drawing.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站在远处的那个女孩有画画的天赋。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 was difficult to get to know her because she always kept everyone at a distance.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了解她很难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因为她总是与每个人保持一定距离。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098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91815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 could spot them easily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 distance of two hundred metres.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(2)Although there is a long distance between us,we don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feel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distant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(distance).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(3)There stands a high mountain in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distance.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473005" y="2087959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3005" y="2555302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224533" y="3816151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224533" y="4283494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985173" y="4412938"/>
            <a:ext cx="122413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5173" y="4880281"/>
            <a:ext cx="122413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072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10583"/>
            <a:ext cx="10807700" cy="27345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future home will use integrated sensors to tell when you leave home each morning,and then go into an energy-efficient mode all by itself.(page 14)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未来的住宅将使用集成传感器来感应你每天早晨何时出门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然后自动进入节能模式。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096071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integrate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vi.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&amp;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合并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一体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3722781"/>
            <a:ext cx="10807700" cy="245605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integrate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with/into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合并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一体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融入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integrated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各部分密切协调的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综合的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integrated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into.../be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integrated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with...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相结合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融为一体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253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1.To get rid of garbage problems,the city will load huge spaceships with waste materials and send them towards the sun,preventing landfill</a:t>
            </a:r>
            <a:r>
              <a:rPr lang="en-US" altLang="zh-CN" baseline="30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and environmental problems.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2.No smoking will be allowed within a future city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limits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Smoking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be possible only outside cities,and outdoors.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3.In the future all shopping will be done online,and catalogues will have voice commands to place orders.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45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didn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 integrate successfully into the Italian way of life.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他没有成功融入意大利的生活方式中去。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thinks we are living in a fully integrated and supportive society.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他认为我们生活在一个完全融合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互相扶持的社会里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(3)These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programs can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 integrated with your existing software.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这些程序能和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现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的软件整合起来。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36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(1)They have not made any effort to integrate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with/into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local community.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(2)You should consider them as an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integrated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(integrate) system in performance tuning.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Integrating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(integrate) the kids with the community is essential.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857381" y="1943943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857381" y="2411286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981837" y="3107222"/>
            <a:ext cx="21635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981837" y="3574565"/>
            <a:ext cx="21635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440557" y="4297905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440557" y="4765248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17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23863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Your home will also learn your daily routine and preferences,so everything will be ready for you when you get home each evening.(page 14)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你的住宅还能了解你的日程安排和喜好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所以每天晚上你回到家时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一切都已经准备就绪。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68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545328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preference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爱好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偏爱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655911"/>
            <a:ext cx="10807700" cy="3581365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preference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喜爱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偏爱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develop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preference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养成对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的偏爱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preference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而不是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prefer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宁可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较喜欢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prefer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rather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宁愿做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而不愿做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prefer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(doing)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(doing)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)B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相比更喜欢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)A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450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74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a matter of personal preference.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那是个人的爱好问题。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(2)She has a preference for red,while I like blue better.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她偏爱红色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而我更喜欢蓝色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09607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(3)To keep healthy,I prefer to open the windows rather than switch on the air conditioner.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=To keep healthy,I prefer opening the windows to switching on the air conditioner.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为了保持健康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与开空调相比我更喜欢开窗户。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83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287759"/>
            <a:ext cx="108077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 would usually choose to live in a small town in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(prefer) to in a big city.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old man had a preference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pre-twentieth century Western paintings.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prefers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(read) rather than watch television.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(4)She prefers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(cook)at home to eating in restaurants.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217421" y="1439887"/>
            <a:ext cx="255505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preference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en-US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481117" y="2577039"/>
            <a:ext cx="112082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for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024733" y="3816151"/>
            <a:ext cx="1419556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to read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240757" y="4960999"/>
            <a:ext cx="155202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cooking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01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All controls will respond to voice commands,so if you want to change your routine,you just say aloud what you want and the home system will obey.(page 14)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所有的控制器都将响应语音指令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因此如果你想要改变日程安排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你只需大声说出你的想法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家居系统就会照办。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758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command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指令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命令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控制　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vt.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命令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控制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490533"/>
            <a:ext cx="10807700" cy="422885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good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command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精通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take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command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管辖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指挥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command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控制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掌握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under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one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command(=under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command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在某人的指挥下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command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that...(should)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命令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做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command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sb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命令某人做某事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49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is famous for having a good command of French.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他因精通法语而出名。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(2)Who will take command of the army?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谁来指挥这支军队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(3)For the first time in years,she felt in command of her life.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多少年来第一次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她觉得生活掌握在自己的手里。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(4)The captain commanded his men to retreat.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上尉命令手下撤退。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53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(1)My father has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good command of the computer.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captain gave a command that 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(should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) start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(start) at once.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528789" y="2270530"/>
            <a:ext cx="7920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528789" y="2737873"/>
            <a:ext cx="7920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7489229" y="2860442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7489229" y="3347390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>
            <a:spLocks noChangeAspect="1"/>
          </p:cNvSpPr>
          <p:nvPr/>
        </p:nvSpPr>
        <p:spPr>
          <a:xfrm>
            <a:off x="361950" y="4112992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looked relaxed and totally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command of himself.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en-US" altLang="zh-CN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265093" y="4218382"/>
            <a:ext cx="17281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265093" y="4685725"/>
            <a:ext cx="17281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422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4.Everyone will be given a telephone number at birth that will never change no matter where they live.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5.All forms of recreation</a:t>
            </a:r>
            <a:r>
              <a:rPr lang="en-US" altLang="zh-CN" baseline="30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,such as cinemas,bowling,concerts and others,will be provided free of charge by the city.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6.All cars will be powered by electricity,solar energy or wind,and it will be possible to change the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colour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 cars at the flick of a switch.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63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 example,if a water pipe starts leaking,or if there is a short in the electrical wiring,your smart home will detect it and provide you with the relevant information.(page 15)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例如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如果水管漏水或发生电线短路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你的智能家居将会探测出来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并给你提供相关的信息。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619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683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 smtClean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relevant </a:t>
            </a:r>
            <a:r>
              <a:rPr lang="en-US" altLang="zh-CN" i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有关的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有意义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804808"/>
            <a:ext cx="10807700" cy="2456057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relevant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有关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relevance</a:t>
            </a:r>
            <a:r>
              <a:rPr lang="en-US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(no)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relevance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关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irrelevant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adj.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无关的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无意义的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731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431775"/>
            <a:ext cx="10807700" cy="47412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(1)Some relevant activities will be held during different festivals,such as making dumplings or eating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zongzi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一些相关的活动将在不同的节日期间举行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如包饺子或吃粽子。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(2)His nationality is not relevant to whether he is a good lawyer or not.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他的国籍与他是否是一位好律师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无关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8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87926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(3)What he said has no relevance to the matter in hand.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他所说的话与眼下的事没有关系。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(4)That evidence is irrelevant to the case.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那条证据与本案无关。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644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79992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温馨提示</a:t>
            </a:r>
            <a:r>
              <a:rPr lang="en-US" altLang="zh-CN">
                <a:solidFill>
                  <a:srgbClr val="000000"/>
                </a:solidFill>
              </a:rPr>
              <a:t> 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英语中表示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有关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的表达有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:</a:t>
            </a:r>
            <a:b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</a:b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be related to...;be involved in...;be relevant to...;be linked to/with...;be connected/associated with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</a:rPr>
              <a:t>...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81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79181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 think his opinions are relevant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topic we are discussing now.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3)What we are discussing should have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(relevant) to the subject,but not the opposite.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273205" y="1871935"/>
            <a:ext cx="628698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to </a:t>
            </a:r>
            <a:endParaRPr lang="zh-CN" altLang="en-US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6841157" y="3096137"/>
            <a:ext cx="2344488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irrelevant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73205" y="4317790"/>
            <a:ext cx="184274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relevance</a:t>
            </a:r>
            <a:endParaRPr lang="zh-CN" altLang="en-US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3127904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(2)Whether I believe you or not is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(relevant) now.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68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56928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This way,you will be able to fix the problem before your home becomes flooded or catches fire.(page 15)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这样一来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你就能够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你的房子被水淹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着火前及时解决问题。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62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35831"/>
            <a:ext cx="3952300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catch fire </a:t>
            </a:r>
            <a:r>
              <a:rPr lang="zh-CN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着火</a:t>
            </a: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619095"/>
            <a:ext cx="10807700" cy="3637919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在燃烧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sth=set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纵火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放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火烧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make/build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生火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light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点火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put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灭火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play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fire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玩火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冒险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147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(1)The grass caught fire and it was on fire for a short time.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草着火了并烧了一会儿。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(2)A candle had set the curtains on fire.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蜡烛把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窗帘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点燃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who plays with fire gets burned.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玩火者必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自焚 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432020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温馨提示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be on fire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表示状态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可以和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一段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时间的状语连用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 catch fire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则表示动作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不可和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示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一段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时间的状语连用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8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(1)Soon the whole floor was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fire and it was impossible for people on the floors above to escape.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(2)It took two hours to put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fire.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 was very hungry then,but it was dangerous to make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fire to cook.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(4)Then he tried to set fire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wood with a match,but failed.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738735" y="1777625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738735" y="2244968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511560" y="2952055"/>
            <a:ext cx="127384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511560" y="3419398"/>
            <a:ext cx="127384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49609" y="4104183"/>
            <a:ext cx="7309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49609" y="4571526"/>
            <a:ext cx="7309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373281" y="4693241"/>
            <a:ext cx="11798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373281" y="5160584"/>
            <a:ext cx="11798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617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7.Distance surgery</a:t>
            </a:r>
            <a:r>
              <a:rPr lang="en-US" altLang="zh-CN" baseline="30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become common as doctors carry out operations from thousands of miles away,with each city having its own telesurgery outpatient</a:t>
            </a:r>
            <a:r>
              <a:rPr lang="en-US" altLang="zh-CN" baseline="3000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clinic.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8.Old people and people with disabilities will be able to go anywhere in the world using high-tech cameras attached to their head.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Travelling in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space by ordinary citizens will be common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Each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city will have its own spaceport.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00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96599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this sense,the home of tomorrow is already the home of today.(page 15)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从这个意义上说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明日之家已经是今日之家。</a:t>
            </a:r>
            <a:endParaRPr lang="zh-CN" altLang="zh-CN">
              <a:solidFill>
                <a:schemeClr val="tx1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考点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this sense(in...sense) 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从这种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某种</a:t>
            </a:r>
            <a:r>
              <a:rPr lang="en-US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意义上来讲</a:t>
            </a:r>
            <a:endParaRPr lang="zh-CN" altLang="zh-CN">
              <a:solidFill>
                <a:schemeClr val="tx1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3456111"/>
            <a:ext cx="10807700" cy="1808572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从某种意义上来讲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no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决不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every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word</a:t>
            </a:r>
            <a:r>
              <a:rPr lang="en-US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无论从哪个角度讲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91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1815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(1)In this sense,Emil was right.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从这种意义上来讲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埃米尔是对的。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(2)In a sense,smart homes will lead us to live smarter lives.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从某种意义上来讲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智能家居将引领我们过上更智能的生活。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(3)In no sense do I agree with this suggestion.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无论如何我都不赞同这条建议。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60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15951"/>
            <a:ext cx="10807700" cy="1274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温馨提示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in no sense 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是一个否定意义的介词短语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放于句首时句子要采用倒装语序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000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单句语法填空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(1)In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sense,only if you insist on studying physics can you make great progress in the not-too-distant future.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2)He was a true friend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every sense of the word.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160637" y="2043184"/>
            <a:ext cx="49244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a 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28989" y="3816151"/>
            <a:ext cx="526106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in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27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247091" y="840975"/>
            <a:ext cx="2523837" cy="458233"/>
          </a:xfrm>
          <a:prstGeom prst="roundRect">
            <a:avLst/>
          </a:prstGeom>
          <a:solidFill>
            <a:srgbClr val="C6A7DD"/>
          </a:solidFill>
          <a:ln>
            <a:solidFill>
              <a:srgbClr val="C6A7DD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句 型 剖 析</a:t>
            </a:r>
            <a:endParaRPr lang="zh-CN" altLang="zh-CN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511895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These smart homes will keep us secure,save us energy,and provide a more comfortable environment to live in.(page 14)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这样的智能家居将保障我们的安全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节省我们的能源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为我们提供一个更为舒适的居住环境。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84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to live in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为不定式短语做后置定语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修饰前面的名词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environment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不定式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短语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做定语时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与被修饰的词之间存在逻辑上的主谓关系或动宾关系。如果是动宾关系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而不定式的动词是不及物动词时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则需要带有相应的介词。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31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(1)We must find a person to do the work.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我们必须找个人做这项工作。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(2)He has a lot of books to read.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他有很多书要读。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has got a chair to sit on,but nobody to talk to.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他倒是有一把椅子坐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但是没有人来说话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55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(4)The clear front of the box had a “keyhole” in a geometric shape,and the birds were given five differently shaped “keys” to choose from.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盒子的正面有一个几何形状的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钥匙孔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鸟可以从五个不同形状的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钥匙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中选择。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97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我们需要有人来帮忙干这项工作。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We need someone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to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help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with    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work.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我有许多信要写。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have many letters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to write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她是一个很好的同事。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She is a nice person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to work with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744813" y="2087959"/>
            <a:ext cx="24482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744813" y="2555302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032845" y="3240087"/>
            <a:ext cx="216024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032845" y="3707430"/>
            <a:ext cx="21602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320877" y="4398118"/>
            <a:ext cx="295232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320877" y="4865461"/>
            <a:ext cx="295232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471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1007839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Your lights will come on the instant you enter the door along with your favourite music or TV programmes,and you will find your dinner already prepared for you.(page 14)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你一进家门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灯就会亮起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还有你最喜欢的音乐或电视节目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会自动播放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而且你会发现晚餐已为你准备好了。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661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词海拾贝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1.landfill /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æ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ndfIl/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i="1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废物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填埋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2.recreation /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̩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rekri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eI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n/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娱乐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消遣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3.surgery /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ɜː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ʒə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ri/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手术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外科手术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4.outpatient /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tpeI</a:t>
            </a:r>
            <a:r>
              <a:rPr lang="en-US" altLang="zh-CN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ʃ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nt/ </a:t>
            </a:r>
            <a:r>
              <a:rPr lang="en-US" altLang="zh-CN" i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n.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门诊病人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62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4779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instant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用作连词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相当于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as soon as,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引导时间状语从句。在英语中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有些名词短语和副词可做连词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引导时间状语从句。名词短语主要有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first time 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”;the last time 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”;next time 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下次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”;each time 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每次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”;the moment/the minute/the instant/the second 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常见的副词有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instantly/immediately 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361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5923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told me the news instantly he met me.=He told me the news the instant he met me.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他一见到我就告诉了我这个消息。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(2)The first time you take part in a race,it is very normal to feel tense.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第一次参加比赛时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你感到紧张是很正常的。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(3)He paid back the money he owed us the instant/moment he returned home.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他一回到家就把欠我们的钱还上了。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10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句型转换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(1)I recognised you as soon as I saw you.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→I recognised you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the instant/moment/minute/second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 saw you.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(2)As soon as you turn it on,you’ll get boiling water from the hot tap.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Instantly/Immediately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you turn it on,you’ll get boiling water from the hot tap.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888829" y="2375991"/>
            <a:ext cx="64807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888829" y="2843334"/>
            <a:ext cx="64807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80517" y="4735147"/>
            <a:ext cx="424847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80517" y="5202490"/>
            <a:ext cx="42484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3578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【教材原文】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Nevertheless,it will take some years before most new homes begin to use this new technology.(page 15)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大多数新住宅还需要几年时间才会开始使用这种新技术。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句法分析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句中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引导的是一个时间状语从句。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之前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过多久后才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常用于以下句型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(1)“It will be...before...”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。从句常用一般现在时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346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07839"/>
            <a:ext cx="10807700" cy="35594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(2)“It won’t be...before...”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用不了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。从句常用一般现在时。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(3)“It wasn’t...before...”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。从句常用一般过去时。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(4)“It was...before...”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才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。从句常用一般过去时。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40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59767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语境领悟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(1)He almost knocked me down before he saw me.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他几乎把我撞倒才看到我。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2)In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humans,babies can put a round shape in a round hole from around one year of age,but it will be another year before they are able to do the same with less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symmetrical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shapes.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在人类身上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婴儿从一岁左右就可以把一个圆形物品放进圆孔里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但还需要一年的时间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才能用不对称形状的物体做同样的事情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089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63823"/>
            <a:ext cx="10807700" cy="4150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(3)It will not be long before you regret for what you’ve done.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不久你就会为你的所作所为懊悔的。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(4)It was a year before I knew the truth.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过了一年我才知道真相。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(5)Don’t worry.It won’t be long before we see each other again.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别担心。不久我们就会再见面的。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48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7632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cs typeface="Times New Roman" panose="02020603050405020304" pitchFamily="18" charset="0"/>
              </a:rPr>
              <a:t>学以致用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完成句子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如果你错过了这次机会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可能需要两年你才能再获得一次。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If you miss this chance,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it will be two years 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before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you get another one.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不久我们就会习惯新的学校生活。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won’t be long before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we 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get used to 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new school life.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752925" y="2520007"/>
            <a:ext cx="489654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752925" y="2987350"/>
            <a:ext cx="489654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464893" y="4320207"/>
            <a:ext cx="388843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464893" y="4787550"/>
            <a:ext cx="38884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3757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过了三天他才回来。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It was three days 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before he came back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不久他就意识到他处境的危险。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It was not long before</a:t>
            </a:r>
            <a:r>
              <a:rPr lang="zh-CN" altLang="zh-CN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 sensed the danger of the position.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3672805" y="1799927"/>
            <a:ext cx="46805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3672805" y="2267270"/>
            <a:ext cx="46805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648469" y="3016306"/>
            <a:ext cx="5328592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648469" y="3483649"/>
            <a:ext cx="532859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340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横卷形 12"/>
          <p:cNvSpPr/>
          <p:nvPr/>
        </p:nvSpPr>
        <p:spPr>
          <a:xfrm>
            <a:off x="2592685" y="-27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/>
              <a:t>随堂训练　</a:t>
            </a:r>
            <a:endParaRPr lang="zh-CN" altLang="zh-CN" sz="4000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一、单词拼写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1.If you’re planning on visiting Yading,keep in mind that it’s a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偏远的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location and that accommodation choices are limited.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2.Nowadays,solar panels have become very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有功效的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at changing light from the sun into usable energy.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152525" y="2675867"/>
            <a:ext cx="1820307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remote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281317" y="3816151"/>
            <a:ext cx="200888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efficient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32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863823"/>
            <a:ext cx="10807700" cy="4172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1.What can we infer from the passage?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A.In the future some waste materials are sent towards the sun to stop landfill.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B.In the future a patient can have an operation but doesn’t have to stay in hospital.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C.In the future you can smoke in the city.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D.In the future no cars are powered by solar energy or wind.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489229" y="935831"/>
            <a:ext cx="56117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A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04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3.We can keep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不断的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track of our health with the help of modern wearable devices that record various physiological data.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4.Tony hopes that TCM(Traditional Chinese Medicine) will gain more popularity in his city and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even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become__________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可获得的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at local public hospitals in the future.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5.While shopping,people sometimes can’t help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being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u="sng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to buy something they don’t really need.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456781" y="680995"/>
            <a:ext cx="2077813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constant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073405" y="3027872"/>
            <a:ext cx="175721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available</a:t>
            </a:r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76461" y="4752255"/>
            <a:ext cx="1781257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mtClean="0">
                <a:ea typeface="宋体" panose="02010600030101010101" pitchFamily="2" charset="-122"/>
              </a:rPr>
              <a:t>ersuaded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628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二、用所给单词的适当形式填空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1.At a young age,he was good at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some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_______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social problems,so he desired to be a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future.(critical)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2.To be an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learner,I have consulted the Internet for some advice on how to study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Learning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is vital for us students.(efficient)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265093" y="1223863"/>
            <a:ext cx="1939955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criticizing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552701" y="1237181"/>
            <a:ext cx="141577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critical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057181" y="1799927"/>
            <a:ext cx="1508746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critic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664693" y="2952055"/>
            <a:ext cx="1596912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efficient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67471" y="3578765"/>
            <a:ext cx="191590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efficiently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232645" y="4180659"/>
            <a:ext cx="2260555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efficiency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44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 have a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for math but he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English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 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prefer)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4.He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me not to be late,but I paid no attention to his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.(warn)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5.I find it hard to distinguish reality and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,so could you tell me a </a:t>
            </a:r>
            <a:r>
              <a:rPr lang="zh-CN" altLang="zh-CN" u="sng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idea to solve the problem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 (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fantasy)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76661" y="719807"/>
            <a:ext cx="202549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preference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777261" y="719807"/>
            <a:ext cx="1844351" cy="626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prefers</a:t>
            </a:r>
            <a:r>
              <a:rPr lang="zh-CN" altLang="en-US">
                <a:ea typeface="宋体" panose="02010600030101010101" pitchFamily="2" charset="-122"/>
              </a:rPr>
              <a:t>　</a:t>
            </a:r>
            <a:endParaRPr lang="zh-CN" altLang="en-US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728589" y="1871935"/>
            <a:ext cx="1507144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warned</a:t>
            </a:r>
            <a:endParaRPr lang="zh-CN" altLang="en-US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584573" y="2492629"/>
            <a:ext cx="1643399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warning</a:t>
            </a:r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795711" y="3024063"/>
            <a:ext cx="1460656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fantasy</a:t>
            </a:r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051186" y="3653948"/>
            <a:ext cx="1688283" cy="6317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>
                <a:ea typeface="宋体" panose="02010600030101010101" pitchFamily="2" charset="-122"/>
              </a:rPr>
              <a:t>fantastic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50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2770310" cy="6245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选词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填空</a:t>
            </a:r>
            <a:r>
              <a:rPr lang="en-US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1950" y="1211755"/>
            <a:ext cx="10807700" cy="127419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switch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off;keep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track of;in this sense;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the instant;be relevant to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2592015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1.The film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was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relevant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to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what was being discussed in class.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this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sense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,all the children and adults have the equal rights.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448669" y="2664023"/>
            <a:ext cx="324036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448669" y="3131366"/>
            <a:ext cx="3240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28489" y="3850179"/>
            <a:ext cx="27723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8489" y="4317522"/>
            <a:ext cx="27723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41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29587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3.I was thankful to her at heart because she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kept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track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my progress.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instant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I saw him,I knew he was the man the police were looking for.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5.Please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switch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the lights 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off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as you leave.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137301" y="1439887"/>
            <a:ext cx="273630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137301" y="1907230"/>
            <a:ext cx="27363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64493" y="2564611"/>
            <a:ext cx="259228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64493" y="3031954"/>
            <a:ext cx="25922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944613" y="3735132"/>
            <a:ext cx="1872208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944613" y="4202475"/>
            <a:ext cx="187220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861664" y="3735132"/>
            <a:ext cx="1080120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861664" y="4202475"/>
            <a:ext cx="1080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019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647799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</a:t>
            </a:r>
            <a:r>
              <a:rPr lang="zh-CN" altLang="zh-CN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、</a:t>
            </a:r>
            <a:r>
              <a:rPr lang="zh-CN" altLang="zh-CN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课文语篇填空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In the not-too-distant future,we will be living in smart homes,1.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which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will keep us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secure,save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us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energy,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and provide a more comfortable environment to live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   </a:t>
            </a:r>
            <a:r>
              <a:rPr lang="en-US" altLang="zh-CN" smtClean="0">
                <a:ea typeface="宋体" panose="0201060003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.The future home will use 3.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integrated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(integrate) sensors to tell when you leave home each morning,and then go into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energy-efficient mode all by itself.You will no longer have to think about 5.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turning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(turn)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switches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2110931" y="1905388"/>
            <a:ext cx="158417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2110931" y="2372731"/>
            <a:ext cx="158417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289429" y="2426749"/>
            <a:ext cx="79057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289429" y="2894092"/>
            <a:ext cx="7905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4536901" y="3096071"/>
            <a:ext cx="2304256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4536901" y="3563414"/>
            <a:ext cx="2304256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5473005" y="4844141"/>
            <a:ext cx="2016224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5473005" y="5311484"/>
            <a:ext cx="20162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08509" y="4225886"/>
            <a:ext cx="893913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08509" y="4693229"/>
            <a:ext cx="89391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656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54649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on and off yourself.Your home will also learn your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daily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(day) routine and preferences,so everything will be ready for you when you get home each evening.In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addition,your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health will be monitored by 7.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(you) smart home every day.Your </a:t>
            </a: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bed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will record how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well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(good) you sleep every night.Smart toilets will </a:t>
            </a:r>
            <a:endParaRPr lang="en-US" altLang="zh-CN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constantly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(constant) keep track of your health as well.What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’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s more,there will be no more 10.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disasters</a:t>
            </a:r>
            <a:r>
              <a:rPr lang="zh-CN" altLang="zh-CN"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(disaster) either,because the smart homes will be able to prevent serious damage from accidents.</a:t>
            </a:r>
            <a:r>
              <a:rPr lang="en-US" altLang="zh-CN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04809" y="1367879"/>
            <a:ext cx="12155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04810" y="1835222"/>
            <a:ext cx="121551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281317" y="2447999"/>
            <a:ext cx="121551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81318" y="2915342"/>
            <a:ext cx="121551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969705" y="3478442"/>
            <a:ext cx="1150615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969706" y="3945785"/>
            <a:ext cx="11506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1024418" y="4037337"/>
            <a:ext cx="21901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1024419" y="4504680"/>
            <a:ext cx="21901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8A90BD6A-DAC1-4175-BADE-A70FD2E31095}"/>
              </a:ext>
            </a:extLst>
          </p:cNvPr>
          <p:cNvSpPr/>
          <p:nvPr/>
        </p:nvSpPr>
        <p:spPr>
          <a:xfrm>
            <a:off x="8280517" y="4524285"/>
            <a:ext cx="2190171" cy="486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94F29B7E-74BF-4821-88B9-C8400B1817B7}"/>
              </a:ext>
            </a:extLst>
          </p:cNvPr>
          <p:cNvCxnSpPr>
            <a:cxnSpLocks/>
          </p:cNvCxnSpPr>
          <p:nvPr/>
        </p:nvCxnSpPr>
        <p:spPr>
          <a:xfrm>
            <a:off x="8280518" y="4991628"/>
            <a:ext cx="21901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82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  <p:bldP spid="11" grpId="0" animBg="1"/>
      <p:bldP spid="1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889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11895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2.What will be given to a baby when he/she is born in the future?</a:t>
            </a: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telephone</a:t>
            </a:r>
            <a:r>
              <a:rPr lang="en-US" altLang="zh-CN"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>
                <a:ea typeface="宋体" panose="02010600030101010101" pitchFamily="2" charset="-122"/>
                <a:cs typeface="Times New Roman" panose="02020603050405020304" pitchFamily="18" charset="0"/>
              </a:rPr>
              <a:t>number.</a:t>
            </a:r>
            <a:r>
              <a:rPr lang="en-US" altLang="zh-CN"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06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全程设计" id="{EED6AF3C-B5B4-45C1-BA84-C0EDA954AFD2}" vid="{1B3131FC-BB6B-459A-9353-0D6F0AACC749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</Template>
  <TotalTime>277</TotalTime>
  <Words>3416</Words>
  <Application>Microsoft Office PowerPoint</Application>
  <PresentationFormat>自定义</PresentationFormat>
  <Paragraphs>453</Paragraphs>
  <Slides>87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87</vt:i4>
      </vt:variant>
    </vt:vector>
  </HeadingPairs>
  <TitlesOfParts>
    <vt:vector size="98" baseType="lpstr">
      <vt:lpstr>NEU-BZ-S92</vt:lpstr>
      <vt:lpstr>方正书宋_GBK</vt:lpstr>
      <vt:lpstr>黑体</vt:lpstr>
      <vt:lpstr>楷体</vt:lpstr>
      <vt:lpstr>隶书</vt:lpstr>
      <vt:lpstr>宋体</vt:lpstr>
      <vt:lpstr>微软雅黑</vt:lpstr>
      <vt:lpstr>Arial</vt:lpstr>
      <vt:lpstr>Calibri</vt:lpstr>
      <vt:lpstr>Times New Roman</vt:lpstr>
      <vt:lpstr>1_专业教辅课件Q:251490010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ITSK.com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  治</dc:title>
  <dc:creator>SkyUser</dc:creator>
  <cp:lastModifiedBy>AutoBVT</cp:lastModifiedBy>
  <cp:revision>59</cp:revision>
  <dcterms:created xsi:type="dcterms:W3CDTF">2020-09-19T09:01:39Z</dcterms:created>
  <dcterms:modified xsi:type="dcterms:W3CDTF">2026-03-12T00:52:36Z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