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54"/>
  </p:notesMasterIdLst>
  <p:sldIdLst>
    <p:sldId id="744" r:id="rId2"/>
    <p:sldId id="809" r:id="rId3"/>
    <p:sldId id="740" r:id="rId4"/>
    <p:sldId id="762" r:id="rId5"/>
    <p:sldId id="763" r:id="rId6"/>
    <p:sldId id="769" r:id="rId7"/>
    <p:sldId id="770" r:id="rId8"/>
    <p:sldId id="764" r:id="rId9"/>
    <p:sldId id="771" r:id="rId10"/>
    <p:sldId id="765" r:id="rId11"/>
    <p:sldId id="772" r:id="rId12"/>
    <p:sldId id="773" r:id="rId13"/>
    <p:sldId id="758" r:id="rId14"/>
    <p:sldId id="814" r:id="rId15"/>
    <p:sldId id="815" r:id="rId16"/>
    <p:sldId id="816" r:id="rId17"/>
    <p:sldId id="776" r:id="rId18"/>
    <p:sldId id="777" r:id="rId19"/>
    <p:sldId id="778" r:id="rId20"/>
    <p:sldId id="817" r:id="rId21"/>
    <p:sldId id="779" r:id="rId22"/>
    <p:sldId id="780" r:id="rId23"/>
    <p:sldId id="781" r:id="rId24"/>
    <p:sldId id="782" r:id="rId25"/>
    <p:sldId id="811" r:id="rId26"/>
    <p:sldId id="784" r:id="rId27"/>
    <p:sldId id="786" r:id="rId28"/>
    <p:sldId id="787" r:id="rId29"/>
    <p:sldId id="788" r:id="rId30"/>
    <p:sldId id="789" r:id="rId31"/>
    <p:sldId id="791" r:id="rId32"/>
    <p:sldId id="792" r:id="rId33"/>
    <p:sldId id="812" r:id="rId34"/>
    <p:sldId id="793" r:id="rId35"/>
    <p:sldId id="768" r:id="rId36"/>
    <p:sldId id="797" r:id="rId37"/>
    <p:sldId id="798" r:id="rId38"/>
    <p:sldId id="799" r:id="rId39"/>
    <p:sldId id="801" r:id="rId40"/>
    <p:sldId id="802" r:id="rId41"/>
    <p:sldId id="803" r:id="rId42"/>
    <p:sldId id="813" r:id="rId43"/>
    <p:sldId id="800" r:id="rId44"/>
    <p:sldId id="766" r:id="rId45"/>
    <p:sldId id="745" r:id="rId46"/>
    <p:sldId id="749" r:id="rId47"/>
    <p:sldId id="804" r:id="rId48"/>
    <p:sldId id="805" r:id="rId49"/>
    <p:sldId id="806" r:id="rId50"/>
    <p:sldId id="807" r:id="rId51"/>
    <p:sldId id="808" r:id="rId52"/>
    <p:sldId id="810" r:id="rId5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7DD"/>
    <a:srgbClr val="34AC8B"/>
    <a:srgbClr val="D85C00"/>
    <a:srgbClr val="009A46"/>
    <a:srgbClr val="FF6600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96" y="78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9911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9367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370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402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652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57029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770877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45.xml"/><Relationship Id="rId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528119"/>
            <a:ext cx="108077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Section Ⅲ</a:t>
            </a:r>
            <a:r>
              <a:rPr lang="zh-CN" altLang="en-US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Using Language,</a:t>
            </a:r>
          </a:p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4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Assessing Your Progress &amp; Video Time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54649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三、仔细阅读课文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选择最佳答案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 Which statement is TRUE about the shocking news in the first paragraph?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A.The car company refused to make an apology.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 car company still believed in the bright future of driverless cars.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 families of the deceased received a lot of money and forgave the car company.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D.Some passengers died when the car crashed in the driver mode.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412177" y="1689364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12177" y="2156707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 Which is TRUE about the Amish according to the text?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A.They mainly lived in rural Canada.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B.They can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afford to buy cars.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C.They advocate a simple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lifestyle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D.They have lived mainly as hunters since the 18th century.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1950" y="1955094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2422437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18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3.How many benefits has new technology provided in the third paragraph?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B.2.</a:t>
            </a:r>
            <a:r>
              <a:rPr lang="en-US" altLang="zh-CN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C.3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	D.4.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4.What is the author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occupation?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A.A news reporter.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B.An AI designer.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C.A clerk in the car company.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D.A weather reporter.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39352" y="163360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39352" y="210095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841157" y="278063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41157" y="324797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50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1341694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词 汇 精 讲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5" name="横卷形 4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61950" y="187193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Words such as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predict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prediction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forecast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are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also used quite often when making predictions.(page 18)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predict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prediction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forecast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等词在进行预测时也经常使用。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61950" y="3680507"/>
            <a:ext cx="560339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predict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预言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预料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1950" y="4400587"/>
            <a:ext cx="10807700" cy="180857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predict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that/wh-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从句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预测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预言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predicted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that...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据预测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prediction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预言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预测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59767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(1)Many Chinese sayings use the weather and climate situation during Minor Cold to predict the weather in the following spring.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许多中国谚语用小寒期间的天气和气候情况来预测来年春天的天气。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(2)It is very difficult for people to predict what will happen in the next century.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人们很难预测下个世纪会发生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什么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260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(3)It was predicted that the temperature of the next month would continue to fall.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据预报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下个月的温度将继续下降。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075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(predict) that the hurricane will reach the coast tomorrow morning.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(2)Nobody can predict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happen in the future.So enjoy every minute in our life.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(3)No one can make a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(predict) when the disease will strike again.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728589" y="1655911"/>
            <a:ext cx="2320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is </a:t>
            </a:r>
            <a:r>
              <a:rPr lang="en-US" altLang="zh-CN" smtClean="0">
                <a:ea typeface="宋体" panose="02010600030101010101" pitchFamily="2" charset="-122"/>
              </a:rPr>
              <a:t>predicted 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52925" y="2808039"/>
            <a:ext cx="146226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what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52925" y="4037524"/>
            <a:ext cx="197740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prediction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536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article,various people said that the public should oppose the idea of developing driverless cars.(page 20)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在这篇报道中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多位人士表示公众应该反对发展无人驾驶汽车这一想法。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27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5835252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oppose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抵制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阻挠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47930"/>
            <a:ext cx="10807700" cy="3046988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oppose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(doing)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sth/sb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反对某人做某事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opposed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强烈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截然不同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opposed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(doing)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强烈反对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为介词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opposite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相反的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对面的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29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31775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 king couldn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bear anyone who opposed him.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国王不能忍受任何反对他的人。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government called on the public to oppose wasting resources.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政府号召公众反对浪费资源。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(3)They are opposed to cutting down the old tree for rebuilding a shopping centre.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他们强烈反对为重建一个购物中心而砍掉这棵老树。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055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  <p:sp>
        <p:nvSpPr>
          <p:cNvPr id="12" name="横卷形 11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237599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13" name="横卷形 12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</a:t>
            </a:r>
            <a:r>
              <a:rPr lang="zh-CN" altLang="en-US" sz="4000" smtClean="0"/>
              <a:t>训练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3212410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431775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温馨提示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to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是介词的类似短语还有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: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lead to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导致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通往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stick to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坚持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look forward to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盼望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contribute to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有助于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导致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object to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反对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devote...to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献身于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;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致力于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320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 husband strongly opposed his wife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(go) there alone.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(2)Are you opposed to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speaking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(speak) to him about it?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opposed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building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(build) a new hall in the area.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137301" y="2015951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37301" y="2483294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680917" y="3217785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80917" y="3685128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312765" y="4380186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12765" y="4847529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31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the one hand,there are many different groups of people around the world who live happily in the absence of new technology.(page 20)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一方面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世界上有许多不同群体的人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这些人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没有新技术的情况下依然幸福地生活着。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31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absence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不存在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缺乏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缺席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358820"/>
            <a:ext cx="10807700" cy="3637919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absence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from...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缺席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没参加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during/in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absence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某人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缺席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不在的时候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absence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缺乏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absence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mind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心不在焉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absent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缺席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不在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出神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absent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缺席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不在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1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(1)His frequent absence from school is because of his illness.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他经常缺课是因为他的病。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(2)Throughout their no-cost stays in strangers’ homes,they feed pets and water plants in the homeowner’s absence.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在他们免费住在陌生人家的整个过程中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他们在房主不在的情况下喂养宠物、给植物浇水。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65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0783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(3)In the absence of necessary knowledge,more people would be infected with HIV.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在缺乏必要知识的情况下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会有更多的人感染艾滋病病毒。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(4)I have a terrible headache and will be absent from the school today.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我头痛得很厉害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今天就不去上学了。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25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(1)Our English teacher told me he would be absent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school for half a year.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case was dismissed in the absence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any definite proof.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(3)Please look after my house during my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absence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(absent).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649469" y="1816180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49469" y="2283523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921277" y="302406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1277" y="349140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065293" y="4190898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065293" y="4658241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217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They advocate a simple life with an emphasis on hard work,family,and community.(page 20)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他们提倡简朴的生活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强调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实干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重视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家庭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和社区。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advocate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提倡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支持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拥护　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提倡者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支持者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拥护者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048099"/>
            <a:ext cx="10807700" cy="245605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advocate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(doing)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提倡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advocate+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宾语从句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从句谓语用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should+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动词原形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,should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可省略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主张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advocate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for/of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的支持者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拥护者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01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(1)We advocate giving up smoking in order to keep fit.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为了保持健康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我们提倡戒烟。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advocated that all buildings(should) be fitted with smoke detectors.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他主张所有的建筑物都应安装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烟雾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报警器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 am an advocate for hospital workers.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我是医院工作人员的支持者。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94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(1)We advocate that the government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punish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(punish) those drunk drivers severely.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 don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advocate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building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(build)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factories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our town.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129189" y="2087959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129189" y="2555302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392885" y="3240087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92885" y="3707430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725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1237686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词 汇 </a:t>
            </a:r>
            <a:r>
              <a:rPr lang="zh-CN" altLang="en-US" dirty="0" smtClean="0">
                <a:solidFill>
                  <a:schemeClr val="bg1"/>
                </a:solidFill>
              </a:rPr>
              <a:t>认 知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99208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artificial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人工的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人造的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假的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clone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克隆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以无性繁殖技术复制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克隆动物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或植物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forecast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预报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4.hence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由此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cease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停止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终止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6.rural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乡村的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农村的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4493" y="1958354"/>
            <a:ext cx="22322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2425697"/>
            <a:ext cx="22322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4493" y="2550594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3017937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4493" y="3766920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4234263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736701" y="4317158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36701" y="4784501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4493" y="4910435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5377778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748001" y="5501741"/>
            <a:ext cx="27970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48002" y="5969084"/>
            <a:ext cx="279701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横卷形 16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5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句型转换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(3)People advocate doing something to protect the environment.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→People advocate that something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done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 protect the environment.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841157" y="3062618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41157" y="352996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281317" y="3062618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81317" y="3529961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554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51621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Moreover,the Internet has made it possible for friends and family to keep in touch easily even if they are on opposite sides of the world.(page 20)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此外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互联网使朋友和家人即使天各一方也能轻松保持联系。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keep in touch (with...) 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保持联系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某课题或领域的情况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489741"/>
            <a:ext cx="10807700" cy="255454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touch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取得联系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表示动作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keep/be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touch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保持联系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表示状态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lose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touch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失去联系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表示动作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不再了解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touch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失去联系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表示状态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不再了解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某人的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情况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不懂得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某课题或领域的情况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249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59767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(1)It is common to use the Internet to keep in touch.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利用互联网保持联系是普遍的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(2)Make sure you keep in touch with your classmates after graduation.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你要保证毕业后还与同学们保持联络。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(3)On my arrival in the city,I managed to get in touch with my former friends.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一到达这座城市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我就设法与以前的朋友取得联系。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4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(4)It’s a pity that I’ve lost touch with all my classmates.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很遗憾我和我所有的同学都失去了联系。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(5)To be frank with you,I’ve been out of touch with most of my old friends.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实话告诉你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我和大部分的老朋友都失去了联系。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54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 got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touch with Charles immediately I received his letter.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 He asked for my address and said that he didn’t want to lose touch 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me.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(3)Though we live in different cities,we still keep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touch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with 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each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other.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160637" y="194394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60637" y="241128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448669" y="3705761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48669" y="4173104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2254" y="4824263"/>
            <a:ext cx="10783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2254" y="5291606"/>
            <a:ext cx="10783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519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句 型 剖 析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Moreover,the Internet has made it possible for friends and family to keep in touch easily even if they are on opposite sides of the world.(page 20)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互联网使朋友和家人即使天各一方也能轻松保持联系。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3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7579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made it possible for friends and family to keep in touch easily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属于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+it+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adj./n.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宾语补足语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)+to do”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结构。还有一种结构是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+it+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./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宾语补足语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)+that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。在这两种结构中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,it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做形式宾语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真正的宾语是后面的不定式或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从句。一般来说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当不定式、动词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形式、从句等用作宾语且其后跟有宾语补足语时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做形式宾语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放在宾语补足语之前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而将真正的宾语移至句末。常用于此结构中的动词除了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think,find,consider,feel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32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15751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(1)Wherever she is,she makes it a rule to give her mother a call every day.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无论她在哪里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她习惯每天给妈妈打个电话。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2)Later,our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jaws changed to an overbite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structure,making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easier to produce such sounds.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我们的下颚变成了上包齿结构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从而更容易产生这样的声音。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 thought it strange that she hadn’t written.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对于她没有写信这件事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我感到奇怪。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86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 find it hard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remember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(remember) these English words in a short time.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 think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useful to drink some milk before sleep.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 Lacking confidence make it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difficult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(difficulty) for me to face the challenge.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72805" y="2015951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72805" y="2483294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592685" y="3231617"/>
            <a:ext cx="86409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592685" y="3698960"/>
            <a:ext cx="864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265093" y="3816151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65093" y="4283494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750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翻译句子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我没有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去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参加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聚会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感觉很遗憾。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feel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pity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that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didn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party.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469" y="3024063"/>
            <a:ext cx="79928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6743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advocate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提倡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支持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拥护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提倡者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支持者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拥护者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8.luxury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奢华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career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职业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事业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10.prospect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可能性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前景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11.paragraph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段落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12.signpost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路标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essay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文章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14.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librarian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图书管理员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图书馆馆长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58444" y="110725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8444" y="157459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674897" y="168514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674897" y="215248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36501" y="2270530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2737873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168749" y="2849391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168749" y="3316734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456781" y="3451334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56781" y="3918677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854917" y="4013641"/>
            <a:ext cx="18002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854917" y="4480984"/>
            <a:ext cx="18002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54717" y="4617438"/>
            <a:ext cx="15379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54717" y="5084781"/>
            <a:ext cx="15379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54717" y="5200227"/>
            <a:ext cx="225804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54717" y="5667570"/>
            <a:ext cx="225804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 animBg="1"/>
      <p:bldP spid="13" grpId="0" animBg="1"/>
      <p:bldP spid="16" grpId="0" animBg="1"/>
      <p:bldP spid="18" grpId="0" animBg="1"/>
      <p:bldP spid="2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Nevertheless,I will always look on the positive side of change and accept it rather than resist it.(page 20)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我将始终着眼于变革的积极一面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接受变革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而不是抗拒变革。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32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rather than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后面可跟与前面相似或相同的结构。本句中的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rather than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连接了两个并列的动宾结构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accept it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resist it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rather than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做连接词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一般连接两个并列的成分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如名词、代词、形容词、介宾短语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非谓语动词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但要注意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rather than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连接两个名词或代词做主语时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谓语动词应与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rather than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前面的名词或代词在人称和数上保持一致。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68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rather than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常用于以下两个句型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would do...rather than do.../would rather do... than do...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宁愿做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而不愿做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与其做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不如做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prefer to do...rather than do...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宁愿做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而不愿做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01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87759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(1)He insisted on staying at home rather than studying at school.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他坚持留在家里而不在学校学习。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(2)Rather than travel by car,I’d prefer to walk.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与其乘汽车旅行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我宁可步行。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(3)She seems to be clever rather than honest.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与其说她诚实不如说她聪明。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(4)I would rather watch TV at home than go to the cinema.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我宁可在家看电视也不愿去看电影。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87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3177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(1)I,rather than you,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am/was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(be) responsible for the car accident.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(2)Many students prefer to cycle to school rather than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(go) to school by bus.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426338" y="1673565"/>
            <a:ext cx="1694739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26338" y="2156707"/>
            <a:ext cx="169473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198129" y="2902349"/>
            <a:ext cx="10161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198130" y="3369692"/>
            <a:ext cx="10161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>
            <a:spLocks noChangeAspect="1"/>
          </p:cNvSpPr>
          <p:nvPr/>
        </p:nvSpPr>
        <p:spPr>
          <a:xfrm>
            <a:off x="361950" y="3960167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(3)Facing up to your problems rather than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(run) away from them is the best approach to working things out.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281317" y="4070730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81317" y="4538073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529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随堂训练　</a:t>
            </a:r>
            <a:endParaRPr lang="zh-CN" altLang="zh-CN" sz="40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58390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一、单词拼写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1.You must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停止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making a noise immediately,as others are trying to sleep.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2.For decades,the government has been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green buildings and promoting environmentally-friendly practices.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240757" y="2159967"/>
            <a:ext cx="161294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cease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58053" y="3335257"/>
            <a:ext cx="251062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advocating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88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07984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3.Some students were for the decision,while others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strongly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4.In this way,slight muscle movements can be recorded,making sure the study result is 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5.The two children couldn’t 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their curiosity and opened the black plastic bag.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76461" y="1655911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pposed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33245" y="2834435"/>
            <a:ext cx="189667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ccurate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473005" y="3422007"/>
            <a:ext cx="93807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esist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38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05006"/>
            <a:ext cx="277031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二、选词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601937"/>
            <a:ext cx="10807700" cy="1217641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 occupied in;benefit from;keep in touch with;rather than;be opposed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952055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1.Internet makes it easier for us to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touch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our friends and relatives.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2.When we arrived,he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occupied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doing his homework.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625133" y="3096071"/>
            <a:ext cx="41764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625133" y="3563414"/>
            <a:ext cx="41764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320877" y="4238225"/>
            <a:ext cx="360040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20877" y="4705568"/>
            <a:ext cx="3600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910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3.Father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opposed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doing shopping on Sunday because the streets and supermarkets are full of people.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4.Who exactly stands to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benefit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these changes?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 prefer to eat snacks when I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 travelling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rather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have a full meal.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232645" y="1151855"/>
            <a:ext cx="28803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32645" y="1619198"/>
            <a:ext cx="28803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680917" y="2293490"/>
            <a:ext cx="28803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680917" y="2760833"/>
            <a:ext cx="28803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340130" y="2888555"/>
            <a:ext cx="258427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40130" y="3355898"/>
            <a:ext cx="25842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41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三、课文语篇填空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Are the advances in technology unnecessary and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dangerous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(danger) or not?There are two 2.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opinions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(opinion) about it.On the one hand,there are many different groups of people around the world who live 3.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happily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(happy) in the absence of new technology.For example,the Amish,a group of Christians living in rural America.They advocate a simple life with 4.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emphasis on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hard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32309" y="2316683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2309" y="2784026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111505" y="2322090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11505" y="2789433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514357" y="3473607"/>
            <a:ext cx="194421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514357" y="3940950"/>
            <a:ext cx="194421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578921" y="518430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78921" y="565164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70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词汇拓展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1.predict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预言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预料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prediction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预言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2.occupation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职业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occupy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占领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3.oppose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反对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抵制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阻挠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opposed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强烈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反对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截然不同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4.absence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不存在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缺乏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缺席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absent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缺席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出神的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5.emphasis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强调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重视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重要性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emphasise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强调</a:t>
            </a: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重视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860449" y="1295871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60449" y="1763214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400997" y="1871935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00997" y="2339278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689029" y="2467603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89029" y="2934946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121077" y="3653651"/>
            <a:ext cx="18276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21077" y="4120994"/>
            <a:ext cx="18276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359403" y="4758696"/>
            <a:ext cx="256998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359403" y="5226039"/>
            <a:ext cx="256998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5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work,family,and community.In fact,they prefer 5.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live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(live) in and appreciate the natural environment rather than live in large,6.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polluted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(pollute) cities.On the other hand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new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technology has provided people everywhere with many benefits over the years.For example,the latest weather-tracking computer programs can give people lots of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warnings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(warn) about potential 8.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natural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(nature) disasters,9.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saves many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lives.Moreover,the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145413" y="910431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145413" y="1377774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999333" y="2109167"/>
            <a:ext cx="20416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999333" y="2576510"/>
            <a:ext cx="20416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57709" y="4464223"/>
            <a:ext cx="20416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7709" y="4931566"/>
            <a:ext cx="20416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633245" y="4444618"/>
            <a:ext cx="18127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633245" y="4911961"/>
            <a:ext cx="18127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447725" y="4976571"/>
            <a:ext cx="18011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47725" y="5443914"/>
            <a:ext cx="18011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398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  <p:bldP spid="1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871935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Internet has made it possible for friends and family to keep in touch easily even though they are 10.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opposite sides of the world.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357913" y="255810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357913" y="302545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261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7323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6.resist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抵制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反抗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抵挡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resistance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抵制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反对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抗拒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7.accurate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精确的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准确的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accuracy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精确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性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精确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程度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accurately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精确地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准确地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265093" y="1727919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65093" y="2195262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121077" y="2958328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21077" y="3425671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448669" y="3545635"/>
            <a:ext cx="252028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48669" y="4012978"/>
            <a:ext cx="2520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9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absence of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缺乏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2.rather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3.keep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touch (with...)(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保持联系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某课题或领域的情况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92485" y="182222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228957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016621" y="2414546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16621" y="2881889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674187" y="3010536"/>
            <a:ext cx="114332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74187" y="3477879"/>
            <a:ext cx="11433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785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4317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阅 读 自 测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906007"/>
            <a:ext cx="10871695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Step 1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Fast Reading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一、快速浏览课文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将段落与其主旨大意相匹配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Para.1: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A.Discuss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disadvantages of new technology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Para.2: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B.Discuss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advantages of new technology.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Para.3: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C.Give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opinion of the author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about the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topic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Para.4: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D.Introduce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topic on death caused by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driverless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cars.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2182815"/>
            <a:ext cx="7920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2650158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2758879"/>
            <a:ext cx="7920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3226222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3340226"/>
            <a:ext cx="7920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3807569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872605" y="4533007"/>
            <a:ext cx="7920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872605" y="5000350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83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87759"/>
            <a:ext cx="10807700" cy="6050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二、仔细阅读课文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 person died in an accident while driving a car.(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2.The Amish avoid new technology because they do not want to have good lives.(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3.People are given lots of warnings about potential natural disasters by the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latest weather-tracking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computer programs.(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4.Building large networks through social media helps us find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opportunities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5.The author uses a health monitor to know how much exercise he/she needs.(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505453" y="935831"/>
            <a:ext cx="5760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032845" y="2015951"/>
            <a:ext cx="5760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592685" y="3600127"/>
            <a:ext cx="5760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383458" y="4718306"/>
            <a:ext cx="5760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590950" y="5688359"/>
            <a:ext cx="5760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76531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228</TotalTime>
  <Words>1923</Words>
  <Application>Microsoft Office PowerPoint</Application>
  <PresentationFormat>自定义</PresentationFormat>
  <Paragraphs>245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2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53</cp:revision>
  <dcterms:created xsi:type="dcterms:W3CDTF">2020-09-19T09:01:39Z</dcterms:created>
  <dcterms:modified xsi:type="dcterms:W3CDTF">2026-03-12T01:10:24Z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