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0" r:id="rId1"/>
  </p:sldMasterIdLst>
  <p:notesMasterIdLst>
    <p:notesMasterId r:id="rId80"/>
  </p:notesMasterIdLst>
  <p:sldIdLst>
    <p:sldId id="744" r:id="rId2"/>
    <p:sldId id="832" r:id="rId3"/>
    <p:sldId id="740" r:id="rId4"/>
    <p:sldId id="763" r:id="rId5"/>
    <p:sldId id="837" r:id="rId6"/>
    <p:sldId id="838" r:id="rId7"/>
    <p:sldId id="839" r:id="rId8"/>
    <p:sldId id="840" r:id="rId9"/>
    <p:sldId id="758" r:id="rId10"/>
    <p:sldId id="768" r:id="rId11"/>
    <p:sldId id="769" r:id="rId12"/>
    <p:sldId id="770" r:id="rId13"/>
    <p:sldId id="771" r:id="rId14"/>
    <p:sldId id="759" r:id="rId15"/>
    <p:sldId id="757" r:id="rId16"/>
    <p:sldId id="772" r:id="rId17"/>
    <p:sldId id="773" r:id="rId18"/>
    <p:sldId id="774" r:id="rId19"/>
    <p:sldId id="775" r:id="rId20"/>
    <p:sldId id="745" r:id="rId21"/>
    <p:sldId id="749" r:id="rId22"/>
    <p:sldId id="776" r:id="rId23"/>
    <p:sldId id="777" r:id="rId24"/>
    <p:sldId id="778" r:id="rId25"/>
    <p:sldId id="779" r:id="rId26"/>
    <p:sldId id="780" r:id="rId27"/>
    <p:sldId id="782" r:id="rId28"/>
    <p:sldId id="785" r:id="rId29"/>
    <p:sldId id="786" r:id="rId30"/>
    <p:sldId id="784" r:id="rId31"/>
    <p:sldId id="781" r:id="rId32"/>
    <p:sldId id="787" r:id="rId33"/>
    <p:sldId id="788" r:id="rId34"/>
    <p:sldId id="789" r:id="rId35"/>
    <p:sldId id="834" r:id="rId36"/>
    <p:sldId id="791" r:id="rId37"/>
    <p:sldId id="792" r:id="rId38"/>
    <p:sldId id="835" r:id="rId39"/>
    <p:sldId id="793" r:id="rId40"/>
    <p:sldId id="794" r:id="rId41"/>
    <p:sldId id="795" r:id="rId42"/>
    <p:sldId id="796" r:id="rId43"/>
    <p:sldId id="798" r:id="rId44"/>
    <p:sldId id="799" r:id="rId45"/>
    <p:sldId id="800" r:id="rId46"/>
    <p:sldId id="801" r:id="rId47"/>
    <p:sldId id="802" r:id="rId48"/>
    <p:sldId id="803" r:id="rId49"/>
    <p:sldId id="804" r:id="rId50"/>
    <p:sldId id="805" r:id="rId51"/>
    <p:sldId id="806" r:id="rId52"/>
    <p:sldId id="808" r:id="rId53"/>
    <p:sldId id="809" r:id="rId54"/>
    <p:sldId id="810" r:id="rId55"/>
    <p:sldId id="750" r:id="rId56"/>
    <p:sldId id="811" r:id="rId57"/>
    <p:sldId id="812" r:id="rId58"/>
    <p:sldId id="841" r:id="rId59"/>
    <p:sldId id="813" r:id="rId60"/>
    <p:sldId id="814" r:id="rId61"/>
    <p:sldId id="816" r:id="rId62"/>
    <p:sldId id="817" r:id="rId63"/>
    <p:sldId id="818" r:id="rId64"/>
    <p:sldId id="819" r:id="rId65"/>
    <p:sldId id="815" r:id="rId66"/>
    <p:sldId id="820" r:id="rId67"/>
    <p:sldId id="821" r:id="rId68"/>
    <p:sldId id="822" r:id="rId69"/>
    <p:sldId id="823" r:id="rId70"/>
    <p:sldId id="824" r:id="rId71"/>
    <p:sldId id="761" r:id="rId72"/>
    <p:sldId id="825" r:id="rId73"/>
    <p:sldId id="827" r:id="rId74"/>
    <p:sldId id="828" r:id="rId75"/>
    <p:sldId id="829" r:id="rId76"/>
    <p:sldId id="830" r:id="rId77"/>
    <p:sldId id="831" r:id="rId78"/>
    <p:sldId id="833" r:id="rId79"/>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499" userDrawn="1">
          <p15:clr>
            <a:srgbClr val="A4A3A4"/>
          </p15:clr>
        </p15:guide>
        <p15:guide id="2" pos="46" userDrawn="1">
          <p15:clr>
            <a:srgbClr val="A4A3A4"/>
          </p15:clr>
        </p15:guide>
        <p15:guide id="3" orient="horz" pos="862" userDrawn="1">
          <p15:clr>
            <a:srgbClr val="A4A3A4"/>
          </p15:clr>
        </p15:guide>
        <p15:guide id="4" orient="horz" pos="45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6A7DD"/>
    <a:srgbClr val="34AC8B"/>
    <a:srgbClr val="D85C00"/>
    <a:srgbClr val="009A46"/>
    <a:srgbClr val="FF6600"/>
    <a:srgbClr val="FF9933"/>
    <a:srgbClr val="FF3399"/>
    <a:srgbClr val="FF7C80"/>
    <a:srgbClr val="FFFFFF"/>
    <a:srgbClr val="9E5E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64" autoAdjust="0"/>
    <p:restoredTop sz="94591" autoAdjust="0"/>
  </p:normalViewPr>
  <p:slideViewPr>
    <p:cSldViewPr>
      <p:cViewPr varScale="1">
        <p:scale>
          <a:sx n="91" d="100"/>
          <a:sy n="91" d="100"/>
        </p:scale>
        <p:origin x="108" y="216"/>
      </p:cViewPr>
      <p:guideLst>
        <p:guide orient="horz" pos="499"/>
        <p:guide pos="46"/>
        <p:guide orient="horz" pos="862"/>
        <p:guide orient="horz" pos="453"/>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054401"/>
            <a:ext cx="11522075" cy="4426046"/>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66326" y="254245"/>
            <a:ext cx="7927159" cy="1833714"/>
          </a:xfrm>
          <a:prstGeom prst="rect">
            <a:avLst/>
          </a:prstGeom>
        </p:spPr>
      </p:pic>
    </p:spTree>
    <p:extLst>
      <p:ext uri="{BB962C8B-B14F-4D97-AF65-F5344CB8AC3E}">
        <p14:creationId xmlns:p14="http://schemas.microsoft.com/office/powerpoint/2010/main" val="3082130091"/>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bg>
      <p:bgPr>
        <a:pattFill prst="divot">
          <a:fgClr>
            <a:srgbClr val="C6A7DD"/>
          </a:fgClr>
          <a:bgClr>
            <a:schemeClr val="bg1"/>
          </a:bgClr>
        </a:patt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706848"/>
            <a:ext cx="1394768" cy="2762713"/>
          </a:xfrm>
          <a:prstGeom prst="rect">
            <a:avLst/>
          </a:prstGeom>
        </p:spPr>
      </p:pic>
    </p:spTree>
    <p:extLst>
      <p:ext uri="{BB962C8B-B14F-4D97-AF65-F5344CB8AC3E}">
        <p14:creationId xmlns:p14="http://schemas.microsoft.com/office/powerpoint/2010/main" val="907719880"/>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478712"/>
            <a:ext cx="1394768" cy="2762713"/>
          </a:xfrm>
          <a:prstGeom prst="rect">
            <a:avLst/>
          </a:prstGeom>
        </p:spPr>
      </p:pic>
    </p:spTree>
    <p:extLst>
      <p:ext uri="{BB962C8B-B14F-4D97-AF65-F5344CB8AC3E}">
        <p14:creationId xmlns:p14="http://schemas.microsoft.com/office/powerpoint/2010/main" val="122912341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7217194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312469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61000">
              <a:srgbClr val="B283D6"/>
            </a:gs>
            <a:gs pos="100000">
              <a:srgbClr val="9E5ECE"/>
            </a:gs>
            <a:gs pos="0">
              <a:srgbClr val="9E5ECE"/>
            </a:gs>
            <a:gs pos="40000">
              <a:srgbClr val="C6A7DD"/>
            </a:gs>
          </a:gsLst>
          <a:lin ang="5400000" scaled="1"/>
        </a:gradFill>
        <a:effectLst/>
      </p:bgPr>
    </p:bg>
    <p:spTree>
      <p:nvGrpSpPr>
        <p:cNvPr id="1" name=""/>
        <p:cNvGrpSpPr/>
        <p:nvPr/>
      </p:nvGrpSpPr>
      <p:grpSpPr>
        <a:xfrm>
          <a:off x="0" y="0"/>
          <a:ext cx="0" cy="0"/>
          <a:chOff x="0" y="0"/>
          <a:chExt cx="0" cy="0"/>
        </a:xfrm>
      </p:grpSpPr>
      <p:sp>
        <p:nvSpPr>
          <p:cNvPr id="2" name="矩形 1"/>
          <p:cNvSpPr/>
          <p:nvPr userDrawn="1"/>
        </p:nvSpPr>
        <p:spPr>
          <a:xfrm>
            <a:off x="2781170" y="1129203"/>
            <a:ext cx="6364243" cy="3046988"/>
          </a:xfrm>
          <a:prstGeom prst="rect">
            <a:avLst/>
          </a:prstGeom>
          <a:noFill/>
        </p:spPr>
        <p:txBody>
          <a:bodyPr wrap="none" lIns="91440" tIns="45720" rIns="91440" bIns="45720">
            <a:spAutoFit/>
          </a:bodyPr>
          <a:lstStyle/>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以梦为马，</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不负韶华！</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5415837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0" y="6240412"/>
            <a:ext cx="11522075" cy="239763"/>
          </a:xfrm>
          <a:prstGeom prst="rect">
            <a:avLst/>
          </a:prstGeom>
          <a:solidFill>
            <a:srgbClr val="7030A0"/>
          </a:solidFill>
          <a:ln>
            <a:solidFill>
              <a:srgbClr val="7030A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sp>
        <p:nvSpPr>
          <p:cNvPr id="14" name="云形 13">
            <a:hlinkClick r:id="rId8" action="ppaction://hlinksldjump">
              <a:snd r:embed="rId9" name="camera.wav"/>
            </a:hlinkClick>
          </p:cNvPr>
          <p:cNvSpPr/>
          <p:nvPr userDrawn="1"/>
        </p:nvSpPr>
        <p:spPr>
          <a:xfrm>
            <a:off x="10657979" y="0"/>
            <a:ext cx="864096" cy="624061"/>
          </a:xfrm>
          <a:prstGeom prst="cloud">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导航</a:t>
            </a:r>
            <a:endParaRPr lang="zh-CN" altLang="en-US" sz="1400" dirty="0"/>
          </a:p>
        </p:txBody>
      </p:sp>
    </p:spTree>
    <p:extLst>
      <p:ext uri="{BB962C8B-B14F-4D97-AF65-F5344CB8AC3E}">
        <p14:creationId xmlns:p14="http://schemas.microsoft.com/office/powerpoint/2010/main" val="3622185593"/>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71.xml"/><Relationship Id="rId5" Type="http://schemas.openxmlformats.org/officeDocument/2006/relationships/slide" Target="slide20.xml"/><Relationship Id="rId4" Type="http://schemas.openxmlformats.org/officeDocument/2006/relationships/slide" Target="slide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3528119"/>
            <a:ext cx="10807700" cy="830997"/>
          </a:xfrm>
          <a:prstGeom prst="rect">
            <a:avLst/>
          </a:prstGeom>
        </p:spPr>
        <p:txBody>
          <a:bodyPr>
            <a:spAutoFit/>
          </a:bodyPr>
          <a:lstStyle/>
          <a:p>
            <a:pPr algn="ctr">
              <a:spcAft>
                <a:spcPts val="0"/>
              </a:spcAft>
              <a:tabLst>
                <a:tab pos="1188085" algn="l"/>
                <a:tab pos="2163445" algn="l"/>
                <a:tab pos="3142615" algn="l"/>
                <a:tab pos="4190365" algn="l"/>
              </a:tabLst>
            </a:pPr>
            <a:r>
              <a:rPr lang="en-US" altLang="zh-CN" sz="4800">
                <a:solidFill>
                  <a:srgbClr val="7030A0"/>
                </a:solidFill>
                <a:latin typeface="隶书" panose="02010509060101010101" pitchFamily="49" charset="-122"/>
                <a:ea typeface="隶书" panose="02010509060101010101" pitchFamily="49" charset="-122"/>
                <a:cs typeface="Times New Roman" panose="02020603050405020304" pitchFamily="18" charset="0"/>
              </a:rPr>
              <a:t>Section Ⅰ</a:t>
            </a:r>
            <a:r>
              <a:rPr lang="zh-CN" altLang="en-US" sz="4800">
                <a:solidFill>
                  <a:srgbClr val="7030A0"/>
                </a:solidFill>
                <a:latin typeface="隶书" panose="02010509060101010101" pitchFamily="49" charset="-122"/>
                <a:ea typeface="隶书" panose="02010509060101010101" pitchFamily="49" charset="-122"/>
                <a:cs typeface="Times New Roman" panose="02020603050405020304" pitchFamily="18" charset="0"/>
              </a:rPr>
              <a:t>　</a:t>
            </a:r>
            <a:r>
              <a:rPr lang="en-US" altLang="zh-CN" sz="4800">
                <a:solidFill>
                  <a:srgbClr val="7030A0"/>
                </a:solidFill>
                <a:latin typeface="隶书" panose="02010509060101010101" pitchFamily="49" charset="-122"/>
                <a:ea typeface="隶书" panose="02010509060101010101" pitchFamily="49" charset="-122"/>
                <a:cs typeface="Times New Roman" panose="02020603050405020304" pitchFamily="18" charset="0"/>
              </a:rPr>
              <a:t>Reading and Thinking</a:t>
            </a:r>
          </a:p>
        </p:txBody>
      </p:sp>
    </p:spTree>
    <p:extLst>
      <p:ext uri="{BB962C8B-B14F-4D97-AF65-F5344CB8AC3E}">
        <p14:creationId xmlns:p14="http://schemas.microsoft.com/office/powerpoint/2010/main" val="114342827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61950" y="935831"/>
            <a:ext cx="10807700" cy="481978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7.</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liquid</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n</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液体　</a:t>
            </a:r>
            <a:r>
              <a:rPr lang="en-US" altLang="zh-CN" i="1">
                <a:solidFill>
                  <a:srgbClr val="000000"/>
                </a:solidFill>
                <a:latin typeface="+mn-lt"/>
                <a:ea typeface="宋体" panose="02010600030101010101" pitchFamily="2" charset="-122"/>
                <a:cs typeface="Times New Roman" panose="02020603050405020304" pitchFamily="18" charset="0"/>
              </a:rPr>
              <a:t>adj.</a:t>
            </a:r>
            <a:r>
              <a:rPr lang="zh-CN" altLang="zh-CN">
                <a:solidFill>
                  <a:srgbClr val="000000"/>
                </a:solidFill>
                <a:latin typeface="+mn-lt"/>
                <a:ea typeface="宋体" panose="02010600030101010101" pitchFamily="2" charset="-122"/>
                <a:cs typeface="Times New Roman" panose="02020603050405020304" pitchFamily="18" charset="0"/>
              </a:rPr>
              <a:t>液体的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液态的</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8.</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obtain</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vt</a:t>
            </a:r>
            <a:r>
              <a:rPr lang="en-US" altLang="zh-CN" i="1">
                <a:solidFill>
                  <a:srgbClr val="000000"/>
                </a:solidFill>
                <a:latin typeface="+mn-lt"/>
                <a:ea typeface="宋体" panose="02010600030101010101" pitchFamily="2" charset="-122"/>
                <a:cs typeface="Times New Roman" panose="02020603050405020304" pitchFamily="18" charset="0"/>
              </a:rPr>
              <a:t>.</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尤指经努力</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获得</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赢得</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i="1">
                <a:solidFill>
                  <a:srgbClr val="000000"/>
                </a:solidFill>
                <a:latin typeface="+mn-lt"/>
                <a:ea typeface="宋体" panose="02010600030101010101" pitchFamily="2" charset="-122"/>
                <a:cs typeface="Times New Roman" panose="02020603050405020304" pitchFamily="18" charset="0"/>
              </a:rPr>
              <a:t>vi.</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规章、习俗等</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存在</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流行</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9.</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defeat</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n</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失败</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挫败　</a:t>
            </a:r>
            <a:r>
              <a:rPr lang="en-US" altLang="zh-CN" i="1">
                <a:solidFill>
                  <a:srgbClr val="000000"/>
                </a:solidFill>
                <a:latin typeface="+mn-lt"/>
                <a:ea typeface="宋体" panose="02010600030101010101" pitchFamily="2" charset="-122"/>
                <a:cs typeface="Times New Roman" panose="02020603050405020304" pitchFamily="18" charset="0"/>
              </a:rPr>
              <a:t>vt.</a:t>
            </a:r>
            <a:r>
              <a:rPr lang="zh-CN" altLang="zh-CN">
                <a:solidFill>
                  <a:srgbClr val="000000"/>
                </a:solidFill>
                <a:latin typeface="+mn-lt"/>
                <a:ea typeface="宋体" panose="02010600030101010101" pitchFamily="2" charset="-122"/>
                <a:cs typeface="Times New Roman" panose="02020603050405020304" pitchFamily="18" charset="0"/>
              </a:rPr>
              <a:t>击败</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战胜</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10.analyse </a:t>
            </a:r>
            <a:r>
              <a:rPr lang="en-US" altLang="zh-CN" i="1">
                <a:solidFill>
                  <a:srgbClr val="000000"/>
                </a:solidFill>
                <a:latin typeface="+mn-lt"/>
                <a:ea typeface="宋体" panose="02010600030101010101" pitchFamily="2" charset="-122"/>
                <a:cs typeface="Times New Roman" panose="02020603050405020304" pitchFamily="18" charset="0"/>
              </a:rPr>
              <a:t>vt.</a:t>
            </a:r>
            <a:r>
              <a:rPr lang="en-US" altLang="zh-CN">
                <a:solidFill>
                  <a:srgbClr val="000000"/>
                </a:solidFill>
                <a:latin typeface="+mn-lt"/>
                <a:ea typeface="宋体" panose="02010600030101010101" pitchFamily="2" charset="-122"/>
                <a:cs typeface="Times New Roman" panose="02020603050405020304" pitchFamily="18" charset="0"/>
              </a:rPr>
              <a:t> </a:t>
            </a:r>
            <a:r>
              <a:rPr lang="zh-CN" altLang="zh-CN">
                <a:latin typeface="+mn-lt"/>
                <a:ea typeface="宋体" panose="02010600030101010101" pitchFamily="2" charset="-122"/>
                <a:cs typeface="Times New Roman" panose="02020603050405020304" pitchFamily="18" charset="0"/>
              </a:rPr>
              <a:t>　</a:t>
            </a:r>
            <a:r>
              <a:rPr lang="zh-CN" altLang="zh-CN">
                <a:latin typeface="+mn-lt"/>
                <a:ea typeface="楷体" panose="02010609060101010101" pitchFamily="49" charset="-122"/>
                <a:cs typeface="Times New Roman" panose="02020603050405020304" pitchFamily="18" charset="0"/>
              </a:rPr>
              <a:t>分析</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11.substance </a:t>
            </a:r>
            <a:r>
              <a:rPr lang="en-US" altLang="zh-CN" i="1">
                <a:solidFill>
                  <a:srgbClr val="000000"/>
                </a:solidFill>
                <a:latin typeface="+mn-lt"/>
                <a:ea typeface="宋体" panose="02010600030101010101" pitchFamily="2" charset="-122"/>
                <a:cs typeface="Times New Roman" panose="02020603050405020304" pitchFamily="18" charset="0"/>
              </a:rPr>
              <a:t>n.</a:t>
            </a:r>
            <a:r>
              <a:rPr lang="en-US" altLang="zh-CN">
                <a:solidFill>
                  <a:srgbClr val="000000"/>
                </a:solidFill>
                <a:latin typeface="+mn-lt"/>
                <a:ea typeface="宋体" panose="02010600030101010101" pitchFamily="2" charset="-122"/>
                <a:cs typeface="Times New Roman" panose="02020603050405020304" pitchFamily="18" charset="0"/>
              </a:rPr>
              <a:t> </a:t>
            </a:r>
            <a:r>
              <a:rPr lang="zh-CN" altLang="zh-CN">
                <a:latin typeface="+mn-lt"/>
                <a:ea typeface="宋体" panose="02010600030101010101" pitchFamily="2" charset="-122"/>
                <a:cs typeface="Times New Roman" panose="02020603050405020304" pitchFamily="18" charset="0"/>
              </a:rPr>
              <a:t>　</a:t>
            </a:r>
            <a:r>
              <a:rPr lang="zh-CN" altLang="zh-CN">
                <a:latin typeface="+mn-lt"/>
                <a:ea typeface="楷体" panose="02010609060101010101" pitchFamily="49" charset="-122"/>
                <a:cs typeface="Times New Roman" panose="02020603050405020304" pitchFamily="18" charset="0"/>
              </a:rPr>
              <a:t>物质</a:t>
            </a:r>
            <a:r>
              <a:rPr lang="en-US" altLang="zh-CN">
                <a:latin typeface="+mn-lt"/>
                <a:ea typeface="宋体" panose="02010600030101010101" pitchFamily="2" charset="-122"/>
                <a:cs typeface="Times New Roman" panose="02020603050405020304" pitchFamily="18" charset="0"/>
              </a:rPr>
              <a:t>;</a:t>
            </a:r>
            <a:r>
              <a:rPr lang="zh-CN" altLang="zh-CN">
                <a:latin typeface="+mn-lt"/>
                <a:ea typeface="楷体" panose="02010609060101010101" pitchFamily="49" charset="-122"/>
                <a:cs typeface="Times New Roman" panose="02020603050405020304" pitchFamily="18" charset="0"/>
              </a:rPr>
              <a:t>物品</a:t>
            </a:r>
            <a:r>
              <a:rPr lang="en-US" altLang="zh-CN">
                <a:latin typeface="+mn-lt"/>
                <a:ea typeface="宋体" panose="02010600030101010101" pitchFamily="2" charset="-122"/>
                <a:cs typeface="Times New Roman" panose="02020603050405020304" pitchFamily="18" charset="0"/>
              </a:rPr>
              <a:t>;</a:t>
            </a:r>
            <a:r>
              <a:rPr lang="zh-CN" altLang="zh-CN">
                <a:latin typeface="+mn-lt"/>
                <a:ea typeface="楷体" panose="02010609060101010101" pitchFamily="49" charset="-122"/>
                <a:cs typeface="Times New Roman" panose="02020603050405020304" pitchFamily="18" charset="0"/>
              </a:rPr>
              <a:t>事实根据</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12.</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insist</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vi</a:t>
            </a:r>
            <a:r>
              <a:rPr lang="en-US" altLang="zh-CN" i="1">
                <a:solidFill>
                  <a:srgbClr val="000000"/>
                </a:solidFill>
                <a:latin typeface="+mn-lt"/>
                <a:ea typeface="宋体" panose="02010600030101010101" pitchFamily="2" charset="-122"/>
                <a:cs typeface="Times New Roman" panose="02020603050405020304" pitchFamily="18" charset="0"/>
              </a:rPr>
              <a:t>.&amp;</a:t>
            </a:r>
            <a:r>
              <a:rPr lang="en-US" altLang="zh-CN">
                <a:solidFill>
                  <a:srgbClr val="000000"/>
                </a:solidFill>
                <a:latin typeface="+mn-lt"/>
                <a:ea typeface="宋体" panose="02010600030101010101" pitchFamily="2" charset="-122"/>
                <a:cs typeface="Times New Roman" panose="02020603050405020304" pitchFamily="18" charset="0"/>
              </a:rPr>
              <a:t> </a:t>
            </a:r>
            <a:r>
              <a:rPr lang="en-US" altLang="zh-CN" i="1">
                <a:solidFill>
                  <a:srgbClr val="000000"/>
                </a:solidFill>
                <a:latin typeface="+mn-lt"/>
                <a:ea typeface="宋体" panose="02010600030101010101" pitchFamily="2" charset="-122"/>
                <a:cs typeface="Times New Roman" panose="02020603050405020304" pitchFamily="18" charset="0"/>
              </a:rPr>
              <a:t>vt.</a:t>
            </a:r>
            <a:r>
              <a:rPr lang="zh-CN" altLang="zh-CN">
                <a:solidFill>
                  <a:srgbClr val="000000"/>
                </a:solidFill>
                <a:latin typeface="+mn-lt"/>
                <a:ea typeface="宋体" panose="02010600030101010101" pitchFamily="2" charset="-122"/>
                <a:cs typeface="Times New Roman" panose="02020603050405020304" pitchFamily="18" charset="0"/>
              </a:rPr>
              <a:t>坚持</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坚决要求</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13.</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mostly</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adv</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主要地</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一般地</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effectLst/>
              <a:latin typeface="+mn-lt"/>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847601" y="1044552"/>
            <a:ext cx="187220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847601" y="1511895"/>
            <a:ext cx="187220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847601" y="1640221"/>
            <a:ext cx="187220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847601" y="2107564"/>
            <a:ext cx="187220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847601" y="2810892"/>
            <a:ext cx="187220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847601" y="3278235"/>
            <a:ext cx="187220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2880717" y="3348640"/>
            <a:ext cx="187220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2880717" y="3815983"/>
            <a:ext cx="187220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A90BD6A-DAC1-4175-BADE-A70FD2E31095}"/>
              </a:ext>
            </a:extLst>
          </p:cNvPr>
          <p:cNvSpPr/>
          <p:nvPr/>
        </p:nvSpPr>
        <p:spPr>
          <a:xfrm>
            <a:off x="3312765" y="4004828"/>
            <a:ext cx="396044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3312765" y="4472171"/>
            <a:ext cx="396044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8A90BD6A-DAC1-4175-BADE-A70FD2E31095}"/>
              </a:ext>
            </a:extLst>
          </p:cNvPr>
          <p:cNvSpPr/>
          <p:nvPr/>
        </p:nvSpPr>
        <p:spPr>
          <a:xfrm>
            <a:off x="1008509" y="4539978"/>
            <a:ext cx="171130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7" name="直接连接符 16">
            <a:extLst>
              <a:ext uri="{FF2B5EF4-FFF2-40B4-BE49-F238E27FC236}">
                <a16:creationId xmlns:a16="http://schemas.microsoft.com/office/drawing/2014/main" xmlns="" id="{94F29B7E-74BF-4821-88B9-C8400B1817B7}"/>
              </a:ext>
            </a:extLst>
          </p:cNvPr>
          <p:cNvCxnSpPr>
            <a:cxnSpLocks/>
          </p:cNvCxnSpPr>
          <p:nvPr/>
        </p:nvCxnSpPr>
        <p:spPr>
          <a:xfrm>
            <a:off x="1008509" y="5007321"/>
            <a:ext cx="17113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8A90BD6A-DAC1-4175-BADE-A70FD2E31095}"/>
              </a:ext>
            </a:extLst>
          </p:cNvPr>
          <p:cNvSpPr/>
          <p:nvPr/>
        </p:nvSpPr>
        <p:spPr>
          <a:xfrm>
            <a:off x="1027038" y="5135647"/>
            <a:ext cx="187220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a16="http://schemas.microsoft.com/office/drawing/2014/main" xmlns="" id="{94F29B7E-74BF-4821-88B9-C8400B1817B7}"/>
              </a:ext>
            </a:extLst>
          </p:cNvPr>
          <p:cNvCxnSpPr>
            <a:cxnSpLocks/>
          </p:cNvCxnSpPr>
          <p:nvPr/>
        </p:nvCxnSpPr>
        <p:spPr>
          <a:xfrm>
            <a:off x="1027038" y="5602990"/>
            <a:ext cx="187220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123006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6" presetClass="exit" presetSubtype="21" fill="hold" grpId="0" nodeType="clickEffect">
                                  <p:stCondLst>
                                    <p:cond delay="0"/>
                                  </p:stCondLst>
                                  <p:childTnLst>
                                    <p:animEffect transition="out" filter="barn(inVertical)">
                                      <p:cBhvr>
                                        <p:cTn id="36" dur="500"/>
                                        <p:tgtEl>
                                          <p:spTgt spid="18"/>
                                        </p:tgtEl>
                                      </p:cBhvr>
                                    </p:animEffect>
                                    <p:set>
                                      <p:cBhvr>
                                        <p:cTn id="37"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10" grpId="0" animBg="1"/>
      <p:bldP spid="12" grpId="0" animBg="1"/>
      <p:bldP spid="14" grpId="0" animBg="1"/>
      <p:bldP spid="16" grpId="0" animBg="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007839"/>
            <a:ext cx="10807700" cy="422885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mn-lt"/>
                <a:cs typeface="Times New Roman" panose="02020603050405020304" pitchFamily="18" charset="0"/>
              </a:rPr>
              <a:t>词汇拓展</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1.commit </a:t>
            </a:r>
            <a:r>
              <a:rPr lang="en-US" altLang="zh-CN" i="1">
                <a:solidFill>
                  <a:srgbClr val="000000"/>
                </a:solidFill>
                <a:latin typeface="+mn-lt"/>
                <a:ea typeface="宋体" panose="02010600030101010101" pitchFamily="2" charset="-122"/>
                <a:cs typeface="Times New Roman" panose="02020603050405020304" pitchFamily="18" charset="0"/>
              </a:rPr>
              <a:t>vt.</a:t>
            </a:r>
            <a:r>
              <a:rPr lang="zh-CN" altLang="zh-CN">
                <a:solidFill>
                  <a:srgbClr val="000000"/>
                </a:solidFill>
                <a:latin typeface="+mn-lt"/>
                <a:ea typeface="宋体" panose="02010600030101010101" pitchFamily="2" charset="-122"/>
                <a:cs typeface="Times New Roman" panose="02020603050405020304" pitchFamily="18" charset="0"/>
              </a:rPr>
              <a:t>承诺</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保证　</a:t>
            </a:r>
            <a:r>
              <a:rPr lang="en-US" altLang="zh-CN" i="1">
                <a:solidFill>
                  <a:srgbClr val="000000"/>
                </a:solidFill>
                <a:latin typeface="+mn-lt"/>
                <a:ea typeface="宋体" panose="02010600030101010101" pitchFamily="2" charset="-122"/>
                <a:cs typeface="Times New Roman" panose="02020603050405020304" pitchFamily="18" charset="0"/>
              </a:rPr>
              <a:t>vi.</a:t>
            </a:r>
            <a:r>
              <a:rPr lang="zh-CN" altLang="zh-CN">
                <a:solidFill>
                  <a:srgbClr val="000000"/>
                </a:solidFill>
                <a:latin typeface="+mn-lt"/>
                <a:ea typeface="宋体" panose="02010600030101010101" pitchFamily="2" charset="-122"/>
                <a:cs typeface="Times New Roman" panose="02020603050405020304" pitchFamily="18" charset="0"/>
              </a:rPr>
              <a:t>忠于</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全心全意投入</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工作、活动等</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committed</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adj</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尽心尽力的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坚定的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坚信的</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2.academy </a:t>
            </a:r>
            <a:r>
              <a:rPr lang="en-US" altLang="zh-CN" i="1">
                <a:solidFill>
                  <a:srgbClr val="000000"/>
                </a:solidFill>
                <a:latin typeface="+mn-lt"/>
                <a:ea typeface="宋体" panose="02010600030101010101" pitchFamily="2" charset="-122"/>
                <a:cs typeface="Times New Roman" panose="02020603050405020304" pitchFamily="18" charset="0"/>
              </a:rPr>
              <a:t>n.</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艺术、文学、科学</a:t>
            </a:r>
            <a:r>
              <a:rPr lang="zh-CN" altLang="zh-CN" smtClean="0">
                <a:solidFill>
                  <a:srgbClr val="000000"/>
                </a:solidFill>
                <a:latin typeface="+mn-lt"/>
                <a:ea typeface="宋体" panose="02010600030101010101" pitchFamily="2" charset="-122"/>
                <a:cs typeface="Times New Roman" panose="02020603050405020304" pitchFamily="18" charset="0"/>
              </a:rPr>
              <a:t>等</a:t>
            </a:r>
            <a:r>
              <a:rPr lang="zh-CN" altLang="zh-CN">
                <a:solidFill>
                  <a:srgbClr val="000000"/>
                </a:solidFill>
                <a:ea typeface="宋体" panose="02010600030101010101" pitchFamily="2" charset="-122"/>
                <a:cs typeface="Times New Roman" panose="02020603050405020304" pitchFamily="18" charset="0"/>
              </a:rPr>
              <a:t>的</a:t>
            </a:r>
            <a:r>
              <a:rPr lang="en-US" altLang="zh-CN" smtClean="0">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研究院</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学会</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专科院校</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academic</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adj</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学业的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学术的</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3.objective </a:t>
            </a:r>
            <a:r>
              <a:rPr lang="en-US" altLang="zh-CN" i="1">
                <a:solidFill>
                  <a:srgbClr val="000000"/>
                </a:solidFill>
                <a:latin typeface="+mn-lt"/>
                <a:ea typeface="宋体" panose="02010600030101010101" pitchFamily="2" charset="-122"/>
                <a:cs typeface="Times New Roman" panose="02020603050405020304" pitchFamily="18" charset="0"/>
              </a:rPr>
              <a:t>n.</a:t>
            </a:r>
            <a:r>
              <a:rPr lang="zh-CN" altLang="zh-CN">
                <a:solidFill>
                  <a:srgbClr val="000000"/>
                </a:solidFill>
                <a:latin typeface="+mn-lt"/>
                <a:ea typeface="宋体" panose="02010600030101010101" pitchFamily="2" charset="-122"/>
                <a:cs typeface="Times New Roman" panose="02020603050405020304" pitchFamily="18" charset="0"/>
              </a:rPr>
              <a:t>目标</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目的　</a:t>
            </a:r>
            <a:r>
              <a:rPr lang="en-US" altLang="zh-CN" i="1">
                <a:solidFill>
                  <a:srgbClr val="000000"/>
                </a:solidFill>
                <a:latin typeface="+mn-lt"/>
                <a:ea typeface="宋体" panose="02010600030101010101" pitchFamily="2" charset="-122"/>
                <a:cs typeface="Times New Roman" panose="02020603050405020304" pitchFamily="18" charset="0"/>
              </a:rPr>
              <a:t>adj.</a:t>
            </a:r>
            <a:r>
              <a:rPr lang="zh-CN" altLang="zh-CN">
                <a:solidFill>
                  <a:srgbClr val="000000"/>
                </a:solidFill>
                <a:latin typeface="+mn-lt"/>
                <a:ea typeface="宋体" panose="02010600030101010101" pitchFamily="2" charset="-122"/>
                <a:cs typeface="Times New Roman" panose="02020603050405020304" pitchFamily="18" charset="0"/>
              </a:rPr>
              <a:t>客观的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object</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n</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物体　</a:t>
            </a:r>
            <a:endParaRPr lang="en-US" altLang="zh-CN" smtClean="0">
              <a:solidFill>
                <a:srgbClr val="000000"/>
              </a:solidFill>
              <a:latin typeface="+mn-lt"/>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i="1" smtClean="0">
                <a:solidFill>
                  <a:srgbClr val="000000"/>
                </a:solidFill>
                <a:latin typeface="+mn-lt"/>
                <a:ea typeface="宋体" panose="02010600030101010101" pitchFamily="2" charset="-122"/>
                <a:cs typeface="Times New Roman" panose="02020603050405020304" pitchFamily="18" charset="0"/>
              </a:rPr>
              <a:t>vi</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反对</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不赞成</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1512565" y="2278583"/>
            <a:ext cx="259228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1512565" y="2745926"/>
            <a:ext cx="259228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1008509" y="3514162"/>
            <a:ext cx="208671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1008509" y="3981505"/>
            <a:ext cx="208671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7201198" y="4053993"/>
            <a:ext cx="180019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7201197" y="4521336"/>
            <a:ext cx="180019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881523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079847"/>
            <a:ext cx="10807700" cy="4763227"/>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4.boil </a:t>
            </a:r>
            <a:r>
              <a:rPr lang="en-US" altLang="zh-CN" i="1">
                <a:solidFill>
                  <a:srgbClr val="000000"/>
                </a:solidFill>
                <a:latin typeface="+mn-lt"/>
                <a:ea typeface="宋体" panose="02010600030101010101" pitchFamily="2" charset="-122"/>
                <a:cs typeface="Times New Roman" panose="02020603050405020304" pitchFamily="18" charset="0"/>
              </a:rPr>
              <a:t>vt.&amp;</a:t>
            </a:r>
            <a:r>
              <a:rPr lang="en-US" altLang="zh-CN">
                <a:solidFill>
                  <a:srgbClr val="000000"/>
                </a:solidFill>
                <a:latin typeface="+mn-lt"/>
                <a:ea typeface="宋体" panose="02010600030101010101" pitchFamily="2" charset="-122"/>
                <a:cs typeface="Times New Roman" panose="02020603050405020304" pitchFamily="18" charset="0"/>
              </a:rPr>
              <a:t> </a:t>
            </a:r>
            <a:r>
              <a:rPr lang="en-US" altLang="zh-CN" i="1">
                <a:solidFill>
                  <a:srgbClr val="000000"/>
                </a:solidFill>
                <a:latin typeface="+mn-lt"/>
                <a:ea typeface="宋体" panose="02010600030101010101" pitchFamily="2" charset="-122"/>
                <a:cs typeface="Times New Roman" panose="02020603050405020304" pitchFamily="18" charset="0"/>
              </a:rPr>
              <a:t>vi.</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使</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沸腾</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煮开</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烧开　</a:t>
            </a:r>
            <a:r>
              <a:rPr lang="en-US" altLang="zh-CN" i="1">
                <a:solidFill>
                  <a:srgbClr val="000000"/>
                </a:solidFill>
                <a:latin typeface="+mn-lt"/>
                <a:ea typeface="宋体" panose="02010600030101010101" pitchFamily="2" charset="-122"/>
                <a:cs typeface="Times New Roman" panose="02020603050405020304" pitchFamily="18" charset="0"/>
              </a:rPr>
              <a:t>n.</a:t>
            </a:r>
            <a:r>
              <a:rPr lang="zh-CN" altLang="zh-CN">
                <a:solidFill>
                  <a:srgbClr val="000000"/>
                </a:solidFill>
                <a:latin typeface="+mn-lt"/>
                <a:ea typeface="宋体" panose="02010600030101010101" pitchFamily="2" charset="-122"/>
                <a:cs typeface="Times New Roman" panose="02020603050405020304" pitchFamily="18" charset="0"/>
              </a:rPr>
              <a:t>沸腾</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沸点</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boiling</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adj</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很热的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炽热的</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5.acknowledge </a:t>
            </a:r>
            <a:r>
              <a:rPr lang="en-US" altLang="zh-CN" i="1">
                <a:solidFill>
                  <a:srgbClr val="000000"/>
                </a:solidFill>
                <a:latin typeface="+mn-lt"/>
                <a:ea typeface="宋体" panose="02010600030101010101" pitchFamily="2" charset="-122"/>
                <a:cs typeface="Times New Roman" panose="02020603050405020304" pitchFamily="18" charset="0"/>
              </a:rPr>
              <a:t>vt.</a:t>
            </a:r>
            <a:r>
              <a:rPr lang="zh-CN" altLang="zh-CN">
                <a:solidFill>
                  <a:srgbClr val="000000"/>
                </a:solidFill>
                <a:latin typeface="+mn-lt"/>
                <a:ea typeface="宋体" panose="02010600030101010101" pitchFamily="2" charset="-122"/>
                <a:cs typeface="Times New Roman" panose="02020603050405020304" pitchFamily="18" charset="0"/>
              </a:rPr>
              <a:t>承认</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属实、权威等</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公开</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感谢</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acknowledgement</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n</a:t>
            </a:r>
            <a:r>
              <a:rPr lang="en-US" altLang="zh-CN" i="1">
                <a:solidFill>
                  <a:srgbClr val="000000"/>
                </a:solidFill>
                <a:latin typeface="+mn-lt"/>
                <a:ea typeface="宋体" panose="02010600030101010101" pitchFamily="2" charset="-122"/>
                <a:cs typeface="Times New Roman" panose="02020603050405020304" pitchFamily="18" charset="0"/>
              </a:rPr>
              <a:t>.</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对事实、现实、存在的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承认</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感谢</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6.apparent </a:t>
            </a:r>
            <a:r>
              <a:rPr lang="en-US" altLang="zh-CN" i="1">
                <a:solidFill>
                  <a:srgbClr val="000000"/>
                </a:solidFill>
                <a:latin typeface="+mn-lt"/>
                <a:ea typeface="宋体" panose="02010600030101010101" pitchFamily="2" charset="-122"/>
                <a:cs typeface="Times New Roman" panose="02020603050405020304" pitchFamily="18" charset="0"/>
              </a:rPr>
              <a:t>adj.</a:t>
            </a:r>
            <a:r>
              <a:rPr lang="zh-CN" altLang="zh-CN">
                <a:solidFill>
                  <a:srgbClr val="000000"/>
                </a:solidFill>
                <a:latin typeface="+mn-lt"/>
                <a:ea typeface="宋体" panose="02010600030101010101" pitchFamily="2" charset="-122"/>
                <a:cs typeface="Times New Roman" panose="02020603050405020304" pitchFamily="18" charset="0"/>
              </a:rPr>
              <a:t>显而易见</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表面上的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apparently</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adv</a:t>
            </a:r>
            <a:r>
              <a:rPr lang="en-US" altLang="zh-CN" i="1">
                <a:solidFill>
                  <a:srgbClr val="000000"/>
                </a:solidFill>
                <a:latin typeface="+mn-lt"/>
                <a:ea typeface="宋体" panose="02010600030101010101" pitchFamily="2" charset="-122"/>
                <a:cs typeface="Times New Roman" panose="02020603050405020304" pitchFamily="18" charset="0"/>
              </a:rPr>
              <a:t>.</a:t>
            </a:r>
            <a:r>
              <a:rPr lang="en-US" altLang="zh-CN">
                <a:solidFill>
                  <a:srgbClr val="000000"/>
                </a:solidFill>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宋体" panose="02010600030101010101" pitchFamily="2" charset="-122"/>
                <a:cs typeface="Times New Roman" panose="02020603050405020304" pitchFamily="18" charset="0"/>
              </a:rPr>
              <a:t>显而易见</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看来</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显然</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7.scientific </a:t>
            </a:r>
            <a:r>
              <a:rPr lang="en-US" altLang="zh-CN" i="1">
                <a:solidFill>
                  <a:srgbClr val="000000"/>
                </a:solidFill>
                <a:latin typeface="+mn-lt"/>
                <a:ea typeface="宋体" panose="02010600030101010101" pitchFamily="2" charset="-122"/>
                <a:cs typeface="Times New Roman" panose="02020603050405020304" pitchFamily="18" charset="0"/>
              </a:rPr>
              <a:t>adj.</a:t>
            </a:r>
            <a:r>
              <a:rPr lang="zh-CN" altLang="zh-CN">
                <a:solidFill>
                  <a:srgbClr val="000000"/>
                </a:solidFill>
                <a:latin typeface="+mn-lt"/>
                <a:ea typeface="宋体" panose="02010600030101010101" pitchFamily="2" charset="-122"/>
                <a:cs typeface="Times New Roman" panose="02020603050405020304" pitchFamily="18" charset="0"/>
              </a:rPr>
              <a:t>科学</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上</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关于科学的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science</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n</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科学</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scientist</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n</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科学家</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effectLst/>
              <a:latin typeface="+mn-lt"/>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9217421" y="1223863"/>
            <a:ext cx="187220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9217421" y="1691206"/>
            <a:ext cx="187220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376683" y="2985963"/>
            <a:ext cx="351214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376683" y="3453306"/>
            <a:ext cx="351214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6985173" y="3533468"/>
            <a:ext cx="252028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6985173" y="4000811"/>
            <a:ext cx="252028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7561237" y="4688271"/>
            <a:ext cx="194421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7561237" y="5155614"/>
            <a:ext cx="194421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1008509" y="5299397"/>
            <a:ext cx="201622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1008509" y="5766740"/>
            <a:ext cx="201622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85032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P spid="10" grpId="0" animBg="1"/>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a:spLocks noChangeAspect="1"/>
          </p:cNvSpPr>
          <p:nvPr/>
        </p:nvSpPr>
        <p:spPr>
          <a:xfrm>
            <a:off x="361950" y="935831"/>
            <a:ext cx="10807700" cy="3581365"/>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重点短语</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1.commit </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to (sth/doing sth/do sth) </a:t>
            </a:r>
            <a:r>
              <a:rPr lang="zh-CN" altLang="zh-CN">
                <a:solidFill>
                  <a:srgbClr val="000000"/>
                </a:solidFill>
                <a:ea typeface="宋体" panose="02010600030101010101" pitchFamily="2" charset="-122"/>
                <a:cs typeface="Times New Roman" panose="02020603050405020304" pitchFamily="18" charset="0"/>
              </a:rPr>
              <a:t>承诺</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保证</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做某事、遵守协议或安排等</a:t>
            </a:r>
            <a:r>
              <a:rPr lang="en-US" altLang="zh-CN">
                <a:solidFill>
                  <a:srgbClr val="000000"/>
                </a:solidFill>
                <a:ea typeface="宋体" panose="02010600030101010101" pitchFamily="2" charset="-122"/>
                <a:cs typeface="Times New Roman" panose="02020603050405020304" pitchFamily="18" charset="0"/>
              </a:rPr>
              <a:t>)</a:t>
            </a:r>
            <a:r>
              <a:rPr lang="en-US" altLang="zh-CN">
                <a:solidFill>
                  <a:srgbClr val="000000"/>
                </a:solidFill>
                <a:latin typeface="宋体" panose="02010600030101010101" pitchFamily="2" charset="-122"/>
                <a:ea typeface="方正书宋_GBK" panose="03000509000000000000"/>
                <a:cs typeface="Times New Roman" panose="02020603050405020304" pitchFamily="18" charset="0"/>
              </a:rPr>
              <a:t> </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chance </a:t>
            </a:r>
            <a:r>
              <a:rPr lang="zh-CN" altLang="zh-CN">
                <a:solidFill>
                  <a:srgbClr val="000000"/>
                </a:solidFill>
                <a:ea typeface="宋体" panose="02010600030101010101" pitchFamily="2" charset="-122"/>
                <a:cs typeface="Times New Roman" panose="02020603050405020304" pitchFamily="18" charset="0"/>
              </a:rPr>
              <a:t>偶然</a:t>
            </a:r>
            <a:r>
              <a:rPr lang="en-US" altLang="zh-CN">
                <a:solidFill>
                  <a:srgbClr val="000000"/>
                </a:solidFill>
                <a:ea typeface="宋体" panose="02010600030101010101" pitchFamily="2" charset="-122"/>
                <a:cs typeface="Times New Roman" panose="02020603050405020304" pitchFamily="18" charset="0"/>
              </a:rPr>
              <a:t> </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3.draw </a:t>
            </a:r>
            <a:r>
              <a:rPr lang="zh-CN" altLang="zh-CN" u="sng">
                <a:uFill>
                  <a:solidFill>
                    <a:srgbClr val="000000"/>
                  </a:solidFill>
                </a:uFill>
                <a:ea typeface="宋体" panose="02010600030101010101" pitchFamily="2" charset="-122"/>
                <a:cs typeface="Times New Roman" panose="02020603050405020304" pitchFamily="18" charset="0"/>
              </a:rPr>
              <a:t>　　　　　　</a:t>
            </a:r>
            <a:r>
              <a:rPr lang="zh-CN" altLang="zh-CN">
                <a:solidFill>
                  <a:srgbClr val="000000"/>
                </a:solidFill>
                <a:ea typeface="宋体" panose="02010600030101010101" pitchFamily="2" charset="-122"/>
                <a:cs typeface="Times New Roman" panose="02020603050405020304" pitchFamily="18" charset="0"/>
              </a:rPr>
              <a:t>提取</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拉长</a:t>
            </a:r>
            <a:r>
              <a:rPr lang="en-US" altLang="zh-CN">
                <a:solidFill>
                  <a:srgbClr val="000000"/>
                </a:solidFill>
                <a:ea typeface="宋体" panose="02010600030101010101" pitchFamily="2" charset="-122"/>
                <a:cs typeface="Times New Roman" panose="02020603050405020304" pitchFamily="18" charset="0"/>
              </a:rPr>
              <a:t> </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4.insist </a:t>
            </a:r>
            <a:r>
              <a:rPr lang="zh-CN" altLang="zh-CN" u="sng">
                <a:uFill>
                  <a:solidFill>
                    <a:srgbClr val="000000"/>
                  </a:solidFill>
                </a:uFill>
                <a:ea typeface="宋体" panose="02010600030101010101" pitchFamily="2" charset="-122"/>
                <a:cs typeface="Times New Roman" panose="02020603050405020304" pitchFamily="18" charset="0"/>
              </a:rPr>
              <a:t>　　　　　　</a:t>
            </a:r>
            <a:r>
              <a:rPr lang="zh-CN" altLang="zh-CN">
                <a:solidFill>
                  <a:srgbClr val="000000"/>
                </a:solidFill>
                <a:ea typeface="宋体" panose="02010600030101010101" pitchFamily="2" charset="-122"/>
                <a:cs typeface="Times New Roman" panose="02020603050405020304" pitchFamily="18" charset="0"/>
              </a:rPr>
              <a:t>坚决要求</a:t>
            </a:r>
            <a:r>
              <a:rPr lang="en-US" altLang="zh-CN">
                <a:solidFill>
                  <a:srgbClr val="000000"/>
                </a:solidFill>
                <a:ea typeface="宋体" panose="02010600030101010101" pitchFamily="2" charset="-122"/>
                <a:cs typeface="Times New Roman" panose="02020603050405020304" pitchFamily="18" charset="0"/>
              </a:rPr>
              <a:t> </a:t>
            </a:r>
            <a:endParaRPr lang="zh-CN" altLang="zh-CN">
              <a:solidFill>
                <a:srgbClr val="000000"/>
              </a:solidFill>
              <a:effectLst/>
              <a:latin typeface="NEU-BZ-S92"/>
              <a:ea typeface="方正书宋_GBK" panose="03000509000000000000"/>
              <a:cs typeface="Times New Roman" panose="02020603050405020304" pitchFamily="18" charset="0"/>
            </a:endParaRPr>
          </a:p>
        </p:txBody>
      </p:sp>
      <p:sp>
        <p:nvSpPr>
          <p:cNvPr id="12" name="矩形 11"/>
          <p:cNvSpPr>
            <a:spLocks noChangeAspect="1"/>
          </p:cNvSpPr>
          <p:nvPr/>
        </p:nvSpPr>
        <p:spPr>
          <a:xfrm>
            <a:off x="2520677" y="1439887"/>
            <a:ext cx="1907895" cy="683264"/>
          </a:xfrm>
          <a:prstGeom prst="rect">
            <a:avLst/>
          </a:prstGeom>
        </p:spPr>
        <p:txBody>
          <a:bodyPr wrap="none">
            <a:spAutoFit/>
          </a:bodyPr>
          <a:lstStyle/>
          <a:p>
            <a:pPr>
              <a:lnSpc>
                <a:spcPct val="120000"/>
              </a:lnSpc>
            </a:pPr>
            <a:r>
              <a:rPr lang="en-US" altLang="zh-CN">
                <a:ea typeface="宋体" panose="02010600030101010101" pitchFamily="2" charset="-122"/>
              </a:rPr>
              <a:t>oneself</a:t>
            </a:r>
            <a:r>
              <a:rPr lang="zh-CN" altLang="zh-CN">
                <a:ea typeface="宋体" panose="02010600030101010101" pitchFamily="2" charset="-122"/>
                <a:cs typeface="Times New Roman" panose="02020603050405020304" pitchFamily="18" charset="0"/>
              </a:rPr>
              <a:t>　</a:t>
            </a:r>
            <a:r>
              <a:rPr lang="en-US" altLang="zh-CN" smtClean="0">
                <a:ea typeface="宋体" panose="02010600030101010101" pitchFamily="2" charset="-122"/>
                <a:cs typeface="Times New Roman" panose="02020603050405020304" pitchFamily="18" charset="0"/>
              </a:rPr>
              <a:t> </a:t>
            </a:r>
            <a:endParaRPr lang="zh-CN" altLang="en-US"/>
          </a:p>
        </p:txBody>
      </p:sp>
      <p:sp>
        <p:nvSpPr>
          <p:cNvPr id="13" name="矩形 12"/>
          <p:cNvSpPr>
            <a:spLocks noChangeAspect="1"/>
          </p:cNvSpPr>
          <p:nvPr/>
        </p:nvSpPr>
        <p:spPr>
          <a:xfrm>
            <a:off x="1296541" y="2613097"/>
            <a:ext cx="1029449" cy="626710"/>
          </a:xfrm>
          <a:prstGeom prst="rect">
            <a:avLst/>
          </a:prstGeom>
        </p:spPr>
        <p:txBody>
          <a:bodyPr wrap="none">
            <a:spAutoFit/>
          </a:bodyPr>
          <a:lstStyle/>
          <a:p>
            <a:pPr>
              <a:lnSpc>
                <a:spcPct val="120000"/>
              </a:lnSpc>
            </a:pPr>
            <a:r>
              <a:rPr lang="en-US" altLang="zh-CN">
                <a:ea typeface="宋体" panose="02010600030101010101" pitchFamily="2" charset="-122"/>
              </a:rPr>
              <a:t>by</a:t>
            </a:r>
            <a:r>
              <a:rPr lang="zh-CN" altLang="en-US">
                <a:ea typeface="宋体" panose="02010600030101010101" pitchFamily="2" charset="-122"/>
              </a:rPr>
              <a:t>　</a:t>
            </a:r>
            <a:endParaRPr lang="zh-CN" altLang="en-US"/>
          </a:p>
        </p:txBody>
      </p:sp>
      <p:sp>
        <p:nvSpPr>
          <p:cNvPr id="14" name="矩形 13"/>
          <p:cNvSpPr>
            <a:spLocks noChangeAspect="1"/>
          </p:cNvSpPr>
          <p:nvPr/>
        </p:nvSpPr>
        <p:spPr>
          <a:xfrm>
            <a:off x="2325990" y="3242428"/>
            <a:ext cx="1165704" cy="626710"/>
          </a:xfrm>
          <a:prstGeom prst="rect">
            <a:avLst/>
          </a:prstGeom>
        </p:spPr>
        <p:txBody>
          <a:bodyPr wrap="none">
            <a:spAutoFit/>
          </a:bodyPr>
          <a:lstStyle/>
          <a:p>
            <a:pPr>
              <a:lnSpc>
                <a:spcPct val="120000"/>
              </a:lnSpc>
            </a:pPr>
            <a:r>
              <a:rPr lang="en-US" altLang="zh-CN">
                <a:ea typeface="宋体" panose="02010600030101010101" pitchFamily="2" charset="-122"/>
              </a:rPr>
              <a:t>out</a:t>
            </a:r>
            <a:r>
              <a:rPr lang="zh-CN" altLang="en-US">
                <a:ea typeface="宋体" panose="02010600030101010101" pitchFamily="2" charset="-122"/>
              </a:rPr>
              <a:t>　</a:t>
            </a:r>
            <a:endParaRPr lang="zh-CN" altLang="en-US"/>
          </a:p>
        </p:txBody>
      </p:sp>
      <p:sp>
        <p:nvSpPr>
          <p:cNvPr id="15" name="矩形 14"/>
          <p:cNvSpPr>
            <a:spLocks noChangeAspect="1"/>
          </p:cNvSpPr>
          <p:nvPr/>
        </p:nvSpPr>
        <p:spPr>
          <a:xfrm>
            <a:off x="2305109" y="3814879"/>
            <a:ext cx="617477" cy="631711"/>
          </a:xfrm>
          <a:prstGeom prst="rect">
            <a:avLst/>
          </a:prstGeom>
        </p:spPr>
        <p:txBody>
          <a:bodyPr wrap="none">
            <a:spAutoFit/>
          </a:bodyPr>
          <a:lstStyle/>
          <a:p>
            <a:pPr>
              <a:lnSpc>
                <a:spcPct val="120000"/>
              </a:lnSpc>
            </a:pPr>
            <a:r>
              <a:rPr lang="en-US" altLang="zh-CN">
                <a:ea typeface="宋体" panose="02010600030101010101" pitchFamily="2" charset="-122"/>
              </a:rPr>
              <a:t>on</a:t>
            </a:r>
            <a:endParaRPr lang="zh-CN" altLang="en-US"/>
          </a:p>
        </p:txBody>
      </p:sp>
    </p:spTree>
    <p:extLst>
      <p:ext uri="{BB962C8B-B14F-4D97-AF65-F5344CB8AC3E}">
        <p14:creationId xmlns:p14="http://schemas.microsoft.com/office/powerpoint/2010/main" val="32203612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inVertic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47091" y="840975"/>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dirty="0" smtClean="0">
                <a:solidFill>
                  <a:schemeClr val="bg1"/>
                </a:solidFill>
              </a:rPr>
              <a:t>阅 读 自 测</a:t>
            </a:r>
            <a:endParaRPr lang="zh-CN" altLang="zh-CN" dirty="0">
              <a:solidFill>
                <a:schemeClr val="bg1"/>
              </a:solidFill>
            </a:endParaRPr>
          </a:p>
        </p:txBody>
      </p:sp>
      <p:sp>
        <p:nvSpPr>
          <p:cNvPr id="3" name="矩形 2"/>
          <p:cNvSpPr>
            <a:spLocks noChangeAspect="1"/>
          </p:cNvSpPr>
          <p:nvPr/>
        </p:nvSpPr>
        <p:spPr>
          <a:xfrm>
            <a:off x="361950" y="1439887"/>
            <a:ext cx="10807700" cy="422885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Step 1</a:t>
            </a:r>
            <a:r>
              <a:rPr lang="zh-CN" altLang="zh-CN">
                <a:solidFill>
                  <a:srgbClr val="000000"/>
                </a:solid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Fast Reading</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一、快速浏览课文</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cs typeface="Times New Roman" panose="02020603050405020304" pitchFamily="18" charset="0"/>
              </a:rPr>
              <a:t>回答问题</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1.What is artemisinin?</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ea typeface="宋体" panose="02010600030101010101" pitchFamily="2" charset="-122"/>
                <a:cs typeface="Times New Roman" panose="02020603050405020304" pitchFamily="18" charset="0"/>
              </a:rPr>
              <a:t>It</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is</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crucial</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new</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treatment</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for</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malaria.</a:t>
            </a:r>
            <a:r>
              <a:rPr lang="en-US" altLang="zh-CN">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 </a:t>
            </a:r>
            <a:r>
              <a:rPr lang="en-US" altLang="zh-CN" smtClean="0">
                <a:solidFill>
                  <a:srgbClr val="000000"/>
                </a:solidFill>
                <a:ea typeface="宋体" panose="02010600030101010101" pitchFamily="2" charset="-122"/>
                <a:cs typeface="Times New Roman" panose="02020603050405020304" pitchFamily="18" charset="0"/>
              </a:rPr>
              <a:t>Why did </a:t>
            </a:r>
            <a:r>
              <a:rPr lang="en-US" altLang="zh-CN">
                <a:solidFill>
                  <a:srgbClr val="000000"/>
                </a:solidFill>
                <a:ea typeface="宋体" panose="02010600030101010101" pitchFamily="2" charset="-122"/>
                <a:cs typeface="Times New Roman" panose="02020603050405020304" pitchFamily="18" charset="0"/>
              </a:rPr>
              <a:t>the Chinese government form a team of scientists in 1967?</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ea typeface="宋体" panose="02010600030101010101" pitchFamily="2" charset="-122"/>
                <a:cs typeface="Times New Roman" panose="02020603050405020304" pitchFamily="18" charset="0"/>
              </a:rPr>
              <a:t>To </a:t>
            </a:r>
            <a:r>
              <a:rPr lang="en-US" altLang="zh-CN" smtClean="0">
                <a:ea typeface="宋体" panose="02010600030101010101" pitchFamily="2" charset="-122"/>
                <a:cs typeface="Times New Roman" panose="02020603050405020304" pitchFamily="18" charset="0"/>
              </a:rPr>
              <a:t>discover a</a:t>
            </a:r>
            <a:r>
              <a:rPr lang="en-US" altLang="zh-CN" smtClean="0">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new</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treatment</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for</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malaria.</a:t>
            </a:r>
            <a:r>
              <a:rPr lang="en-US" altLang="zh-CN">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a:extLst>
              <a:ext uri="{FF2B5EF4-FFF2-40B4-BE49-F238E27FC236}">
                <a16:creationId xmlns:a16="http://schemas.microsoft.com/office/drawing/2014/main" xmlns="" id="{8A90BD6A-DAC1-4175-BADE-A70FD2E31095}"/>
              </a:ext>
            </a:extLst>
          </p:cNvPr>
          <p:cNvSpPr/>
          <p:nvPr/>
        </p:nvSpPr>
        <p:spPr>
          <a:xfrm>
            <a:off x="361949" y="3312095"/>
            <a:ext cx="734330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a:extLst>
              <a:ext uri="{FF2B5EF4-FFF2-40B4-BE49-F238E27FC236}">
                <a16:creationId xmlns:a16="http://schemas.microsoft.com/office/drawing/2014/main" xmlns="" id="{94F29B7E-74BF-4821-88B9-C8400B1817B7}"/>
              </a:ext>
            </a:extLst>
          </p:cNvPr>
          <p:cNvCxnSpPr>
            <a:cxnSpLocks/>
          </p:cNvCxnSpPr>
          <p:nvPr/>
        </p:nvCxnSpPr>
        <p:spPr>
          <a:xfrm>
            <a:off x="361950" y="3779438"/>
            <a:ext cx="734330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381164" y="5061358"/>
            <a:ext cx="734330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361950" y="5592578"/>
            <a:ext cx="734330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42769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61950" y="719807"/>
            <a:ext cx="10807700" cy="491096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Step 2</a:t>
            </a:r>
            <a:r>
              <a:rPr lang="zh-CN" altLang="zh-CN">
                <a:solidFill>
                  <a:srgbClr val="000000"/>
                </a:solid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Detailed Reading</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二、仔细阅读课文</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latin typeface="Arial" panose="020B0604020202020204" pitchFamily="34" charset="0"/>
                <a:cs typeface="Times New Roman" panose="02020603050405020304" pitchFamily="18" charset="0"/>
              </a:rPr>
              <a:t>选择最佳答案</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1.What can we learn from paragraph 1?</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A.Tu Youyou is the only person to win the Nobel Prize in Physiology or Medicine.</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B.Artemisinin is a crucial ancient treatment for malaria.</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C.Tu Youyou made an important discovery for mankind.</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D.Tu Youyou discovered a treatment for malaria on her own.</a:t>
            </a:r>
            <a:endParaRPr lang="zh-CN" altLang="zh-CN">
              <a:solidFill>
                <a:srgbClr val="000000"/>
              </a:solidFill>
              <a:effectLst/>
              <a:latin typeface="NEU-BZ-S92"/>
              <a:ea typeface="方正书宋_GBK" panose="03000509000000000000"/>
              <a:cs typeface="Times New Roman" panose="02020603050405020304" pitchFamily="18" charset="0"/>
            </a:endParaRPr>
          </a:p>
        </p:txBody>
      </p:sp>
      <p:sp>
        <p:nvSpPr>
          <p:cNvPr id="6" name="矩形 5"/>
          <p:cNvSpPr>
            <a:spLocks noChangeAspect="1"/>
          </p:cNvSpPr>
          <p:nvPr/>
        </p:nvSpPr>
        <p:spPr>
          <a:xfrm>
            <a:off x="7633245" y="1871935"/>
            <a:ext cx="583814" cy="631711"/>
          </a:xfrm>
          <a:prstGeom prst="rect">
            <a:avLst/>
          </a:prstGeom>
        </p:spPr>
        <p:txBody>
          <a:bodyPr wrap="none">
            <a:spAutoFit/>
          </a:bodyPr>
          <a:lstStyle/>
          <a:p>
            <a:pPr>
              <a:lnSpc>
                <a:spcPct val="120000"/>
              </a:lnSpc>
            </a:pPr>
            <a:r>
              <a:rPr lang="en-US" altLang="zh-CN" smtClean="0">
                <a:ea typeface="宋体" panose="02010600030101010101" pitchFamily="2" charset="-122"/>
              </a:rPr>
              <a:t>C </a:t>
            </a:r>
            <a:endParaRPr lang="zh-CN" altLang="en-US"/>
          </a:p>
        </p:txBody>
      </p:sp>
      <p:sp>
        <p:nvSpPr>
          <p:cNvPr id="7" name="矩形 6">
            <a:extLst>
              <a:ext uri="{FF2B5EF4-FFF2-40B4-BE49-F238E27FC236}">
                <a16:creationId xmlns:a16="http://schemas.microsoft.com/office/drawing/2014/main" xmlns="" id="{8A90BD6A-DAC1-4175-BADE-A70FD2E31095}"/>
              </a:ext>
            </a:extLst>
          </p:cNvPr>
          <p:cNvSpPr/>
          <p:nvPr/>
        </p:nvSpPr>
        <p:spPr>
          <a:xfrm>
            <a:off x="7489229" y="1997429"/>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7489229" y="2464772"/>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57104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583903"/>
            <a:ext cx="10807700" cy="3046988"/>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2.When did Tu Youyou decide to review ancient Chinese medical texts to find traditional botanical treatments for malaria?</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a:uFill>
                  <a:solidFill>
                    <a:srgbClr val="000000"/>
                  </a:solidFill>
                </a:uFill>
                <a:ea typeface="宋体" panose="02010600030101010101" pitchFamily="2" charset="-122"/>
                <a:cs typeface="Times New Roman" panose="02020603050405020304" pitchFamily="18" charset="0"/>
              </a:rPr>
              <a:t>C</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a:uFill>
                  <a:solidFill>
                    <a:srgbClr val="000000"/>
                  </a:solidFill>
                </a:uFill>
                <a:ea typeface="宋体" panose="02010600030101010101" pitchFamily="2"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A.In 1930.</a:t>
            </a:r>
            <a:r>
              <a:rPr lang="zh-CN" altLang="zh-CN">
                <a:solidFill>
                  <a:srgbClr val="000000"/>
                </a:solid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B.In 1967.</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C.In 1969.	</a:t>
            </a:r>
            <a:r>
              <a:rPr lang="en-US" altLang="zh-CN" smtClean="0">
                <a:solidFill>
                  <a:srgbClr val="000000"/>
                </a:solidFill>
                <a:ea typeface="宋体" panose="02010600030101010101" pitchFamily="2" charset="-122"/>
                <a:cs typeface="Times New Roman" panose="02020603050405020304" pitchFamily="18" charset="0"/>
              </a:rPr>
              <a:t>                         D.In </a:t>
            </a:r>
            <a:r>
              <a:rPr lang="en-US" altLang="zh-CN">
                <a:solidFill>
                  <a:srgbClr val="000000"/>
                </a:solidFill>
                <a:ea typeface="宋体" panose="02010600030101010101" pitchFamily="2" charset="-122"/>
                <a:cs typeface="Times New Roman" panose="02020603050405020304" pitchFamily="18" charset="0"/>
              </a:rPr>
              <a:t>1971.</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2109837" y="2846139"/>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2109837" y="3313482"/>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239952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61950" y="863823"/>
            <a:ext cx="10807700" cy="4172296"/>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3.What did Tu Youyou do in the process of discovering artemisinin?</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A.She began with a private project.</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B.She succeeded during the first experiment.</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C.She found dried wormwood leaves effective.</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D.She made the extract from sweet wormwood in a creative way.</a:t>
            </a:r>
            <a:endParaRPr lang="zh-CN" altLang="zh-CN">
              <a:solidFill>
                <a:srgbClr val="000000"/>
              </a:solidFill>
              <a:effectLst/>
              <a:latin typeface="NEU-BZ-S92"/>
              <a:ea typeface="方正书宋_GBK" panose="03000509000000000000"/>
              <a:cs typeface="Times New Roman" panose="02020603050405020304" pitchFamily="18" charset="0"/>
            </a:endParaRPr>
          </a:p>
        </p:txBody>
      </p:sp>
      <p:sp>
        <p:nvSpPr>
          <p:cNvPr id="6" name="矩形 5"/>
          <p:cNvSpPr>
            <a:spLocks noChangeAspect="1"/>
          </p:cNvSpPr>
          <p:nvPr/>
        </p:nvSpPr>
        <p:spPr>
          <a:xfrm>
            <a:off x="2952725" y="1439887"/>
            <a:ext cx="583814" cy="631711"/>
          </a:xfrm>
          <a:prstGeom prst="rect">
            <a:avLst/>
          </a:prstGeom>
        </p:spPr>
        <p:txBody>
          <a:bodyPr wrap="none">
            <a:spAutoFit/>
          </a:bodyPr>
          <a:lstStyle/>
          <a:p>
            <a:pPr>
              <a:lnSpc>
                <a:spcPct val="120000"/>
              </a:lnSpc>
            </a:pPr>
            <a:r>
              <a:rPr lang="en-US" altLang="zh-CN" smtClean="0">
                <a:ea typeface="宋体" panose="02010600030101010101" pitchFamily="2" charset="-122"/>
              </a:rPr>
              <a:t>D </a:t>
            </a:r>
            <a:endParaRPr lang="zh-CN" altLang="en-US"/>
          </a:p>
        </p:txBody>
      </p:sp>
      <p:sp>
        <p:nvSpPr>
          <p:cNvPr id="7" name="矩形 6">
            <a:extLst>
              <a:ext uri="{FF2B5EF4-FFF2-40B4-BE49-F238E27FC236}">
                <a16:creationId xmlns:a16="http://schemas.microsoft.com/office/drawing/2014/main" xmlns="" id="{8A90BD6A-DAC1-4175-BADE-A70FD2E31095}"/>
              </a:ext>
            </a:extLst>
          </p:cNvPr>
          <p:cNvSpPr/>
          <p:nvPr/>
        </p:nvSpPr>
        <p:spPr>
          <a:xfrm>
            <a:off x="2808709" y="1584650"/>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2808709" y="2051993"/>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50579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575791"/>
            <a:ext cx="10807700" cy="541071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4.Which of the following statements is TRUE?</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a:uFill>
                  <a:solidFill>
                    <a:srgbClr val="000000"/>
                  </a:solidFill>
                </a:uFill>
                <a:ea typeface="宋体" panose="02010600030101010101" pitchFamily="2" charset="-122"/>
                <a:cs typeface="Times New Roman" panose="02020603050405020304" pitchFamily="18" charset="0"/>
              </a:rPr>
              <a:t>B</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a:uFill>
                  <a:solidFill>
                    <a:srgbClr val="000000"/>
                  </a:solidFill>
                </a:uFill>
                <a:ea typeface="宋体" panose="02010600030101010101" pitchFamily="2"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A.Tu Youyou first invented the idea of using fresh wormwood as a cure to treat a fever.</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B.Tu Youyou was inspired by a medical text from the fourth century.</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C.The substance needs to be heated to the boiling point to be effective.</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D.Malaria is more common in Hunan than other parts of China</a:t>
            </a:r>
            <a:r>
              <a:rPr lang="en-US" altLang="zh-CN" smtClean="0">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8531249" y="677515"/>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8531249" y="1144858"/>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190507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556928"/>
            <a:ext cx="10807700" cy="1865126"/>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5.Where would you most likely find this passage?</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a:uFill>
                  <a:solidFill>
                    <a:srgbClr val="000000"/>
                  </a:solidFill>
                </a:uFill>
                <a:ea typeface="宋体" panose="02010600030101010101" pitchFamily="2" charset="-122"/>
                <a:cs typeface="Times New Roman" panose="02020603050405020304" pitchFamily="18" charset="0"/>
              </a:rPr>
              <a:t>D</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a:uFill>
                  <a:solidFill>
                    <a:srgbClr val="000000"/>
                  </a:solidFill>
                </a:uFill>
                <a:ea typeface="宋体" panose="02010600030101010101" pitchFamily="2"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A.In a blog.	</a:t>
            </a:r>
            <a:r>
              <a:rPr lang="en-US" altLang="zh-CN" smtClean="0">
                <a:solidFill>
                  <a:srgbClr val="000000"/>
                </a:solidFill>
                <a:ea typeface="宋体" panose="02010600030101010101" pitchFamily="2" charset="-122"/>
                <a:cs typeface="Times New Roman" panose="02020603050405020304" pitchFamily="18" charset="0"/>
              </a:rPr>
              <a:t>          B.In </a:t>
            </a:r>
            <a:r>
              <a:rPr lang="en-US" altLang="zh-CN">
                <a:solidFill>
                  <a:srgbClr val="000000"/>
                </a:solidFill>
                <a:ea typeface="宋体" panose="02010600030101010101" pitchFamily="2" charset="-122"/>
                <a:cs typeface="Times New Roman" panose="02020603050405020304" pitchFamily="18" charset="0"/>
              </a:rPr>
              <a:t>a book.</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C.In a letter.	D.In a newspaper.</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9052321" y="1651719"/>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9052321" y="2119062"/>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8421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横卷形 1">
            <a:hlinkClick r:id="rId2" action="ppaction://hlinksldjump" highlightClick="1">
              <a:snd r:embed="rId3" name="chimes.wav"/>
            </a:hlinkClick>
          </p:cNvPr>
          <p:cNvSpPr/>
          <p:nvPr/>
        </p:nvSpPr>
        <p:spPr>
          <a:xfrm>
            <a:off x="2592685" y="349257"/>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a:t>悦读</a:t>
            </a:r>
            <a:r>
              <a:rPr lang="en-US" altLang="zh-CN" sz="4000"/>
              <a:t>·</a:t>
            </a:r>
            <a:r>
              <a:rPr lang="zh-CN" altLang="en-US" sz="4000"/>
              <a:t>导入</a:t>
            </a:r>
          </a:p>
        </p:txBody>
      </p:sp>
      <p:sp>
        <p:nvSpPr>
          <p:cNvPr id="11" name="横卷形 10">
            <a:hlinkClick r:id="rId4" action="ppaction://hlinksldjump" highlightClick="1">
              <a:snd r:embed="rId3" name="chimes.wav"/>
            </a:hlinkClick>
          </p:cNvPr>
          <p:cNvSpPr/>
          <p:nvPr/>
        </p:nvSpPr>
        <p:spPr>
          <a:xfrm>
            <a:off x="2592685" y="1717409"/>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a:t>课前</a:t>
            </a:r>
            <a:r>
              <a:rPr lang="en-US" altLang="zh-CN" sz="4000" dirty="0"/>
              <a:t>·</a:t>
            </a:r>
            <a:r>
              <a:rPr lang="zh-CN" altLang="zh-CN" sz="4000" dirty="0"/>
              <a:t>基础认知</a:t>
            </a:r>
          </a:p>
        </p:txBody>
      </p:sp>
      <p:sp>
        <p:nvSpPr>
          <p:cNvPr id="12" name="横卷形 11">
            <a:hlinkClick r:id="rId5" action="ppaction://hlinksldjump" highlightClick="1">
              <a:snd r:embed="rId3" name="chimes.wav"/>
            </a:hlinkClick>
          </p:cNvPr>
          <p:cNvSpPr/>
          <p:nvPr/>
        </p:nvSpPr>
        <p:spPr>
          <a:xfrm>
            <a:off x="2592685" y="3085561"/>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a:t>课堂</a:t>
            </a:r>
            <a:r>
              <a:rPr lang="en-US" altLang="zh-CN" sz="4000" dirty="0"/>
              <a:t>·</a:t>
            </a:r>
            <a:r>
              <a:rPr lang="zh-CN" altLang="zh-CN" sz="4000" dirty="0"/>
              <a:t>重难突破</a:t>
            </a:r>
          </a:p>
        </p:txBody>
      </p:sp>
      <p:sp>
        <p:nvSpPr>
          <p:cNvPr id="13" name="横卷形 12">
            <a:hlinkClick r:id="rId6" action="ppaction://hlinksldjump" highlightClick="1">
              <a:snd r:embed="rId3" name="chimes.wav"/>
            </a:hlinkClick>
          </p:cNvPr>
          <p:cNvSpPr/>
          <p:nvPr/>
        </p:nvSpPr>
        <p:spPr>
          <a:xfrm>
            <a:off x="2592685" y="445371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a:t>随堂</a:t>
            </a:r>
            <a:r>
              <a:rPr lang="zh-CN" altLang="en-US" sz="4000" smtClean="0"/>
              <a:t>训练</a:t>
            </a:r>
            <a:endParaRPr lang="zh-CN" altLang="zh-CN" sz="4000" dirty="0"/>
          </a:p>
        </p:txBody>
      </p:sp>
    </p:spTree>
    <p:extLst>
      <p:ext uri="{BB962C8B-B14F-4D97-AF65-F5344CB8AC3E}">
        <p14:creationId xmlns:p14="http://schemas.microsoft.com/office/powerpoint/2010/main" val="10377245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4247091" y="1257867"/>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dirty="0" smtClean="0">
                <a:solidFill>
                  <a:schemeClr val="bg1"/>
                </a:solidFill>
              </a:rPr>
              <a:t>词 汇 精 讲</a:t>
            </a:r>
            <a:endParaRPr lang="zh-CN" altLang="zh-CN" dirty="0">
              <a:solidFill>
                <a:schemeClr val="bg1"/>
              </a:solidFill>
            </a:endParaRPr>
          </a:p>
        </p:txBody>
      </p:sp>
      <p:sp>
        <p:nvSpPr>
          <p:cNvPr id="2" name="矩形 1"/>
          <p:cNvSpPr>
            <a:spLocks noChangeAspect="1"/>
          </p:cNvSpPr>
          <p:nvPr/>
        </p:nvSpPr>
        <p:spPr>
          <a:xfrm>
            <a:off x="361950" y="1871935"/>
            <a:ext cx="10807700" cy="2990434"/>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t>
            </a:r>
            <a:r>
              <a:rPr lang="zh-CN" altLang="zh-CN">
                <a:solidFill>
                  <a:srgbClr val="000000"/>
                </a:solidFill>
                <a:latin typeface="Arial" panose="020B0604020202020204" pitchFamily="34" charset="0"/>
                <a:cs typeface="Times New Roman" panose="02020603050405020304" pitchFamily="18" charset="0"/>
              </a:rPr>
              <a:t>【教材原文】</a:t>
            </a:r>
            <a:r>
              <a:rPr lang="en-US" altLang="zh-CN">
                <a:solidFill>
                  <a:srgbClr val="000000"/>
                </a:solidFill>
                <a:ea typeface="宋体" panose="02010600030101010101" pitchFamily="2" charset="-122"/>
                <a:cs typeface="Times New Roman" panose="02020603050405020304" pitchFamily="18" charset="0"/>
              </a:rPr>
              <a:t>Artemisinin has become a vital part of the treatment for malaria,and is thought to save 100,000 lives a year in Africa alone.(page 2)</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青蒿素成了抗疟疾药物的关键成分</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据估计每年仅在非洲就挽救了</a:t>
            </a:r>
            <a:r>
              <a:rPr lang="en-US" altLang="zh-CN">
                <a:solidFill>
                  <a:srgbClr val="000000"/>
                </a:solidFill>
                <a:ea typeface="宋体" panose="02010600030101010101" pitchFamily="2" charset="-122"/>
                <a:cs typeface="Times New Roman" panose="02020603050405020304" pitchFamily="18" charset="0"/>
              </a:rPr>
              <a:t>10</a:t>
            </a:r>
            <a:r>
              <a:rPr lang="zh-CN" altLang="zh-CN">
                <a:solidFill>
                  <a:srgbClr val="000000"/>
                </a:solidFill>
                <a:ea typeface="宋体" panose="02010600030101010101" pitchFamily="2" charset="-122"/>
                <a:cs typeface="Times New Roman" panose="02020603050405020304" pitchFamily="18" charset="0"/>
              </a:rPr>
              <a:t>万人的性命。</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横卷形 3"/>
          <p:cNvSpPr/>
          <p:nvPr/>
        </p:nvSpPr>
        <p:spPr>
          <a:xfrm>
            <a:off x="2592685" y="-27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a:t>课堂</a:t>
            </a:r>
            <a:r>
              <a:rPr lang="en-US" altLang="zh-CN" sz="4000" dirty="0"/>
              <a:t>·</a:t>
            </a:r>
            <a:r>
              <a:rPr lang="zh-CN" altLang="zh-CN" sz="4000" dirty="0"/>
              <a:t>重难突破</a:t>
            </a:r>
          </a:p>
        </p:txBody>
      </p:sp>
    </p:spTree>
    <p:extLst>
      <p:ext uri="{BB962C8B-B14F-4D97-AF65-F5344CB8AC3E}">
        <p14:creationId xmlns:p14="http://schemas.microsoft.com/office/powerpoint/2010/main" val="5918856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863823"/>
            <a:ext cx="10807700" cy="62671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chemeClr val="tx1"/>
                </a:solidFill>
                <a:latin typeface="Arial" panose="020B0604020202020204" pitchFamily="34" charset="0"/>
                <a:cs typeface="Times New Roman" panose="02020603050405020304" pitchFamily="18" charset="0"/>
              </a:rPr>
              <a:t>考点</a:t>
            </a:r>
            <a:r>
              <a:rPr lang="en-US" altLang="zh-CN">
                <a:solidFill>
                  <a:schemeClr val="tx1"/>
                </a:solidFill>
                <a:ea typeface="宋体" panose="02010600030101010101" pitchFamily="2" charset="-122"/>
                <a:cs typeface="Times New Roman" panose="02020603050405020304" pitchFamily="18" charset="0"/>
              </a:rPr>
              <a:t>vital </a:t>
            </a:r>
            <a:r>
              <a:rPr lang="en-US" altLang="zh-CN" i="1">
                <a:solidFill>
                  <a:schemeClr val="tx1"/>
                </a:solidFill>
                <a:ea typeface="宋体" panose="02010600030101010101" pitchFamily="2" charset="-122"/>
                <a:cs typeface="Times New Roman" panose="02020603050405020304" pitchFamily="18" charset="0"/>
              </a:rPr>
              <a:t>adj.</a:t>
            </a:r>
            <a:r>
              <a:rPr lang="zh-CN" altLang="zh-CN">
                <a:solidFill>
                  <a:schemeClr val="tx1"/>
                </a:solidFill>
                <a:ea typeface="宋体" panose="02010600030101010101" pitchFamily="2" charset="-122"/>
                <a:cs typeface="Times New Roman" panose="02020603050405020304" pitchFamily="18" charset="0"/>
              </a:rPr>
              <a:t>必不可少的</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极其重要的</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充满生机</a:t>
            </a:r>
            <a:r>
              <a:rPr lang="zh-CN" altLang="zh-CN" smtClean="0">
                <a:solidFill>
                  <a:schemeClr val="tx1"/>
                </a:solidFill>
                <a:ea typeface="宋体" panose="02010600030101010101" pitchFamily="2" charset="-122"/>
                <a:cs typeface="Times New Roman" panose="02020603050405020304" pitchFamily="18" charset="0"/>
              </a:rPr>
              <a:t>的</a:t>
            </a:r>
            <a:r>
              <a:rPr lang="en-US" altLang="zh-CN" smtClean="0">
                <a:solidFill>
                  <a:schemeClr val="tx1"/>
                </a:solidFill>
                <a:ea typeface="宋体" panose="02010600030101010101" pitchFamily="2" charset="-122"/>
                <a:cs typeface="Times New Roman" panose="02020603050405020304" pitchFamily="18" charset="0"/>
              </a:rPr>
              <a:t> </a:t>
            </a:r>
            <a:endParaRPr lang="zh-CN" altLang="zh-CN">
              <a:solidFill>
                <a:schemeClr val="tx1"/>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61950" y="1583903"/>
            <a:ext cx="10807700" cy="2456057"/>
          </a:xfrm>
          <a:prstGeom prst="rect">
            <a:avLst/>
          </a:prstGeom>
          <a:noFill/>
        </p:spPr>
        <p:style>
          <a:lnRef idx="2">
            <a:schemeClr val="dk1"/>
          </a:lnRef>
          <a:fillRef idx="1">
            <a:schemeClr val="lt1"/>
          </a:fillRef>
          <a:effectRef idx="0">
            <a:schemeClr val="dk1"/>
          </a:effectRef>
          <a:fontRef idx="minor">
            <a:schemeClr val="dk1"/>
          </a:fontRef>
        </p:style>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vital</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cs typeface="Times New Roman" panose="02020603050405020304" pitchFamily="18" charset="0"/>
              </a:rPr>
              <a:t>to/for...</a:t>
            </a:r>
            <a:r>
              <a:rPr lang="zh-CN" altLang="zh-CN">
                <a:solidFill>
                  <a:srgbClr val="000000"/>
                </a:solidFill>
                <a:ea typeface="楷体" panose="02010609060101010101" pitchFamily="49" charset="-122"/>
                <a:cs typeface="Times New Roman" panose="02020603050405020304" pitchFamily="18" charset="0"/>
              </a:rPr>
              <a:t>对</a:t>
            </a:r>
            <a:r>
              <a:rPr lang="en-US" altLang="zh-CN">
                <a:solidFill>
                  <a:srgbClr val="000000"/>
                </a:solidFill>
                <a:ea typeface="楷体" panose="02010609060101010101" pitchFamily="49"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是极其重要的</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It</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is</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vital</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to</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do</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sth</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做某事是很重要</a:t>
            </a:r>
            <a:r>
              <a:rPr lang="zh-CN" altLang="zh-CN" smtClean="0">
                <a:solidFill>
                  <a:srgbClr val="000000"/>
                </a:solidFill>
                <a:ea typeface="楷体" panose="02010609060101010101" pitchFamily="49" charset="-122"/>
                <a:cs typeface="Times New Roman" panose="02020603050405020304" pitchFamily="18" charset="0"/>
              </a:rPr>
              <a:t>的</a:t>
            </a:r>
            <a:r>
              <a:rPr lang="zh-CN" altLang="en-US">
                <a:solidFill>
                  <a:srgbClr val="000000"/>
                </a:solidFill>
                <a:ea typeface="楷体" panose="02010609060101010101" pitchFamily="49"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It</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is</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vital</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that...</a:t>
            </a:r>
            <a:r>
              <a:rPr lang="en-US" altLang="zh-CN">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是十分重要</a:t>
            </a:r>
            <a:r>
              <a:rPr lang="zh-CN" altLang="zh-CN" smtClean="0">
                <a:solidFill>
                  <a:srgbClr val="000000"/>
                </a:solidFill>
                <a:ea typeface="楷体" panose="02010609060101010101" pitchFamily="49" charset="-122"/>
                <a:cs typeface="Times New Roman" panose="02020603050405020304" pitchFamily="18" charset="0"/>
              </a:rPr>
              <a:t>的</a:t>
            </a:r>
            <a:r>
              <a:rPr lang="zh-CN" altLang="en-US">
                <a:solidFill>
                  <a:srgbClr val="000000"/>
                </a:solidFill>
                <a:ea typeface="楷体" panose="02010609060101010101" pitchFamily="49" charset="-122"/>
                <a:cs typeface="Times New Roman" panose="02020603050405020304" pitchFamily="18" charset="0"/>
              </a:rPr>
              <a:t>。 </a:t>
            </a:r>
            <a:r>
              <a:rPr lang="en-US" altLang="zh-CN" smtClean="0">
                <a:solidFill>
                  <a:srgbClr val="000000"/>
                </a:solidFill>
                <a:ea typeface="宋体" panose="02010600030101010101" pitchFamily="2"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that</a:t>
            </a:r>
            <a:r>
              <a:rPr lang="zh-CN" altLang="zh-CN">
                <a:solidFill>
                  <a:srgbClr val="000000"/>
                </a:solidFill>
                <a:ea typeface="楷体" panose="02010609060101010101" pitchFamily="49" charset="-122"/>
                <a:cs typeface="Times New Roman" panose="02020603050405020304" pitchFamily="18" charset="0"/>
              </a:rPr>
              <a:t>从句中常用</a:t>
            </a:r>
            <a:r>
              <a:rPr lang="en-US" altLang="zh-CN">
                <a:solidFill>
                  <a:srgbClr val="000000"/>
                </a:solidFill>
                <a:ea typeface="宋体" panose="02010600030101010101" pitchFamily="2" charset="-122"/>
                <a:cs typeface="Times New Roman" panose="02020603050405020304" pitchFamily="18" charset="0"/>
              </a:rPr>
              <a:t>“should+</a:t>
            </a:r>
            <a:r>
              <a:rPr lang="zh-CN" altLang="zh-CN">
                <a:solidFill>
                  <a:srgbClr val="000000"/>
                </a:solidFill>
                <a:ea typeface="楷体" panose="02010609060101010101" pitchFamily="49" charset="-122"/>
                <a:cs typeface="Times New Roman" panose="02020603050405020304" pitchFamily="18" charset="0"/>
              </a:rPr>
              <a:t>动词原形</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结构</a:t>
            </a:r>
            <a:r>
              <a:rPr lang="en-US" altLang="zh-CN">
                <a:solidFill>
                  <a:srgbClr val="000000"/>
                </a:solidFill>
                <a:ea typeface="宋体" panose="02010600030101010101" pitchFamily="2" charset="-122"/>
                <a:cs typeface="Times New Roman" panose="02020603050405020304" pitchFamily="18" charset="0"/>
              </a:rPr>
              <a:t>,should</a:t>
            </a:r>
            <a:r>
              <a:rPr lang="zh-CN" altLang="zh-CN">
                <a:solidFill>
                  <a:srgbClr val="000000"/>
                </a:solidFill>
                <a:ea typeface="楷体" panose="02010609060101010101" pitchFamily="49" charset="-122"/>
                <a:cs typeface="Times New Roman" panose="02020603050405020304" pitchFamily="18" charset="0"/>
              </a:rPr>
              <a:t>也可以省略。</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613850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15751"/>
            <a:ext cx="10807700" cy="5984715"/>
          </a:xfrm>
          <a:prstGeom prst="rect">
            <a:avLst/>
          </a:prstGeom>
        </p:spPr>
        <p:txBody>
          <a:bodyPr>
            <a:spAutoFit/>
          </a:bodyPr>
          <a:lstStyle/>
          <a:p>
            <a:pPr>
              <a:lnSpc>
                <a:spcPct val="11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语境领悟</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(1)Patience and a cool head are vital for investors.</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耐心和冷静的头脑对投资者至关重要。</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(2)Good financial accounts are vital to the success of any enterprise.</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妥善的财务账目对任何公司的成功都是极其重要的。</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(3)About 50% of the students think it is vital that they (should) see the English films when learning English outside the classroom.</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大约</a:t>
            </a:r>
            <a:r>
              <a:rPr lang="en-US" altLang="zh-CN">
                <a:solidFill>
                  <a:srgbClr val="000000"/>
                </a:solidFill>
                <a:ea typeface="宋体" panose="02010600030101010101" pitchFamily="2" charset="-122"/>
                <a:cs typeface="Times New Roman" panose="02020603050405020304" pitchFamily="18" charset="0"/>
              </a:rPr>
              <a:t>50%</a:t>
            </a:r>
            <a:r>
              <a:rPr lang="zh-CN" altLang="zh-CN">
                <a:solidFill>
                  <a:srgbClr val="000000"/>
                </a:solidFill>
                <a:ea typeface="宋体" panose="02010600030101010101" pitchFamily="2" charset="-122"/>
                <a:cs typeface="Times New Roman" panose="02020603050405020304" pitchFamily="18" charset="0"/>
              </a:rPr>
              <a:t>的学生认为在课外学英语时看英文电影对他们来说至关重要。</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996876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799927"/>
            <a:ext cx="10807700" cy="2995435"/>
          </a:xfrm>
          <a:prstGeom prst="rect">
            <a:avLst/>
          </a:prstGeom>
        </p:spPr>
        <p:txBody>
          <a:bodyPr>
            <a:spAutoFit/>
          </a:bodyPr>
          <a:lstStyle/>
          <a:p>
            <a:pPr>
              <a:lnSpc>
                <a:spcPct val="120000"/>
              </a:lnSpc>
            </a:pPr>
            <a:r>
              <a:rPr lang="zh-CN" altLang="zh-CN">
                <a:solidFill>
                  <a:srgbClr val="000000"/>
                </a:solidFill>
                <a:cs typeface="Times New Roman" panose="02020603050405020304" pitchFamily="18" charset="0"/>
              </a:rPr>
              <a:t>温馨提示</a:t>
            </a:r>
            <a:r>
              <a:rPr lang="zh-CN" altLang="zh-CN">
                <a:solidFill>
                  <a:srgbClr val="000000"/>
                </a:solidFill>
                <a:ea typeface="宋体" panose="02010600030101010101" pitchFamily="2" charset="-122"/>
                <a:cs typeface="Times New Roman" panose="02020603050405020304" pitchFamily="18" charset="0"/>
              </a:rPr>
              <a:t>　用于</a:t>
            </a:r>
            <a:r>
              <a:rPr lang="en-US" altLang="zh-CN">
                <a:solidFill>
                  <a:srgbClr val="000000"/>
                </a:solidFill>
                <a:ea typeface="宋体" panose="02010600030101010101" pitchFamily="2" charset="-122"/>
              </a:rPr>
              <a:t>“It is+</a:t>
            </a:r>
            <a:r>
              <a:rPr lang="zh-CN" altLang="zh-CN">
                <a:solidFill>
                  <a:srgbClr val="000000"/>
                </a:solidFill>
                <a:ea typeface="宋体" panose="02010600030101010101" pitchFamily="2" charset="-122"/>
                <a:cs typeface="Times New Roman" panose="02020603050405020304" pitchFamily="18" charset="0"/>
              </a:rPr>
              <a:t>形容词</a:t>
            </a:r>
            <a:r>
              <a:rPr lang="en-US" altLang="zh-CN">
                <a:solidFill>
                  <a:srgbClr val="000000"/>
                </a:solidFill>
                <a:ea typeface="宋体" panose="02010600030101010101" pitchFamily="2" charset="-122"/>
              </a:rPr>
              <a:t>+that</a:t>
            </a:r>
            <a:r>
              <a:rPr lang="zh-CN" altLang="zh-CN">
                <a:solidFill>
                  <a:srgbClr val="000000"/>
                </a:solidFill>
                <a:ea typeface="宋体" panose="02010600030101010101" pitchFamily="2" charset="-122"/>
                <a:cs typeface="Times New Roman" panose="02020603050405020304" pitchFamily="18" charset="0"/>
              </a:rPr>
              <a:t>从句</a:t>
            </a:r>
            <a:r>
              <a:rPr lang="en-US" altLang="zh-CN">
                <a:solidFill>
                  <a:srgbClr val="000000"/>
                </a:solidFill>
                <a:ea typeface="宋体" panose="02010600030101010101" pitchFamily="2" charset="-122"/>
              </a:rPr>
              <a:t>”</a:t>
            </a:r>
            <a:r>
              <a:rPr lang="zh-CN" altLang="zh-CN">
                <a:solidFill>
                  <a:srgbClr val="000000"/>
                </a:solidFill>
                <a:ea typeface="宋体" panose="02010600030101010101" pitchFamily="2" charset="-122"/>
                <a:cs typeface="Times New Roman" panose="02020603050405020304" pitchFamily="18" charset="0"/>
              </a:rPr>
              <a:t>结构中且从句常用</a:t>
            </a:r>
            <a:r>
              <a:rPr lang="en-US" altLang="zh-CN">
                <a:solidFill>
                  <a:srgbClr val="000000"/>
                </a:solidFill>
                <a:ea typeface="宋体" panose="02010600030101010101" pitchFamily="2" charset="-122"/>
              </a:rPr>
              <a:t>“should+</a:t>
            </a:r>
            <a:r>
              <a:rPr lang="zh-CN" altLang="zh-CN">
                <a:solidFill>
                  <a:srgbClr val="000000"/>
                </a:solidFill>
                <a:ea typeface="宋体" panose="02010600030101010101" pitchFamily="2" charset="-122"/>
                <a:cs typeface="Times New Roman" panose="02020603050405020304" pitchFamily="18" charset="0"/>
              </a:rPr>
              <a:t>动词原形</a:t>
            </a:r>
            <a:r>
              <a:rPr lang="en-US" altLang="zh-CN">
                <a:solidFill>
                  <a:srgbClr val="000000"/>
                </a:solidFill>
                <a:ea typeface="宋体" panose="02010600030101010101" pitchFamily="2" charset="-122"/>
              </a:rPr>
              <a:t>”</a:t>
            </a:r>
            <a:r>
              <a:rPr lang="zh-CN" altLang="zh-CN">
                <a:solidFill>
                  <a:srgbClr val="000000"/>
                </a:solidFill>
                <a:ea typeface="宋体" panose="02010600030101010101" pitchFamily="2" charset="-122"/>
                <a:cs typeface="Times New Roman" panose="02020603050405020304" pitchFamily="18" charset="0"/>
              </a:rPr>
              <a:t>结构的形容词还有</a:t>
            </a:r>
            <a:r>
              <a:rPr lang="en-US" altLang="zh-CN">
                <a:solidFill>
                  <a:srgbClr val="000000"/>
                </a:solidFill>
                <a:ea typeface="宋体" panose="02010600030101010101" pitchFamily="2" charset="-122"/>
              </a:rPr>
              <a:t>:important,essential,necessary,natural,strange</a:t>
            </a:r>
            <a:r>
              <a:rPr lang="zh-CN" altLang="zh-CN">
                <a:solidFill>
                  <a:srgbClr val="000000"/>
                </a:solidFill>
                <a:ea typeface="宋体" panose="02010600030101010101" pitchFamily="2" charset="-122"/>
                <a:cs typeface="Times New Roman" panose="02020603050405020304" pitchFamily="18" charset="0"/>
              </a:rPr>
              <a:t>等</a:t>
            </a:r>
            <a:r>
              <a:rPr lang="en-US" altLang="zh-CN">
                <a:solidFill>
                  <a:srgbClr val="000000"/>
                </a:solidFill>
                <a:ea typeface="宋体" panose="02010600030101010101" pitchFamily="2" charset="-122"/>
              </a:rPr>
              <a:t>,should</a:t>
            </a:r>
            <a:r>
              <a:rPr lang="zh-CN" altLang="zh-CN">
                <a:solidFill>
                  <a:srgbClr val="000000"/>
                </a:solidFill>
                <a:ea typeface="宋体" panose="02010600030101010101" pitchFamily="2" charset="-122"/>
                <a:cs typeface="Times New Roman" panose="02020603050405020304" pitchFamily="18" charset="0"/>
              </a:rPr>
              <a:t>可以省略。</a:t>
            </a:r>
            <a:r>
              <a:rPr lang="en-US" altLang="zh-CN">
                <a:solidFill>
                  <a:srgbClr val="000000"/>
                </a:solidFill>
                <a:ea typeface="宋体" panose="02010600030101010101" pitchFamily="2" charset="-122"/>
              </a:rPr>
              <a:t/>
            </a:r>
            <a:br>
              <a:rPr lang="en-US" altLang="zh-CN">
                <a:solidFill>
                  <a:srgbClr val="000000"/>
                </a:solidFill>
                <a:ea typeface="宋体" panose="02010600030101010101" pitchFamily="2" charset="-122"/>
              </a:rPr>
            </a:br>
            <a:endParaRPr lang="zh-CN" altLang="en-US"/>
          </a:p>
        </p:txBody>
      </p:sp>
    </p:spTree>
    <p:extLst>
      <p:ext uri="{BB962C8B-B14F-4D97-AF65-F5344CB8AC3E}">
        <p14:creationId xmlns:p14="http://schemas.microsoft.com/office/powerpoint/2010/main" val="14491418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647799"/>
            <a:ext cx="10807700" cy="363791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学以致用</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单句语法填空</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(1)It</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s vital that they </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a:uFill>
                  <a:solidFill>
                    <a:srgbClr val="000000"/>
                  </a:solidFill>
                </a:uFill>
                <a:ea typeface="宋体" panose="02010600030101010101" pitchFamily="2" charset="-122"/>
                <a:cs typeface="Times New Roman" panose="02020603050405020304" pitchFamily="18" charset="0"/>
              </a:rPr>
              <a:t>(should</a:t>
            </a:r>
            <a:r>
              <a:rPr lang="en-US" altLang="zh-CN" smtClean="0">
                <a:uFill>
                  <a:solidFill>
                    <a:srgbClr val="000000"/>
                  </a:solidFill>
                </a:uFill>
                <a:ea typeface="宋体" panose="02010600030101010101" pitchFamily="2" charset="-122"/>
                <a:cs typeface="Times New Roman" panose="02020603050405020304" pitchFamily="18" charset="0"/>
              </a:rPr>
              <a:t>) carry</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(carry) out the operation immediately.</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(2)</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smtClean="0">
                <a:solidFill>
                  <a:srgbClr val="000000"/>
                </a:solidFill>
                <a:ea typeface="宋体" panose="02010600030101010101" pitchFamily="2" charset="-122"/>
                <a:cs typeface="Times New Roman" panose="02020603050405020304" pitchFamily="18" charset="0"/>
              </a:rPr>
              <a:t>It </a:t>
            </a:r>
            <a:r>
              <a:rPr lang="en-US" altLang="zh-CN">
                <a:solidFill>
                  <a:srgbClr val="000000"/>
                </a:solidFill>
                <a:ea typeface="宋体" panose="02010600030101010101" pitchFamily="2" charset="-122"/>
                <a:cs typeface="Times New Roman" panose="02020603050405020304" pitchFamily="18" charset="0"/>
              </a:rPr>
              <a:t>is vital for us </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a:uFill>
                  <a:solidFill>
                    <a:srgbClr val="000000"/>
                  </a:solidFill>
                </a:uFill>
                <a:ea typeface="宋体" panose="02010600030101010101" pitchFamily="2" charset="-122"/>
                <a:cs typeface="Times New Roman" panose="02020603050405020304" pitchFamily="18" charset="0"/>
              </a:rPr>
              <a:t>to</a:t>
            </a:r>
            <a:r>
              <a:rPr lang="en-US" altLang="zh-CN">
                <a:uFill>
                  <a:solidFill>
                    <a:srgbClr val="000000"/>
                  </a:solidFill>
                </a:uFill>
                <a:ea typeface="楷体" panose="02010609060101010101" pitchFamily="49" charset="-122"/>
                <a:cs typeface="Times New Roman" panose="02020603050405020304" pitchFamily="18" charset="0"/>
              </a:rPr>
              <a:t> </a:t>
            </a:r>
            <a:r>
              <a:rPr lang="en-US" altLang="zh-CN">
                <a:uFill>
                  <a:solidFill>
                    <a:srgbClr val="000000"/>
                  </a:solidFill>
                </a:uFill>
                <a:ea typeface="宋体" panose="02010600030101010101" pitchFamily="2" charset="-122"/>
                <a:cs typeface="Times New Roman" panose="02020603050405020304" pitchFamily="18" charset="0"/>
              </a:rPr>
              <a:t>finish</a:t>
            </a:r>
            <a:r>
              <a:rPr lang="zh-CN" altLang="zh-CN">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(finish) our homework in time.</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4752925" y="1904734"/>
            <a:ext cx="295232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4680917" y="2411286"/>
            <a:ext cx="295232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4392885" y="3114830"/>
            <a:ext cx="205942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4392885" y="3582173"/>
            <a:ext cx="205942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73898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007839"/>
            <a:ext cx="10807700" cy="363791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a:t>
            </a:r>
            <a:r>
              <a:rPr lang="zh-CN" altLang="zh-CN">
                <a:solidFill>
                  <a:srgbClr val="000000"/>
                </a:solidFill>
                <a:latin typeface="Arial" panose="020B0604020202020204" pitchFamily="34" charset="0"/>
                <a:cs typeface="Times New Roman" panose="02020603050405020304" pitchFamily="18" charset="0"/>
              </a:rPr>
              <a:t>【教材原文】</a:t>
            </a:r>
            <a:r>
              <a:rPr lang="en-US" altLang="zh-CN">
                <a:solidFill>
                  <a:srgbClr val="000000"/>
                </a:solidFill>
                <a:ea typeface="宋体" panose="02010600030101010101" pitchFamily="2" charset="-122"/>
                <a:cs typeface="Times New Roman" panose="02020603050405020304" pitchFamily="18" charset="0"/>
              </a:rPr>
              <a:t>Tu Youyou,a committed and patient scientist</a:t>
            </a:r>
            <a:r>
              <a:rPr lang="en-US" altLang="zh-CN" smtClean="0">
                <a:solidFill>
                  <a:srgbClr val="000000"/>
                </a:solidFill>
                <a:ea typeface="宋体" panose="02010600030101010101" pitchFamily="2" charset="-122"/>
                <a:cs typeface="Times New Roman" panose="02020603050405020304" pitchFamily="18" charset="0"/>
              </a:rPr>
              <a:t>, was </a:t>
            </a:r>
            <a:r>
              <a:rPr lang="en-US" altLang="zh-CN">
                <a:solidFill>
                  <a:srgbClr val="000000"/>
                </a:solidFill>
                <a:ea typeface="宋体" panose="02010600030101010101" pitchFamily="2" charset="-122"/>
                <a:cs typeface="Times New Roman" panose="02020603050405020304" pitchFamily="18" charset="0"/>
              </a:rPr>
              <a:t>born in Ningbo,China,on 30 December 1930</a:t>
            </a:r>
            <a:r>
              <a:rPr lang="en-US" altLang="zh-CN" smtClean="0">
                <a:solidFill>
                  <a:srgbClr val="000000"/>
                </a:solidFill>
                <a:ea typeface="宋体" panose="02010600030101010101" pitchFamily="2" charset="-122"/>
                <a:cs typeface="Times New Roman" panose="02020603050405020304" pitchFamily="18" charset="0"/>
              </a:rPr>
              <a:t>, and </a:t>
            </a:r>
            <a:r>
              <a:rPr lang="en-US" altLang="zh-CN">
                <a:solidFill>
                  <a:srgbClr val="000000"/>
                </a:solidFill>
                <a:ea typeface="宋体" panose="02010600030101010101" pitchFamily="2" charset="-122"/>
                <a:cs typeface="Times New Roman" panose="02020603050405020304" pitchFamily="18" charset="0"/>
              </a:rPr>
              <a:t>graduated from Peking University Medical School in 1955.(page 2)</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屠呦呦</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这位尽职尽责、锲而不舍的科学家</a:t>
            </a:r>
            <a:r>
              <a:rPr lang="en-US" altLang="zh-CN">
                <a:solidFill>
                  <a:srgbClr val="000000"/>
                </a:solidFill>
                <a:ea typeface="宋体" panose="02010600030101010101" pitchFamily="2" charset="-122"/>
                <a:cs typeface="Times New Roman" panose="02020603050405020304" pitchFamily="18" charset="0"/>
              </a:rPr>
              <a:t>1930</a:t>
            </a:r>
            <a:r>
              <a:rPr lang="zh-CN" altLang="zh-CN">
                <a:solidFill>
                  <a:srgbClr val="000000"/>
                </a:solidFill>
                <a:ea typeface="宋体" panose="02010600030101010101" pitchFamily="2" charset="-122"/>
                <a:cs typeface="Times New Roman" panose="02020603050405020304" pitchFamily="18" charset="0"/>
              </a:rPr>
              <a:t>年</a:t>
            </a:r>
            <a:r>
              <a:rPr lang="en-US" altLang="zh-CN">
                <a:solidFill>
                  <a:srgbClr val="000000"/>
                </a:solidFill>
                <a:ea typeface="宋体" panose="02010600030101010101" pitchFamily="2" charset="-122"/>
                <a:cs typeface="Times New Roman" panose="02020603050405020304" pitchFamily="18" charset="0"/>
              </a:rPr>
              <a:t>12</a:t>
            </a:r>
            <a:r>
              <a:rPr lang="zh-CN" altLang="zh-CN">
                <a:solidFill>
                  <a:srgbClr val="000000"/>
                </a:solidFill>
                <a:ea typeface="宋体" panose="02010600030101010101" pitchFamily="2" charset="-122"/>
                <a:cs typeface="Times New Roman" panose="02020603050405020304" pitchFamily="18" charset="0"/>
              </a:rPr>
              <a:t>月</a:t>
            </a:r>
            <a:r>
              <a:rPr lang="en-US" altLang="zh-CN">
                <a:solidFill>
                  <a:srgbClr val="000000"/>
                </a:solidFill>
                <a:ea typeface="宋体" panose="02010600030101010101" pitchFamily="2" charset="-122"/>
                <a:cs typeface="Times New Roman" panose="02020603050405020304" pitchFamily="18" charset="0"/>
              </a:rPr>
              <a:t>30</a:t>
            </a:r>
            <a:r>
              <a:rPr lang="zh-CN" altLang="zh-CN">
                <a:solidFill>
                  <a:srgbClr val="000000"/>
                </a:solidFill>
                <a:ea typeface="宋体" panose="02010600030101010101" pitchFamily="2" charset="-122"/>
                <a:cs typeface="Times New Roman" panose="02020603050405020304" pitchFamily="18" charset="0"/>
              </a:rPr>
              <a:t>日出生于中国宁波</a:t>
            </a:r>
            <a:r>
              <a:rPr lang="en-US" altLang="zh-CN">
                <a:solidFill>
                  <a:srgbClr val="000000"/>
                </a:solidFill>
                <a:ea typeface="宋体" panose="02010600030101010101" pitchFamily="2" charset="-122"/>
                <a:cs typeface="Times New Roman" panose="02020603050405020304" pitchFamily="18" charset="0"/>
              </a:rPr>
              <a:t>,1955</a:t>
            </a:r>
            <a:r>
              <a:rPr lang="zh-CN" altLang="zh-CN">
                <a:solidFill>
                  <a:srgbClr val="000000"/>
                </a:solidFill>
                <a:ea typeface="宋体" panose="02010600030101010101" pitchFamily="2" charset="-122"/>
                <a:cs typeface="Times New Roman" panose="02020603050405020304" pitchFamily="18" charset="0"/>
              </a:rPr>
              <a:t>年毕业于北京大学医学部。</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632593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079847"/>
            <a:ext cx="10807700" cy="62671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chemeClr val="tx1"/>
                </a:solidFill>
                <a:latin typeface="Arial" panose="020B0604020202020204" pitchFamily="34" charset="0"/>
                <a:cs typeface="Times New Roman" panose="02020603050405020304" pitchFamily="18" charset="0"/>
              </a:rPr>
              <a:t>考点</a:t>
            </a:r>
            <a:r>
              <a:rPr lang="en-US" altLang="zh-CN">
                <a:solidFill>
                  <a:schemeClr val="tx1"/>
                </a:solidFill>
                <a:ea typeface="宋体" panose="02010600030101010101" pitchFamily="2" charset="-122"/>
                <a:cs typeface="Times New Roman" panose="02020603050405020304" pitchFamily="18" charset="0"/>
              </a:rPr>
              <a:t>committed </a:t>
            </a:r>
            <a:r>
              <a:rPr lang="en-US" altLang="zh-CN" i="1">
                <a:solidFill>
                  <a:schemeClr val="tx1"/>
                </a:solidFill>
                <a:ea typeface="宋体" panose="02010600030101010101" pitchFamily="2" charset="-122"/>
                <a:cs typeface="Times New Roman" panose="02020603050405020304" pitchFamily="18" charset="0"/>
              </a:rPr>
              <a:t>adj.</a:t>
            </a:r>
            <a:r>
              <a:rPr lang="zh-CN" altLang="zh-CN">
                <a:solidFill>
                  <a:schemeClr val="tx1"/>
                </a:solidFill>
                <a:ea typeface="宋体" panose="02010600030101010101" pitchFamily="2" charset="-122"/>
                <a:cs typeface="Times New Roman" panose="02020603050405020304" pitchFamily="18" charset="0"/>
              </a:rPr>
              <a:t>尽心尽力的</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坚定的</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坚信</a:t>
            </a:r>
            <a:r>
              <a:rPr lang="zh-CN" altLang="zh-CN" smtClean="0">
                <a:solidFill>
                  <a:schemeClr val="tx1"/>
                </a:solidFill>
                <a:ea typeface="宋体" panose="02010600030101010101" pitchFamily="2" charset="-122"/>
                <a:cs typeface="Times New Roman" panose="02020603050405020304" pitchFamily="18" charset="0"/>
              </a:rPr>
              <a:t>的</a:t>
            </a:r>
            <a:r>
              <a:rPr lang="en-US" altLang="zh-CN" smtClean="0">
                <a:solidFill>
                  <a:schemeClr val="tx1"/>
                </a:solidFill>
                <a:ea typeface="宋体" panose="02010600030101010101" pitchFamily="2" charset="-122"/>
                <a:cs typeface="Times New Roman" panose="02020603050405020304" pitchFamily="18" charset="0"/>
              </a:rPr>
              <a:t> </a:t>
            </a:r>
            <a:endParaRPr lang="zh-CN" altLang="zh-CN">
              <a:solidFill>
                <a:schemeClr val="tx1"/>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61950" y="1799927"/>
            <a:ext cx="10807700" cy="3581365"/>
          </a:xfrm>
          <a:prstGeom prst="rect">
            <a:avLst/>
          </a:prstGeom>
          <a:noFill/>
        </p:spPr>
        <p:style>
          <a:lnRef idx="2">
            <a:schemeClr val="dk1"/>
          </a:lnRef>
          <a:fillRef idx="1">
            <a:schemeClr val="lt1"/>
          </a:fillRef>
          <a:effectRef idx="0">
            <a:schemeClr val="dk1"/>
          </a:effectRef>
          <a:fontRef idx="minor">
            <a:schemeClr val="dk1"/>
          </a:fontRef>
        </p:style>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commit</a:t>
            </a:r>
            <a:r>
              <a:rPr lang="en-US" altLang="zh-CN">
                <a:solidFill>
                  <a:srgbClr val="000000"/>
                </a:solidFill>
                <a:ea typeface="楷体" panose="02010609060101010101" pitchFamily="49"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vt.</a:t>
            </a:r>
            <a:r>
              <a:rPr lang="zh-CN" altLang="zh-CN">
                <a:solidFill>
                  <a:srgbClr val="000000"/>
                </a:solidFill>
                <a:ea typeface="楷体" panose="02010609060101010101" pitchFamily="49" charset="-122"/>
                <a:cs typeface="Times New Roman" panose="02020603050405020304" pitchFamily="18" charset="0"/>
              </a:rPr>
              <a:t>承诺</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保证</a:t>
            </a:r>
            <a:r>
              <a:rPr lang="zh-CN" altLang="zh-CN">
                <a:solidFill>
                  <a:srgbClr val="000000"/>
                </a:solidFill>
                <a:ea typeface="宋体" panose="02010600030101010101" pitchFamily="2"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vi.</a:t>
            </a:r>
            <a:r>
              <a:rPr lang="zh-CN" altLang="zh-CN">
                <a:solidFill>
                  <a:srgbClr val="000000"/>
                </a:solidFill>
                <a:ea typeface="楷体" panose="02010609060101010101" pitchFamily="49" charset="-122"/>
                <a:cs typeface="Times New Roman" panose="02020603050405020304" pitchFamily="18" charset="0"/>
              </a:rPr>
              <a:t>忠于</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全心全意投入</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工作、活动等</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commit</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oneself</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表达意见</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commit</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oneself</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to(sth/doing</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sth/do</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sth)</a:t>
            </a:r>
            <a:r>
              <a:rPr lang="zh-CN" altLang="zh-CN">
                <a:solidFill>
                  <a:srgbClr val="000000"/>
                </a:solidFill>
                <a:ea typeface="楷体" panose="02010609060101010101" pitchFamily="49" charset="-122"/>
                <a:cs typeface="Times New Roman" panose="02020603050405020304" pitchFamily="18" charset="0"/>
              </a:rPr>
              <a:t>承诺</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保证</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做某事、遵守协议或安排等</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commitment</a:t>
            </a:r>
            <a:r>
              <a:rPr lang="en-US" altLang="zh-CN">
                <a:solidFill>
                  <a:srgbClr val="000000"/>
                </a:solidFill>
                <a:ea typeface="楷体" panose="02010609060101010101" pitchFamily="49"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n.</a:t>
            </a:r>
            <a:r>
              <a:rPr lang="zh-CN" altLang="zh-CN">
                <a:solidFill>
                  <a:srgbClr val="000000"/>
                </a:solidFill>
                <a:ea typeface="楷体" panose="02010609060101010101" pitchFamily="49" charset="-122"/>
                <a:cs typeface="Times New Roman" panose="02020603050405020304" pitchFamily="18" charset="0"/>
              </a:rPr>
              <a:t>承诺</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保证</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奉献</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make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commitment</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(to</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do</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sth)</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做出承诺</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做某事</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358684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503783"/>
            <a:ext cx="10807700" cy="5354158"/>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语境领悟</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(1)Tom is a committed member of the team.</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汤姆是一个忠于职守的队员。</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(2)Both sides committed themselves to settle the dispute peacefully.</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双方承诺和平解决争端。</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(3)If you are serious about our relationship,you should make a commitment.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如果你重视我们的关系</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你就应该给个承诺。</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901943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647799"/>
            <a:ext cx="10807700" cy="363791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学以致用</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单句语法填空</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(1)Nobody was prepared to commit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themselves</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(they) in this situation.</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(2)They </a:t>
            </a:r>
            <a:r>
              <a:rPr lang="en-US" altLang="zh-CN">
                <a:solidFill>
                  <a:srgbClr val="000000"/>
                </a:solidFill>
                <a:ea typeface="宋体" panose="02010600030101010101" pitchFamily="2" charset="-122"/>
                <a:cs typeface="Times New Roman" panose="02020603050405020304" pitchFamily="18" charset="0"/>
              </a:rPr>
              <a:t>made a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commitment</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(commit) to keep working together at the meeting.</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7129189" y="1943943"/>
            <a:ext cx="244827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7129189" y="2411286"/>
            <a:ext cx="244827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3672805" y="3024063"/>
            <a:ext cx="273630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3672805" y="3491406"/>
            <a:ext cx="273630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15531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007839"/>
            <a:ext cx="10807700" cy="363791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完成句子</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(3)</a:t>
            </a:r>
            <a:r>
              <a:rPr lang="zh-CN" altLang="zh-CN">
                <a:solidFill>
                  <a:srgbClr val="000000"/>
                </a:solidFill>
                <a:ea typeface="宋体" panose="02010600030101010101" pitchFamily="2" charset="-122"/>
                <a:cs typeface="Times New Roman" panose="02020603050405020304" pitchFamily="18" charset="0"/>
              </a:rPr>
              <a:t>我们已经答应帮忙</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就一定会做到的。</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We</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ve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made</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commitment</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to help,and we will.</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(4)</a:t>
            </a:r>
            <a:r>
              <a:rPr lang="zh-CN" altLang="zh-CN">
                <a:solidFill>
                  <a:srgbClr val="000000"/>
                </a:solidFill>
                <a:ea typeface="宋体" panose="02010600030101010101" pitchFamily="2" charset="-122"/>
                <a:cs typeface="Times New Roman" panose="02020603050405020304" pitchFamily="18" charset="0"/>
              </a:rPr>
              <a:t>关于那个话题</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他拒绝表明自己的态度。</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He refused to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commit</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himself</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on that subject.</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2376661" y="2303983"/>
            <a:ext cx="151216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2376661" y="2771326"/>
            <a:ext cx="151216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4176861" y="2303983"/>
            <a:ext cx="115212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4176861" y="2771326"/>
            <a:ext cx="115212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5617021" y="2284378"/>
            <a:ext cx="259228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5617021" y="2751721"/>
            <a:ext cx="259228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3348769" y="4054134"/>
            <a:ext cx="183620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3348769" y="4521477"/>
            <a:ext cx="183620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xmlns="" id="{8A90BD6A-DAC1-4175-BADE-A70FD2E31095}"/>
              </a:ext>
            </a:extLst>
          </p:cNvPr>
          <p:cNvSpPr/>
          <p:nvPr/>
        </p:nvSpPr>
        <p:spPr>
          <a:xfrm>
            <a:off x="5617021" y="4070679"/>
            <a:ext cx="194421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xmlns="" id="{94F29B7E-74BF-4821-88B9-C8400B1817B7}"/>
              </a:ext>
            </a:extLst>
          </p:cNvPr>
          <p:cNvCxnSpPr>
            <a:cxnSpLocks/>
          </p:cNvCxnSpPr>
          <p:nvPr/>
        </p:nvCxnSpPr>
        <p:spPr>
          <a:xfrm>
            <a:off x="5617021" y="4538022"/>
            <a:ext cx="194421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84355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par>
                                <p:cTn id="11" presetID="16" presetClass="exit" presetSubtype="21" fill="hold" grpId="0" nodeType="withEffect">
                                  <p:stCondLst>
                                    <p:cond delay="0"/>
                                  </p:stCondLst>
                                  <p:childTnLst>
                                    <p:animEffect transition="out" filter="barn(inVertical)">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6" presetClass="exit" presetSubtype="21" fill="hold" grpId="0" nodeType="clickEffect">
                                  <p:stCondLst>
                                    <p:cond delay="0"/>
                                  </p:stCondLst>
                                  <p:childTnLst>
                                    <p:animEffect transition="out" filter="barn(inVertical)">
                                      <p:cBhvr>
                                        <p:cTn id="17" dur="500"/>
                                        <p:tgtEl>
                                          <p:spTgt spid="12"/>
                                        </p:tgtEl>
                                      </p:cBhvr>
                                    </p:animEffect>
                                    <p:set>
                                      <p:cBhvr>
                                        <p:cTn id="18" dur="1" fill="hold">
                                          <p:stCondLst>
                                            <p:cond delay="499"/>
                                          </p:stCondLst>
                                        </p:cTn>
                                        <p:tgtEl>
                                          <p:spTgt spid="12"/>
                                        </p:tgtEl>
                                        <p:attrNameLst>
                                          <p:attrName>style.visibility</p:attrName>
                                        </p:attrNameLst>
                                      </p:cBhvr>
                                      <p:to>
                                        <p:strVal val="hidden"/>
                                      </p:to>
                                    </p:set>
                                  </p:childTnLst>
                                </p:cTn>
                              </p:par>
                              <p:par>
                                <p:cTn id="19" presetID="16" presetClass="exit" presetSubtype="21" fill="hold" grpId="0" nodeType="withEffect">
                                  <p:stCondLst>
                                    <p:cond delay="0"/>
                                  </p:stCondLst>
                                  <p:childTnLst>
                                    <p:animEffect transition="out" filter="barn(inVertical)">
                                      <p:cBhvr>
                                        <p:cTn id="20" dur="500"/>
                                        <p:tgtEl>
                                          <p:spTgt spid="15"/>
                                        </p:tgtEl>
                                      </p:cBhvr>
                                    </p:animEffect>
                                    <p:set>
                                      <p:cBhvr>
                                        <p:cTn id="21"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P spid="1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横卷形 3"/>
          <p:cNvSpPr/>
          <p:nvPr/>
        </p:nvSpPr>
        <p:spPr>
          <a:xfrm>
            <a:off x="2592685" y="-27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a:t>悦读</a:t>
            </a:r>
            <a:r>
              <a:rPr lang="en-US" altLang="zh-CN" sz="4000"/>
              <a:t>·</a:t>
            </a:r>
            <a:r>
              <a:rPr lang="zh-CN" altLang="en-US" sz="4000"/>
              <a:t>导入</a:t>
            </a:r>
          </a:p>
        </p:txBody>
      </p:sp>
      <p:sp>
        <p:nvSpPr>
          <p:cNvPr id="3" name="矩形 2"/>
          <p:cNvSpPr>
            <a:spLocks noChangeAspect="1"/>
          </p:cNvSpPr>
          <p:nvPr/>
        </p:nvSpPr>
        <p:spPr>
          <a:xfrm>
            <a:off x="361950" y="1511895"/>
            <a:ext cx="10807700" cy="4172296"/>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文章导语</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刘洋是中国第一位飞入太空的女航天员。那么你知道美国第一位遨游太空的女航天员是谁吗</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下面的文章会告诉你答案。</a:t>
            </a:r>
            <a:r>
              <a:rPr lang="zh-CN" altLang="zh-CN">
                <a:solidFill>
                  <a:srgbClr val="000000"/>
                </a:solidFill>
                <a:latin typeface="NEU-BZ-S92"/>
                <a:ea typeface="Times New Roman" panose="02020603050405020304" pitchFamily="18" charset="0"/>
                <a:cs typeface="Times New Roman" panose="02020603050405020304" pitchFamily="18" charset="0"/>
              </a:rPr>
              <a:t> </a:t>
            </a:r>
            <a:endParaRPr lang="zh-CN" altLang="zh-CN">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   For </a:t>
            </a:r>
            <a:r>
              <a:rPr lang="en-US" altLang="zh-CN">
                <a:solidFill>
                  <a:srgbClr val="000000"/>
                </a:solidFill>
                <a:ea typeface="宋体" panose="02010600030101010101" pitchFamily="2" charset="-122"/>
                <a:cs typeface="Times New Roman" panose="02020603050405020304" pitchFamily="18" charset="0"/>
              </a:rPr>
              <a:t>years in the United States,only men had the opportunity to become astronauts.However,in 1983,that changed.Sally Ride made history by becoming the first American woman to travel to space.</a:t>
            </a:r>
            <a:endParaRPr lang="zh-CN" altLang="zh-CN">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4710495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079847"/>
            <a:ext cx="10807700" cy="3046988"/>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a:t>
            </a:r>
            <a:r>
              <a:rPr lang="zh-CN" altLang="zh-CN">
                <a:solidFill>
                  <a:srgbClr val="000000"/>
                </a:solidFill>
                <a:latin typeface="Arial" panose="020B0604020202020204" pitchFamily="34" charset="0"/>
                <a:cs typeface="Times New Roman" panose="02020603050405020304" pitchFamily="18" charset="0"/>
              </a:rPr>
              <a:t>【教材原文】</a:t>
            </a:r>
            <a:r>
              <a:rPr lang="en-US" altLang="zh-CN">
                <a:solidFill>
                  <a:srgbClr val="000000"/>
                </a:solidFill>
                <a:ea typeface="宋体" panose="02010600030101010101" pitchFamily="2" charset="-122"/>
                <a:cs typeface="Times New Roman" panose="02020603050405020304" pitchFamily="18" charset="0"/>
              </a:rPr>
              <a:t>Her team examined over 2,000 old medical texts,and evaluated 280,000 plants for their medical properties.(page 2)</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她的团队研读了</a:t>
            </a:r>
            <a:r>
              <a:rPr lang="en-US" altLang="zh-CN" smtClean="0">
                <a:solidFill>
                  <a:srgbClr val="000000"/>
                </a:solidFill>
                <a:ea typeface="宋体" panose="02010600030101010101" pitchFamily="2" charset="-122"/>
                <a:cs typeface="Times New Roman" panose="02020603050405020304" pitchFamily="18" charset="0"/>
              </a:rPr>
              <a:t>2 000</a:t>
            </a:r>
            <a:r>
              <a:rPr lang="zh-CN" altLang="zh-CN">
                <a:solidFill>
                  <a:srgbClr val="000000"/>
                </a:solidFill>
                <a:ea typeface="宋体" panose="02010600030101010101" pitchFamily="2" charset="-122"/>
                <a:cs typeface="Times New Roman" panose="02020603050405020304" pitchFamily="18" charset="0"/>
              </a:rPr>
              <a:t>多篇中医药古籍</a:t>
            </a:r>
            <a:r>
              <a:rPr lang="en-US" altLang="zh-CN" smtClean="0">
                <a:solidFill>
                  <a:srgbClr val="000000"/>
                </a:solidFill>
                <a:ea typeface="宋体" panose="02010600030101010101" pitchFamily="2" charset="-122"/>
                <a:cs typeface="Times New Roman" panose="02020603050405020304" pitchFamily="18" charset="0"/>
              </a:rPr>
              <a:t>,</a:t>
            </a:r>
            <a:r>
              <a:rPr lang="zh-CN" altLang="zh-CN" smtClean="0">
                <a:solidFill>
                  <a:srgbClr val="000000"/>
                </a:solidFill>
                <a:ea typeface="宋体" panose="02010600030101010101" pitchFamily="2" charset="-122"/>
                <a:cs typeface="Times New Roman" panose="02020603050405020304" pitchFamily="18" charset="0"/>
              </a:rPr>
              <a:t>评估</a:t>
            </a:r>
            <a:r>
              <a:rPr lang="zh-CN" altLang="zh-CN">
                <a:solidFill>
                  <a:srgbClr val="000000"/>
                </a:solidFill>
                <a:ea typeface="宋体" panose="02010600030101010101" pitchFamily="2" charset="-122"/>
                <a:cs typeface="Times New Roman" panose="02020603050405020304" pitchFamily="18" charset="0"/>
              </a:rPr>
              <a:t>了</a:t>
            </a:r>
            <a:r>
              <a:rPr lang="en-US" altLang="zh-CN">
                <a:solidFill>
                  <a:srgbClr val="000000"/>
                </a:solidFill>
                <a:ea typeface="宋体" panose="02010600030101010101" pitchFamily="2" charset="-122"/>
                <a:cs typeface="Times New Roman" panose="02020603050405020304" pitchFamily="18" charset="0"/>
              </a:rPr>
              <a:t>28</a:t>
            </a:r>
            <a:r>
              <a:rPr lang="zh-CN" altLang="zh-CN">
                <a:solidFill>
                  <a:srgbClr val="000000"/>
                </a:solidFill>
                <a:ea typeface="宋体" panose="02010600030101010101" pitchFamily="2" charset="-122"/>
                <a:cs typeface="Times New Roman" panose="02020603050405020304" pitchFamily="18" charset="0"/>
              </a:rPr>
              <a:t>万种植物的药学属性。</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127853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295871"/>
            <a:ext cx="5125121" cy="626710"/>
          </a:xfrm>
          <a:prstGeom prst="rect">
            <a:avLst/>
          </a:prstGeom>
        </p:spPr>
        <p:txBody>
          <a:bodyPr wrap="none">
            <a:spAutoFit/>
          </a:bodyPr>
          <a:lstStyle/>
          <a:p>
            <a:pPr indent="266700">
              <a:lnSpc>
                <a:spcPct val="120000"/>
              </a:lnSpc>
              <a:spcAft>
                <a:spcPts val="0"/>
              </a:spcAft>
              <a:tabLst>
                <a:tab pos="1188085" algn="l"/>
                <a:tab pos="2163445" algn="l"/>
                <a:tab pos="3142615" algn="l"/>
                <a:tab pos="4190365" algn="l"/>
              </a:tabLst>
            </a:pPr>
            <a:r>
              <a:rPr lang="zh-CN" altLang="zh-CN">
                <a:solidFill>
                  <a:schemeClr val="tx1"/>
                </a:solidFill>
                <a:latin typeface="Arial" panose="020B0604020202020204" pitchFamily="34" charset="0"/>
                <a:cs typeface="Times New Roman" panose="02020603050405020304" pitchFamily="18" charset="0"/>
              </a:rPr>
              <a:t>考点</a:t>
            </a:r>
            <a:r>
              <a:rPr lang="en-US" altLang="zh-CN">
                <a:solidFill>
                  <a:schemeClr val="tx1"/>
                </a:solidFill>
                <a:ea typeface="宋体" panose="02010600030101010101" pitchFamily="2" charset="-122"/>
                <a:cs typeface="Times New Roman" panose="02020603050405020304" pitchFamily="18" charset="0"/>
              </a:rPr>
              <a:t>evaluate </a:t>
            </a:r>
            <a:r>
              <a:rPr lang="en-US" altLang="zh-CN" i="1">
                <a:solidFill>
                  <a:schemeClr val="tx1"/>
                </a:solidFill>
                <a:ea typeface="宋体" panose="02010600030101010101" pitchFamily="2" charset="-122"/>
                <a:cs typeface="Times New Roman" panose="02020603050405020304" pitchFamily="18" charset="0"/>
              </a:rPr>
              <a:t>vt.</a:t>
            </a:r>
            <a:r>
              <a:rPr lang="zh-CN" altLang="zh-CN">
                <a:solidFill>
                  <a:schemeClr val="tx1"/>
                </a:solidFill>
                <a:ea typeface="宋体" panose="02010600030101010101" pitchFamily="2" charset="-122"/>
                <a:cs typeface="Times New Roman" panose="02020603050405020304" pitchFamily="18" charset="0"/>
              </a:rPr>
              <a:t>评价</a:t>
            </a:r>
            <a:r>
              <a:rPr lang="en-US" altLang="zh-CN">
                <a:solidFill>
                  <a:schemeClr val="tx1"/>
                </a:solidFill>
                <a:ea typeface="宋体" panose="02010600030101010101" pitchFamily="2" charset="-122"/>
                <a:cs typeface="Times New Roman" panose="02020603050405020304" pitchFamily="18" charset="0"/>
              </a:rPr>
              <a:t>;</a:t>
            </a:r>
            <a:r>
              <a:rPr lang="zh-CN" altLang="zh-CN" smtClean="0">
                <a:solidFill>
                  <a:schemeClr val="tx1"/>
                </a:solidFill>
                <a:ea typeface="宋体" panose="02010600030101010101" pitchFamily="2" charset="-122"/>
                <a:cs typeface="Times New Roman" panose="02020603050405020304" pitchFamily="18" charset="0"/>
              </a:rPr>
              <a:t>评估</a:t>
            </a:r>
            <a:r>
              <a:rPr lang="en-US" altLang="zh-CN" smtClean="0">
                <a:solidFill>
                  <a:schemeClr val="tx1"/>
                </a:solidFill>
                <a:ea typeface="宋体" panose="02010600030101010101" pitchFamily="2" charset="-122"/>
                <a:cs typeface="Times New Roman" panose="02020603050405020304" pitchFamily="18" charset="0"/>
              </a:rPr>
              <a:t> </a:t>
            </a:r>
            <a:endParaRPr lang="zh-CN" altLang="zh-CN">
              <a:solidFill>
                <a:schemeClr val="tx1"/>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61950" y="1995670"/>
            <a:ext cx="10807700" cy="1274195"/>
          </a:xfrm>
          <a:prstGeom prst="rect">
            <a:avLst/>
          </a:prstGeom>
          <a:noFill/>
        </p:spPr>
        <p:style>
          <a:lnRef idx="2">
            <a:schemeClr val="dk1"/>
          </a:lnRef>
          <a:fillRef idx="1">
            <a:schemeClr val="lt1"/>
          </a:fillRef>
          <a:effectRef idx="0">
            <a:schemeClr val="dk1"/>
          </a:effectRef>
          <a:fontRef idx="minor">
            <a:schemeClr val="dk1"/>
          </a:fontRef>
        </p:style>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evaluation</a:t>
            </a:r>
            <a:r>
              <a:rPr lang="en-US" altLang="zh-CN">
                <a:solidFill>
                  <a:srgbClr val="000000"/>
                </a:solidFill>
                <a:ea typeface="楷体" panose="02010609060101010101" pitchFamily="49"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n</a:t>
            </a:r>
            <a:r>
              <a:rPr lang="en-US" altLang="zh-CN" i="1" smtClean="0">
                <a:solidFill>
                  <a:srgbClr val="000000"/>
                </a:solidFill>
                <a:ea typeface="宋体" panose="02010600030101010101" pitchFamily="2" charset="-122"/>
                <a:cs typeface="Times New Roman" panose="02020603050405020304" pitchFamily="18" charset="0"/>
              </a:rPr>
              <a:t>.</a:t>
            </a:r>
            <a:r>
              <a:rPr lang="zh-CN" altLang="en-US">
                <a:solidFill>
                  <a:srgbClr val="000000"/>
                </a:solidFill>
                <a:ea typeface="楷体" panose="02010609060101010101" pitchFamily="49" charset="-122"/>
                <a:cs typeface="Times New Roman" panose="02020603050405020304" pitchFamily="18" charset="0"/>
              </a:rPr>
              <a:t>估计</a:t>
            </a:r>
            <a:r>
              <a:rPr lang="en-US" altLang="zh-CN" smtClean="0">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评价</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make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an</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evaluation</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of</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对</a:t>
            </a:r>
            <a:r>
              <a:rPr lang="en-US" altLang="zh-CN">
                <a:solidFill>
                  <a:srgbClr val="000000"/>
                </a:solidFill>
                <a:ea typeface="楷体" panose="02010609060101010101" pitchFamily="49"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进行评价</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663419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791815"/>
            <a:ext cx="10807700" cy="422885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语境领悟</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t>
            </a:r>
            <a:r>
              <a:rPr lang="en-US" altLang="zh-CN" smtClean="0">
                <a:solidFill>
                  <a:srgbClr val="000000"/>
                </a:solidFill>
                <a:ea typeface="宋体" panose="02010600030101010101" pitchFamily="2" charset="-122"/>
                <a:cs typeface="Times New Roman" panose="02020603050405020304" pitchFamily="18" charset="0"/>
              </a:rPr>
              <a:t>1)Evaluate </a:t>
            </a:r>
            <a:r>
              <a:rPr lang="en-US" altLang="zh-CN">
                <a:solidFill>
                  <a:srgbClr val="000000"/>
                </a:solidFill>
                <a:ea typeface="宋体" panose="02010600030101010101" pitchFamily="2" charset="-122"/>
                <a:cs typeface="Times New Roman" panose="02020603050405020304" pitchFamily="18" charset="0"/>
              </a:rPr>
              <a:t>your performance and,if needed,redefine your role.</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评估你的表现</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如果需要</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重新定义你的角色。</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(2)I can’t make an evaluation of your ability without seeing your work.</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en-US">
                <a:solidFill>
                  <a:srgbClr val="000000"/>
                </a:solidFill>
                <a:ea typeface="宋体" panose="02010600030101010101" pitchFamily="2" charset="-122"/>
                <a:cs typeface="Times New Roman" panose="02020603050405020304" pitchFamily="18" charset="0"/>
              </a:rPr>
              <a:t>没有看到你的工作</a:t>
            </a:r>
            <a:r>
              <a:rPr lang="en-US" altLang="zh-CN">
                <a:solidFill>
                  <a:srgbClr val="000000"/>
                </a:solidFill>
                <a:ea typeface="宋体" panose="02010600030101010101" pitchFamily="2" charset="-122"/>
                <a:cs typeface="Times New Roman" panose="02020603050405020304" pitchFamily="18" charset="0"/>
              </a:rPr>
              <a:t>,</a:t>
            </a:r>
            <a:r>
              <a:rPr lang="zh-CN" altLang="zh-CN" smtClean="0">
                <a:solidFill>
                  <a:srgbClr val="000000"/>
                </a:solidFill>
                <a:ea typeface="宋体" panose="02010600030101010101" pitchFamily="2" charset="-122"/>
                <a:cs typeface="Times New Roman" panose="02020603050405020304" pitchFamily="18" charset="0"/>
              </a:rPr>
              <a:t>我</a:t>
            </a:r>
            <a:r>
              <a:rPr lang="zh-CN" altLang="zh-CN">
                <a:solidFill>
                  <a:srgbClr val="000000"/>
                </a:solidFill>
                <a:ea typeface="宋体" panose="02010600030101010101" pitchFamily="2" charset="-122"/>
                <a:cs typeface="Times New Roman" panose="02020603050405020304" pitchFamily="18" charset="0"/>
              </a:rPr>
              <a:t>不能对你的能力做出评价。</a:t>
            </a:r>
            <a:endParaRPr lang="zh-CN" altLang="zh-CN">
              <a:solidFill>
                <a:srgbClr val="000000"/>
              </a:solidFill>
              <a:effectLst/>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22663961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575791"/>
            <a:ext cx="10807700" cy="363791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学以致用</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单句语法填空</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(1)Last Friday,I was asked to give the new students a test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to</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evaluate</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(evaluate) their language level.</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(2)We </a:t>
            </a:r>
            <a:r>
              <a:rPr lang="en-US" altLang="zh-CN">
                <a:solidFill>
                  <a:srgbClr val="000000"/>
                </a:solidFill>
                <a:ea typeface="宋体" panose="02010600030101010101" pitchFamily="2" charset="-122"/>
                <a:cs typeface="Times New Roman" panose="02020603050405020304" pitchFamily="18" charset="0"/>
              </a:rPr>
              <a:t>must make an evaluation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of</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the consequences caused by the fire.</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397495" y="2447999"/>
            <a:ext cx="226719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397495" y="2915342"/>
            <a:ext cx="226719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6337101" y="2992533"/>
            <a:ext cx="115212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6337101" y="3459876"/>
            <a:ext cx="115212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51138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88429" y="1007839"/>
            <a:ext cx="10807700" cy="3046988"/>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a:t>
            </a:r>
            <a:r>
              <a:rPr lang="zh-CN" altLang="zh-CN">
                <a:solidFill>
                  <a:srgbClr val="000000"/>
                </a:solidFill>
                <a:latin typeface="Arial" panose="020B0604020202020204" pitchFamily="34" charset="0"/>
                <a:cs typeface="Times New Roman" panose="02020603050405020304" pitchFamily="18" charset="0"/>
              </a:rPr>
              <a:t>【教材原文】</a:t>
            </a:r>
            <a:r>
              <a:rPr lang="en-US" altLang="zh-CN">
                <a:solidFill>
                  <a:srgbClr val="000000"/>
                </a:solidFill>
                <a:ea typeface="宋体" panose="02010600030101010101" pitchFamily="2" charset="-122"/>
                <a:cs typeface="Times New Roman" panose="02020603050405020304" pitchFamily="18" charset="0"/>
              </a:rPr>
              <a:t>They then tried boiling fresh wormwood</a:t>
            </a:r>
            <a:r>
              <a:rPr lang="en-US" altLang="zh-CN" smtClean="0">
                <a:solidFill>
                  <a:srgbClr val="000000"/>
                </a:solidFill>
                <a:ea typeface="宋体" panose="02010600030101010101" pitchFamily="2" charset="-122"/>
                <a:cs typeface="Times New Roman" panose="02020603050405020304" pitchFamily="18" charset="0"/>
              </a:rPr>
              <a:t>, and </a:t>
            </a:r>
            <a:r>
              <a:rPr lang="en-US" altLang="zh-CN">
                <a:solidFill>
                  <a:srgbClr val="000000"/>
                </a:solidFill>
                <a:ea typeface="宋体" panose="02010600030101010101" pitchFamily="2" charset="-122"/>
                <a:cs typeface="Times New Roman" panose="02020603050405020304" pitchFamily="18" charset="0"/>
              </a:rPr>
              <a:t>using the liquid obtained from this to treat malaria,but this did not work either.(page 2)</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之后</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他们</a:t>
            </a:r>
            <a:r>
              <a:rPr lang="zh-CN" altLang="zh-CN" smtClean="0">
                <a:solidFill>
                  <a:srgbClr val="000000"/>
                </a:solidFill>
                <a:ea typeface="宋体" panose="02010600030101010101" pitchFamily="2" charset="-122"/>
                <a:cs typeface="Times New Roman" panose="02020603050405020304" pitchFamily="18" charset="0"/>
              </a:rPr>
              <a:t>尝试</a:t>
            </a:r>
            <a:r>
              <a:rPr lang="zh-CN" altLang="en-US" smtClean="0">
                <a:solidFill>
                  <a:srgbClr val="000000"/>
                </a:solidFill>
                <a:ea typeface="宋体" panose="02010600030101010101" pitchFamily="2" charset="-122"/>
                <a:cs typeface="Times New Roman" panose="02020603050405020304" pitchFamily="18" charset="0"/>
              </a:rPr>
              <a:t>煮沸</a:t>
            </a:r>
            <a:r>
              <a:rPr lang="zh-CN" altLang="zh-CN" smtClean="0">
                <a:solidFill>
                  <a:srgbClr val="000000"/>
                </a:solidFill>
                <a:ea typeface="宋体" panose="02010600030101010101" pitchFamily="2" charset="-122"/>
                <a:cs typeface="Times New Roman" panose="02020603050405020304" pitchFamily="18" charset="0"/>
              </a:rPr>
              <a:t>新鲜</a:t>
            </a:r>
            <a:r>
              <a:rPr lang="zh-CN" altLang="zh-CN">
                <a:solidFill>
                  <a:srgbClr val="000000"/>
                </a:solidFill>
                <a:ea typeface="宋体" panose="02010600030101010101" pitchFamily="2" charset="-122"/>
                <a:cs typeface="Times New Roman" panose="02020603050405020304" pitchFamily="18" charset="0"/>
              </a:rPr>
              <a:t>青蒿叶</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用熬出的液体治疗疟疾</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但是依旧无效。</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453786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61950" y="1007839"/>
            <a:ext cx="10807700" cy="121764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obtain </a:t>
            </a:r>
            <a:r>
              <a:rPr lang="en-US" altLang="zh-CN" i="1">
                <a:solidFill>
                  <a:srgbClr val="000000"/>
                </a:solidFill>
                <a:ea typeface="宋体" panose="02010600030101010101" pitchFamily="2" charset="-122"/>
                <a:cs typeface="Times New Roman" panose="02020603050405020304" pitchFamily="18" charset="0"/>
              </a:rPr>
              <a:t>vt</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尤指经努力</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获得</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赢得　</a:t>
            </a:r>
            <a:r>
              <a:rPr lang="en-US" altLang="zh-CN" i="1">
                <a:solidFill>
                  <a:srgbClr val="000000"/>
                </a:solidFill>
                <a:ea typeface="宋体" panose="02010600030101010101" pitchFamily="2" charset="-122"/>
                <a:cs typeface="Times New Roman" panose="02020603050405020304" pitchFamily="18" charset="0"/>
              </a:rPr>
              <a:t>vi</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规章、习俗等</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存在</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流行</a:t>
            </a:r>
            <a:endParaRPr lang="zh-CN" altLang="zh-CN">
              <a:solidFill>
                <a:srgbClr val="000000"/>
              </a:solidFill>
              <a:effectLst/>
              <a:latin typeface="NEU-BZ-S92"/>
              <a:ea typeface="方正书宋_GBK" panose="03000509000000000000"/>
              <a:cs typeface="Times New Roman" panose="02020603050405020304" pitchFamily="18" charset="0"/>
            </a:endParaRPr>
          </a:p>
        </p:txBody>
      </p:sp>
      <p:sp>
        <p:nvSpPr>
          <p:cNvPr id="6" name="矩形 5"/>
          <p:cNvSpPr>
            <a:spLocks noChangeAspect="1"/>
          </p:cNvSpPr>
          <p:nvPr/>
        </p:nvSpPr>
        <p:spPr>
          <a:xfrm>
            <a:off x="361950" y="2225480"/>
            <a:ext cx="10807700" cy="2399503"/>
          </a:xfrm>
          <a:prstGeom prst="rect">
            <a:avLst/>
          </a:prstGeom>
          <a:ln>
            <a:solidFill>
              <a:schemeClr val="tx1"/>
            </a:solidFill>
          </a:ln>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obtain...from/out</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of/through</a:t>
            </a:r>
            <a:r>
              <a:rPr lang="zh-CN" altLang="zh-CN">
                <a:solidFill>
                  <a:srgbClr val="000000"/>
                </a:solidFill>
                <a:ea typeface="楷体" panose="02010609060101010101" pitchFamily="49" charset="-122"/>
                <a:cs typeface="Times New Roman" panose="02020603050405020304" pitchFamily="18" charset="0"/>
              </a:rPr>
              <a:t>从</a:t>
            </a:r>
            <a:r>
              <a:rPr lang="en-US" altLang="zh-CN">
                <a:solidFill>
                  <a:srgbClr val="000000"/>
                </a:solidFill>
                <a:ea typeface="楷体" panose="02010609060101010101" pitchFamily="49"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中得到</a:t>
            </a:r>
            <a:r>
              <a:rPr lang="en-US" altLang="zh-CN">
                <a:solidFill>
                  <a:srgbClr val="000000"/>
                </a:solidFill>
                <a:ea typeface="楷体" panose="02010609060101010101" pitchFamily="49" charset="-122"/>
                <a:cs typeface="Times New Roman" panose="02020603050405020304" pitchFamily="18" charset="0"/>
              </a:rPr>
              <a:t>……</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obtain</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sb</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sth/obtain</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sth</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for</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sb</a:t>
            </a:r>
            <a:r>
              <a:rPr lang="zh-CN" altLang="zh-CN">
                <a:solidFill>
                  <a:srgbClr val="000000"/>
                </a:solidFill>
                <a:ea typeface="楷体" panose="02010609060101010101" pitchFamily="49" charset="-122"/>
                <a:cs typeface="Times New Roman" panose="02020603050405020304" pitchFamily="18" charset="0"/>
              </a:rPr>
              <a:t>为某人获得某物</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给某人带来某物</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obtain</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sth</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by</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doing</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sth</a:t>
            </a:r>
            <a:r>
              <a:rPr lang="zh-CN" altLang="zh-CN">
                <a:solidFill>
                  <a:srgbClr val="000000"/>
                </a:solidFill>
                <a:ea typeface="楷体" panose="02010609060101010101" pitchFamily="49" charset="-122"/>
                <a:cs typeface="Times New Roman" panose="02020603050405020304" pitchFamily="18" charset="0"/>
              </a:rPr>
              <a:t>通过做某事获得某物</a:t>
            </a:r>
            <a:endParaRPr lang="zh-CN" altLang="zh-CN">
              <a:solidFill>
                <a:srgbClr val="000000"/>
              </a:solidFill>
              <a:effectLst/>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19543594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61950" y="503783"/>
            <a:ext cx="10807700" cy="541071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语境领悟</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(1)He obtained a driver’s license after three-month training.</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en-US">
                <a:solidFill>
                  <a:srgbClr val="000000"/>
                </a:solidFill>
                <a:ea typeface="宋体" panose="02010600030101010101" pitchFamily="2" charset="-122"/>
                <a:cs typeface="Times New Roman" panose="02020603050405020304" pitchFamily="18" charset="0"/>
              </a:rPr>
              <a:t>三</a:t>
            </a:r>
            <a:r>
              <a:rPr lang="zh-CN" altLang="zh-CN" smtClean="0">
                <a:solidFill>
                  <a:srgbClr val="000000"/>
                </a:solidFill>
                <a:ea typeface="宋体" panose="02010600030101010101" pitchFamily="2" charset="-122"/>
                <a:cs typeface="Times New Roman" panose="02020603050405020304" pitchFamily="18" charset="0"/>
              </a:rPr>
              <a:t>个月</a:t>
            </a:r>
            <a:r>
              <a:rPr lang="zh-CN" altLang="zh-CN">
                <a:solidFill>
                  <a:srgbClr val="000000"/>
                </a:solidFill>
                <a:ea typeface="宋体" panose="02010600030101010101" pitchFamily="2" charset="-122"/>
                <a:cs typeface="Times New Roman" panose="02020603050405020304" pitchFamily="18" charset="0"/>
              </a:rPr>
              <a:t>培训之后</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他获得了驾驶执照。</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t>
            </a:r>
            <a:r>
              <a:rPr lang="en-US" altLang="zh-CN" smtClean="0">
                <a:solidFill>
                  <a:srgbClr val="000000"/>
                </a:solidFill>
                <a:ea typeface="宋体" panose="02010600030101010101" pitchFamily="2" charset="-122"/>
                <a:cs typeface="Times New Roman" panose="02020603050405020304" pitchFamily="18" charset="0"/>
              </a:rPr>
              <a:t>2)For </a:t>
            </a:r>
            <a:r>
              <a:rPr lang="en-US" altLang="zh-CN">
                <a:solidFill>
                  <a:srgbClr val="000000"/>
                </a:solidFill>
                <a:ea typeface="宋体" panose="02010600030101010101" pitchFamily="2" charset="-122"/>
                <a:cs typeface="Times New Roman" panose="02020603050405020304" pitchFamily="18" charset="0"/>
              </a:rPr>
              <a:t>instance,the average obtained from the estimates of four discussion groups of five was significantly more accurate than the average obtained from 20 independent individuals.</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例如</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从四个五人讨论组的估计中获得的平均值明显比</a:t>
            </a:r>
            <a:r>
              <a:rPr lang="zh-CN" altLang="zh-CN" smtClean="0">
                <a:solidFill>
                  <a:srgbClr val="000000"/>
                </a:solidFill>
                <a:ea typeface="宋体" panose="02010600030101010101" pitchFamily="2" charset="-122"/>
                <a:cs typeface="Times New Roman" panose="02020603050405020304" pitchFamily="18" charset="0"/>
              </a:rPr>
              <a:t>从</a:t>
            </a:r>
            <a:r>
              <a:rPr lang="zh-CN" altLang="en-US">
                <a:solidFill>
                  <a:srgbClr val="000000"/>
                </a:solidFill>
                <a:ea typeface="宋体" panose="02010600030101010101" pitchFamily="2" charset="-122"/>
                <a:cs typeface="Times New Roman" panose="02020603050405020304" pitchFamily="18" charset="0"/>
              </a:rPr>
              <a:t>二十</a:t>
            </a:r>
            <a:r>
              <a:rPr lang="zh-CN" altLang="zh-CN" smtClean="0">
                <a:solidFill>
                  <a:srgbClr val="000000"/>
                </a:solidFill>
                <a:ea typeface="宋体" panose="02010600030101010101" pitchFamily="2" charset="-122"/>
                <a:cs typeface="Times New Roman" panose="02020603050405020304" pitchFamily="18" charset="0"/>
              </a:rPr>
              <a:t>个</a:t>
            </a:r>
            <a:r>
              <a:rPr lang="zh-CN" altLang="zh-CN">
                <a:solidFill>
                  <a:srgbClr val="000000"/>
                </a:solidFill>
                <a:ea typeface="宋体" panose="02010600030101010101" pitchFamily="2" charset="-122"/>
                <a:cs typeface="Times New Roman" panose="02020603050405020304" pitchFamily="18" charset="0"/>
              </a:rPr>
              <a:t>独立个体获得的平均值更准确</a:t>
            </a:r>
            <a:r>
              <a:rPr lang="zh-CN" altLang="zh-CN" smtClean="0">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12678342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151855"/>
            <a:ext cx="10807700" cy="2377574"/>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(3)His work obtained him a regular income.</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他的工作使他获得了固定的收入。</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(4)He obtained a large sum of money by working hard.</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他通过努力工作赚了一大笔钱。</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802245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61950" y="503783"/>
            <a:ext cx="10807700" cy="481978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学以致用</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单句语法填空</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(1)Details can </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(obtain) from the Department of Education.</a:t>
            </a:r>
            <a:r>
              <a:rPr lang="en-US" altLang="zh-CN">
                <a:solidFill>
                  <a:srgbClr val="000000"/>
                </a:solidFill>
                <a:latin typeface="宋体" panose="02010600030101010101" pitchFamily="2" charset="-122"/>
                <a:ea typeface="方正书宋_GBK"/>
                <a:cs typeface="Times New Roman" panose="02020603050405020304" pitchFamily="18" charset="0"/>
              </a:rPr>
              <a:t> </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(2)Her successful performance obtained great honour </a:t>
            </a:r>
            <a:endParaRPr lang="en-US" altLang="zh-CN" smtClean="0">
              <a:solidFill>
                <a:srgbClr val="000000"/>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her.</a:t>
            </a:r>
            <a:r>
              <a:rPr lang="en-US" altLang="zh-CN">
                <a:solidFill>
                  <a:srgbClr val="000000"/>
                </a:solidFill>
                <a:latin typeface="宋体" panose="02010600030101010101" pitchFamily="2" charset="-122"/>
                <a:ea typeface="方正书宋_GBK"/>
                <a:cs typeface="Times New Roman" panose="02020603050405020304" pitchFamily="18" charset="0"/>
              </a:rPr>
              <a:t> </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(3)The results are obtained </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doing experiments repeatedly.</a:t>
            </a:r>
            <a:r>
              <a:rPr lang="en-US" altLang="zh-CN">
                <a:solidFill>
                  <a:srgbClr val="000000"/>
                </a:solidFill>
                <a:latin typeface="宋体" panose="02010600030101010101" pitchFamily="2" charset="-122"/>
                <a:ea typeface="方正书宋_GBK"/>
                <a:cs typeface="Times New Roman" panose="02020603050405020304" pitchFamily="18" charset="0"/>
              </a:rPr>
              <a:t> </a:t>
            </a:r>
            <a:endParaRPr lang="zh-CN" altLang="zh-CN">
              <a:solidFill>
                <a:srgbClr val="000000"/>
              </a:solidFill>
              <a:effectLst/>
              <a:latin typeface="NEU-BZ-S92"/>
              <a:ea typeface="方正书宋_GBK"/>
              <a:cs typeface="Times New Roman" panose="02020603050405020304" pitchFamily="18" charset="0"/>
            </a:endParaRPr>
          </a:p>
        </p:txBody>
      </p:sp>
      <p:sp>
        <p:nvSpPr>
          <p:cNvPr id="8" name="矩形 7"/>
          <p:cNvSpPr>
            <a:spLocks noChangeAspect="1"/>
          </p:cNvSpPr>
          <p:nvPr/>
        </p:nvSpPr>
        <p:spPr>
          <a:xfrm>
            <a:off x="3445475" y="1655911"/>
            <a:ext cx="2326278" cy="631711"/>
          </a:xfrm>
          <a:prstGeom prst="rect">
            <a:avLst/>
          </a:prstGeom>
        </p:spPr>
        <p:txBody>
          <a:bodyPr wrap="none">
            <a:spAutoFit/>
          </a:bodyPr>
          <a:lstStyle/>
          <a:p>
            <a:pPr>
              <a:lnSpc>
                <a:spcPct val="120000"/>
              </a:lnSpc>
            </a:pPr>
            <a:r>
              <a:rPr lang="en-US" altLang="zh-CN">
                <a:ea typeface="宋体" panose="02010600030101010101" pitchFamily="2" charset="-122"/>
              </a:rPr>
              <a:t>be </a:t>
            </a:r>
            <a:r>
              <a:rPr lang="en-US" altLang="zh-CN" smtClean="0">
                <a:ea typeface="宋体" panose="02010600030101010101" pitchFamily="2" charset="-122"/>
              </a:rPr>
              <a:t>obtained </a:t>
            </a:r>
            <a:endParaRPr lang="zh-CN" altLang="en-US"/>
          </a:p>
        </p:txBody>
      </p:sp>
      <p:sp>
        <p:nvSpPr>
          <p:cNvPr id="11" name="矩形 10"/>
          <p:cNvSpPr>
            <a:spLocks noChangeAspect="1"/>
          </p:cNvSpPr>
          <p:nvPr/>
        </p:nvSpPr>
        <p:spPr>
          <a:xfrm>
            <a:off x="1008509" y="3384103"/>
            <a:ext cx="1120820" cy="626710"/>
          </a:xfrm>
          <a:prstGeom prst="rect">
            <a:avLst/>
          </a:prstGeom>
        </p:spPr>
        <p:txBody>
          <a:bodyPr wrap="none">
            <a:spAutoFit/>
          </a:bodyPr>
          <a:lstStyle/>
          <a:p>
            <a:pPr>
              <a:lnSpc>
                <a:spcPct val="120000"/>
              </a:lnSpc>
            </a:pPr>
            <a:r>
              <a:rPr lang="en-US" altLang="zh-CN">
                <a:ea typeface="宋体" panose="02010600030101010101" pitchFamily="2" charset="-122"/>
              </a:rPr>
              <a:t>for</a:t>
            </a:r>
            <a:r>
              <a:rPr lang="zh-CN" altLang="en-US">
                <a:ea typeface="宋体" panose="02010600030101010101" pitchFamily="2" charset="-122"/>
              </a:rPr>
              <a:t>　</a:t>
            </a:r>
            <a:endParaRPr lang="zh-CN" altLang="en-US"/>
          </a:p>
        </p:txBody>
      </p:sp>
      <p:sp>
        <p:nvSpPr>
          <p:cNvPr id="12" name="矩形 11"/>
          <p:cNvSpPr>
            <a:spLocks noChangeAspect="1"/>
          </p:cNvSpPr>
          <p:nvPr/>
        </p:nvSpPr>
        <p:spPr>
          <a:xfrm>
            <a:off x="5765800" y="3995726"/>
            <a:ext cx="617477" cy="631711"/>
          </a:xfrm>
          <a:prstGeom prst="rect">
            <a:avLst/>
          </a:prstGeom>
        </p:spPr>
        <p:txBody>
          <a:bodyPr wrap="none">
            <a:spAutoFit/>
          </a:bodyPr>
          <a:lstStyle/>
          <a:p>
            <a:pPr>
              <a:lnSpc>
                <a:spcPct val="120000"/>
              </a:lnSpc>
            </a:pPr>
            <a:r>
              <a:rPr lang="en-US" altLang="zh-CN">
                <a:ea typeface="宋体" panose="02010600030101010101" pitchFamily="2" charset="-122"/>
              </a:rPr>
              <a:t>by</a:t>
            </a:r>
            <a:endParaRPr lang="zh-CN" altLang="en-US"/>
          </a:p>
        </p:txBody>
      </p:sp>
    </p:spTree>
    <p:extLst>
      <p:ext uri="{BB962C8B-B14F-4D97-AF65-F5344CB8AC3E}">
        <p14:creationId xmlns:p14="http://schemas.microsoft.com/office/powerpoint/2010/main" val="16128633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556928"/>
            <a:ext cx="10807700" cy="1808572"/>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5.</a:t>
            </a:r>
            <a:r>
              <a:rPr lang="zh-CN" altLang="zh-CN">
                <a:solidFill>
                  <a:srgbClr val="000000"/>
                </a:solidFill>
                <a:latin typeface="Arial" panose="020B0604020202020204" pitchFamily="34" charset="0"/>
                <a:cs typeface="Times New Roman" panose="02020603050405020304" pitchFamily="18" charset="0"/>
              </a:rPr>
              <a:t>【教材原文】</a:t>
            </a:r>
            <a:r>
              <a:rPr lang="en-US" altLang="zh-CN">
                <a:solidFill>
                  <a:srgbClr val="000000"/>
                </a:solidFill>
                <a:ea typeface="宋体" panose="02010600030101010101" pitchFamily="2" charset="-122"/>
                <a:cs typeface="Times New Roman" panose="02020603050405020304" pitchFamily="18" charset="0"/>
              </a:rPr>
              <a:t>However,Tu Youyou would not acknowledge defeat.(page 2)</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然而</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屠呦呦并不认输。</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695006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49" y="503783"/>
            <a:ext cx="10871695" cy="5509200"/>
          </a:xfrm>
          <a:prstGeom prst="rect">
            <a:avLst/>
          </a:prstGeom>
        </p:spPr>
        <p:txBody>
          <a:bodyPr wrap="square">
            <a:spAutoFit/>
          </a:bodyPr>
          <a:lstStyle/>
          <a:p>
            <a:pPr indent="266700">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   Sally </a:t>
            </a:r>
            <a:r>
              <a:rPr lang="en-US" altLang="zh-CN">
                <a:solidFill>
                  <a:srgbClr val="000000"/>
                </a:solidFill>
                <a:ea typeface="宋体" panose="02010600030101010101" pitchFamily="2" charset="-122"/>
                <a:cs typeface="Times New Roman" panose="02020603050405020304" pitchFamily="18" charset="0"/>
              </a:rPr>
              <a:t>Ride became very interested in space when she was a little girl.At the age of 22,she got a Doctor</a:t>
            </a:r>
            <a:r>
              <a:rPr lang="en-US" altLang="zh-CN">
                <a:solidFill>
                  <a:srgbClr val="000000"/>
                </a:solidFill>
                <a:latin typeface="宋体" panose="02010600030101010101" pitchFamily="2" charset="-122"/>
                <a:ea typeface="方正书宋_GBK"/>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s degree.She was looking for a job when she read about NASA</a:t>
            </a:r>
            <a:r>
              <a:rPr lang="en-US" altLang="zh-CN">
                <a:solidFill>
                  <a:srgbClr val="000000"/>
                </a:solidFill>
                <a:latin typeface="宋体" panose="02010600030101010101" pitchFamily="2" charset="-122"/>
                <a:ea typeface="方正书宋_GBK"/>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s call for astronauts.More than 8,000 people wanted to join in the space programme,but only Sally and other thirty-four people were accepted.After joining NASA in 1977,Sally Ride enjoyed flight training so much that flying became her favourite hobby.In 1983,Sally Ride became the first American woman to travel to space.She entered space aboard the </a:t>
            </a:r>
            <a:r>
              <a:rPr lang="en-US" altLang="zh-CN" i="1">
                <a:solidFill>
                  <a:srgbClr val="000000"/>
                </a:solidFill>
                <a:ea typeface="宋体" panose="02010600030101010101" pitchFamily="2" charset="-122"/>
                <a:cs typeface="Times New Roman" panose="02020603050405020304" pitchFamily="18" charset="0"/>
              </a:rPr>
              <a:t>Challenger</a:t>
            </a:r>
            <a:r>
              <a:rPr lang="en-US" altLang="zh-CN">
                <a:solidFill>
                  <a:srgbClr val="000000"/>
                </a:solidFill>
                <a:ea typeface="宋体" panose="02010600030101010101" pitchFamily="2" charset="-122"/>
                <a:cs typeface="Times New Roman" panose="02020603050405020304" pitchFamily="18" charset="0"/>
              </a:rPr>
              <a:t> airplane.“There is no amusement</a:t>
            </a:r>
            <a:r>
              <a:rPr lang="en-US" altLang="zh-CN" baseline="30000">
                <a:solidFill>
                  <a:srgbClr val="000000"/>
                </a:solidFill>
                <a:ea typeface="宋体" panose="02010600030101010101" pitchFamily="2" charset="-122"/>
                <a:cs typeface="Times New Roman" panose="02020603050405020304" pitchFamily="18" charset="0"/>
              </a:rPr>
              <a:t>1</a:t>
            </a:r>
            <a:r>
              <a:rPr lang="en-US" altLang="zh-CN">
                <a:solidFill>
                  <a:srgbClr val="000000"/>
                </a:solidFill>
                <a:ea typeface="宋体" panose="02010600030101010101" pitchFamily="2" charset="-122"/>
                <a:cs typeface="Times New Roman" panose="02020603050405020304" pitchFamily="18" charset="0"/>
              </a:rPr>
              <a:t> on Earth that comes so close,” she said.</a:t>
            </a:r>
            <a:endParaRPr lang="zh-CN" altLang="zh-CN">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8661936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079847"/>
            <a:ext cx="10807700" cy="62671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chemeClr val="tx1"/>
                </a:solidFill>
                <a:latin typeface="Arial" panose="020B0604020202020204" pitchFamily="34" charset="0"/>
                <a:cs typeface="Times New Roman" panose="02020603050405020304" pitchFamily="18" charset="0"/>
              </a:rPr>
              <a:t>考点一</a:t>
            </a:r>
            <a:r>
              <a:rPr lang="en-US" altLang="zh-CN">
                <a:solidFill>
                  <a:schemeClr val="tx1"/>
                </a:solidFill>
                <a:ea typeface="宋体" panose="02010600030101010101" pitchFamily="2" charset="-122"/>
                <a:cs typeface="Times New Roman" panose="02020603050405020304" pitchFamily="18" charset="0"/>
              </a:rPr>
              <a:t>acknowledge </a:t>
            </a:r>
            <a:r>
              <a:rPr lang="en-US" altLang="zh-CN" i="1">
                <a:solidFill>
                  <a:schemeClr val="tx1"/>
                </a:solidFill>
                <a:ea typeface="宋体" panose="02010600030101010101" pitchFamily="2" charset="-122"/>
                <a:cs typeface="Times New Roman" panose="02020603050405020304" pitchFamily="18" charset="0"/>
              </a:rPr>
              <a:t>vt.</a:t>
            </a:r>
            <a:r>
              <a:rPr lang="zh-CN" altLang="zh-CN">
                <a:solidFill>
                  <a:schemeClr val="tx1"/>
                </a:solidFill>
                <a:ea typeface="宋体" panose="02010600030101010101" pitchFamily="2" charset="-122"/>
                <a:cs typeface="Times New Roman" panose="02020603050405020304" pitchFamily="18" charset="0"/>
              </a:rPr>
              <a:t>承认</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属实、权威等</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公开</a:t>
            </a:r>
            <a:r>
              <a:rPr lang="en-US" altLang="zh-CN">
                <a:solidFill>
                  <a:schemeClr val="tx1"/>
                </a:solidFill>
                <a:ea typeface="宋体" panose="02010600030101010101" pitchFamily="2" charset="-122"/>
                <a:cs typeface="Times New Roman" panose="02020603050405020304" pitchFamily="18" charset="0"/>
              </a:rPr>
              <a:t>)</a:t>
            </a:r>
            <a:r>
              <a:rPr lang="zh-CN" altLang="zh-CN" smtClean="0">
                <a:solidFill>
                  <a:schemeClr val="tx1"/>
                </a:solidFill>
                <a:ea typeface="宋体" panose="02010600030101010101" pitchFamily="2" charset="-122"/>
                <a:cs typeface="Times New Roman" panose="02020603050405020304" pitchFamily="18" charset="0"/>
              </a:rPr>
              <a:t>感谢</a:t>
            </a:r>
            <a:r>
              <a:rPr lang="en-US" altLang="zh-CN" smtClean="0">
                <a:solidFill>
                  <a:schemeClr val="tx1"/>
                </a:solidFill>
                <a:ea typeface="宋体" panose="02010600030101010101" pitchFamily="2" charset="-122"/>
                <a:cs typeface="Times New Roman" panose="02020603050405020304" pitchFamily="18" charset="0"/>
              </a:rPr>
              <a:t> </a:t>
            </a:r>
            <a:endParaRPr lang="zh-CN" altLang="zh-CN">
              <a:solidFill>
                <a:schemeClr val="tx1"/>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61950" y="1706557"/>
            <a:ext cx="10807700" cy="3046988"/>
          </a:xfrm>
          <a:prstGeom prst="rect">
            <a:avLst/>
          </a:prstGeom>
          <a:ln>
            <a:solidFill>
              <a:schemeClr val="tx1"/>
            </a:solidFill>
          </a:ln>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acknowledge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sb/sth</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to</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be/as...</a:t>
            </a:r>
            <a:r>
              <a:rPr lang="zh-CN" altLang="zh-CN">
                <a:solidFill>
                  <a:srgbClr val="000000"/>
                </a:solidFill>
                <a:ea typeface="楷体" panose="02010609060101010101" pitchFamily="49" charset="-122"/>
                <a:cs typeface="Times New Roman" panose="02020603050405020304" pitchFamily="18" charset="0"/>
              </a:rPr>
              <a:t>承认某人</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某物是</a:t>
            </a:r>
            <a:r>
              <a:rPr lang="en-US" altLang="zh-CN">
                <a:solidFill>
                  <a:srgbClr val="000000"/>
                </a:solidFill>
                <a:ea typeface="楷体" panose="02010609060101010101" pitchFamily="49" charset="-122"/>
                <a:cs typeface="Times New Roman" panose="02020603050405020304" pitchFamily="18" charset="0"/>
              </a:rPr>
              <a:t>……</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It’s</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generally/widely/universally</a:t>
            </a:r>
            <a:r>
              <a:rPr lang="en-US" altLang="zh-CN" smtClean="0">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acknowledged</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that</a:t>
            </a:r>
            <a:r>
              <a:rPr lang="en-US" altLang="zh-CN" smtClean="0">
                <a:solidFill>
                  <a:srgbClr val="000000"/>
                </a:solidFill>
                <a:ea typeface="宋体" panose="02010600030101010101" pitchFamily="2" charset="-122"/>
                <a:cs typeface="Times New Roman" panose="02020603050405020304" pitchFamily="18" charset="0"/>
              </a:rPr>
              <a:t>...</a:t>
            </a:r>
            <a:r>
              <a:rPr lang="zh-CN" altLang="en-US">
                <a:solidFill>
                  <a:srgbClr val="000000"/>
                </a:solidFill>
                <a:ea typeface="楷体" panose="02010609060101010101" pitchFamily="49" charset="-122"/>
                <a:cs typeface="Times New Roman" panose="02020603050405020304" pitchFamily="18" charset="0"/>
              </a:rPr>
              <a:t>人们普</a:t>
            </a:r>
            <a:r>
              <a:rPr lang="zh-CN" altLang="zh-CN" smtClean="0">
                <a:solidFill>
                  <a:srgbClr val="000000"/>
                </a:solidFill>
                <a:ea typeface="楷体" panose="02010609060101010101" pitchFamily="49" charset="-122"/>
                <a:cs typeface="Times New Roman" panose="02020603050405020304" pitchFamily="18" charset="0"/>
              </a:rPr>
              <a:t>遍</a:t>
            </a:r>
            <a:r>
              <a:rPr lang="zh-CN" altLang="zh-CN">
                <a:solidFill>
                  <a:srgbClr val="000000"/>
                </a:solidFill>
                <a:ea typeface="楷体" panose="02010609060101010101" pitchFamily="49" charset="-122"/>
                <a:cs typeface="Times New Roman" panose="02020603050405020304" pitchFamily="18" charset="0"/>
              </a:rPr>
              <a:t>认为</a:t>
            </a:r>
            <a:r>
              <a:rPr lang="en-US" altLang="zh-CN">
                <a:solidFill>
                  <a:srgbClr val="000000"/>
                </a:solidFill>
                <a:ea typeface="楷体" panose="02010609060101010101" pitchFamily="49" charset="-122"/>
                <a:cs typeface="Times New Roman" panose="02020603050405020304" pitchFamily="18" charset="0"/>
              </a:rPr>
              <a:t>……</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acknowledgement</a:t>
            </a:r>
            <a:r>
              <a:rPr lang="en-US" altLang="zh-CN">
                <a:solidFill>
                  <a:srgbClr val="000000"/>
                </a:solidFill>
                <a:ea typeface="楷体" panose="02010609060101010101" pitchFamily="49"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n.</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对事实、现实、存在的</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承认</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感谢</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in</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acknowledgement</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of</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以感谢</a:t>
            </a:r>
            <a:r>
              <a:rPr lang="en-US" altLang="zh-CN">
                <a:solidFill>
                  <a:srgbClr val="000000"/>
                </a:solidFill>
                <a:ea typeface="楷体" panose="02010609060101010101" pitchFamily="49" charset="-122"/>
                <a:cs typeface="Times New Roman" panose="02020603050405020304" pitchFamily="18" charset="0"/>
              </a:rPr>
              <a:t>……</a:t>
            </a:r>
            <a:endParaRPr lang="zh-CN" altLang="zh-CN">
              <a:solidFill>
                <a:srgbClr val="000000"/>
              </a:solidFill>
              <a:effectLst/>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40771480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61950" y="359767"/>
            <a:ext cx="10807700" cy="594508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语境领悟</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(1)She is acknowledged as/to be one of the best artists in the world.</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她被认为是世界上最好的艺术家之一。</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(2)It is universally acknowledged that he has a great talent for music.</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en-US">
                <a:solidFill>
                  <a:srgbClr val="000000"/>
                </a:solidFill>
                <a:ea typeface="宋体" panose="02010600030101010101" pitchFamily="2" charset="-122"/>
                <a:cs typeface="Times New Roman" panose="02020603050405020304" pitchFamily="18" charset="0"/>
              </a:rPr>
              <a:t>人们普</a:t>
            </a:r>
            <a:r>
              <a:rPr lang="zh-CN" altLang="zh-CN" smtClean="0">
                <a:solidFill>
                  <a:srgbClr val="000000"/>
                </a:solidFill>
                <a:ea typeface="宋体" panose="02010600030101010101" pitchFamily="2" charset="-122"/>
                <a:cs typeface="Times New Roman" panose="02020603050405020304" pitchFamily="18" charset="0"/>
              </a:rPr>
              <a:t>普遍</a:t>
            </a:r>
            <a:r>
              <a:rPr lang="zh-CN" altLang="zh-CN">
                <a:solidFill>
                  <a:srgbClr val="000000"/>
                </a:solidFill>
                <a:ea typeface="宋体" panose="02010600030101010101" pitchFamily="2" charset="-122"/>
                <a:cs typeface="Times New Roman" panose="02020603050405020304" pitchFamily="18" charset="0"/>
              </a:rPr>
              <a:t>认为他有很高的音乐天赋。</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(3)She received a special award in acknowledgement of all her hard work.</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她获得了一个特别奖</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以感谢她的辛苦工作。</a:t>
            </a:r>
            <a:endParaRPr lang="zh-CN" altLang="zh-CN">
              <a:solidFill>
                <a:srgbClr val="000000"/>
              </a:solidFill>
              <a:effectLst/>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9465565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43743"/>
            <a:ext cx="10807700" cy="62671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chemeClr val="tx1"/>
                </a:solidFill>
                <a:latin typeface="Arial" panose="020B0604020202020204" pitchFamily="34" charset="0"/>
                <a:cs typeface="Times New Roman" panose="02020603050405020304" pitchFamily="18" charset="0"/>
              </a:rPr>
              <a:t>考点二</a:t>
            </a:r>
            <a:r>
              <a:rPr lang="en-US" altLang="zh-CN">
                <a:solidFill>
                  <a:schemeClr val="tx1"/>
                </a:solidFill>
                <a:ea typeface="宋体" panose="02010600030101010101" pitchFamily="2" charset="-122"/>
                <a:cs typeface="Times New Roman" panose="02020603050405020304" pitchFamily="18" charset="0"/>
              </a:rPr>
              <a:t>defeat </a:t>
            </a:r>
            <a:r>
              <a:rPr lang="en-US" altLang="zh-CN" i="1">
                <a:solidFill>
                  <a:schemeClr val="tx1"/>
                </a:solidFill>
                <a:ea typeface="宋体" panose="02010600030101010101" pitchFamily="2" charset="-122"/>
                <a:cs typeface="Times New Roman" panose="02020603050405020304" pitchFamily="18" charset="0"/>
              </a:rPr>
              <a:t>n.</a:t>
            </a:r>
            <a:r>
              <a:rPr lang="zh-CN" altLang="zh-CN">
                <a:solidFill>
                  <a:schemeClr val="tx1"/>
                </a:solidFill>
                <a:ea typeface="宋体" panose="02010600030101010101" pitchFamily="2" charset="-122"/>
                <a:cs typeface="Times New Roman" panose="02020603050405020304" pitchFamily="18" charset="0"/>
              </a:rPr>
              <a:t>失败</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挫败　</a:t>
            </a:r>
            <a:r>
              <a:rPr lang="en-US" altLang="zh-CN" i="1">
                <a:solidFill>
                  <a:schemeClr val="tx1"/>
                </a:solidFill>
                <a:ea typeface="宋体" panose="02010600030101010101" pitchFamily="2" charset="-122"/>
                <a:cs typeface="Times New Roman" panose="02020603050405020304" pitchFamily="18" charset="0"/>
              </a:rPr>
              <a:t>vt.</a:t>
            </a:r>
            <a:r>
              <a:rPr lang="zh-CN" altLang="zh-CN">
                <a:solidFill>
                  <a:schemeClr val="tx1"/>
                </a:solidFill>
                <a:ea typeface="宋体" panose="02010600030101010101" pitchFamily="2" charset="-122"/>
                <a:cs typeface="Times New Roman" panose="02020603050405020304" pitchFamily="18" charset="0"/>
              </a:rPr>
              <a:t>击败</a:t>
            </a:r>
            <a:r>
              <a:rPr lang="en-US" altLang="zh-CN">
                <a:solidFill>
                  <a:schemeClr val="tx1"/>
                </a:solidFill>
                <a:ea typeface="宋体" panose="02010600030101010101" pitchFamily="2" charset="-122"/>
                <a:cs typeface="Times New Roman" panose="02020603050405020304" pitchFamily="18" charset="0"/>
              </a:rPr>
              <a:t>;</a:t>
            </a:r>
            <a:r>
              <a:rPr lang="zh-CN" altLang="zh-CN" smtClean="0">
                <a:solidFill>
                  <a:schemeClr val="tx1"/>
                </a:solidFill>
                <a:ea typeface="宋体" panose="02010600030101010101" pitchFamily="2" charset="-122"/>
                <a:cs typeface="Times New Roman" panose="02020603050405020304" pitchFamily="18" charset="0"/>
              </a:rPr>
              <a:t>战胜</a:t>
            </a:r>
            <a:r>
              <a:rPr lang="en-US" altLang="zh-CN" smtClean="0">
                <a:solidFill>
                  <a:schemeClr val="tx1"/>
                </a:solidFill>
                <a:ea typeface="宋体" panose="02010600030101010101" pitchFamily="2" charset="-122"/>
                <a:cs typeface="Times New Roman" panose="02020603050405020304" pitchFamily="18" charset="0"/>
              </a:rPr>
              <a:t> </a:t>
            </a:r>
            <a:endParaRPr lang="zh-CN" altLang="zh-CN">
              <a:solidFill>
                <a:schemeClr val="tx1"/>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720477" y="863823"/>
            <a:ext cx="5195653" cy="683264"/>
          </a:xfrm>
          <a:prstGeom prst="rect">
            <a:avLst/>
          </a:prstGeom>
          <a:noFill/>
        </p:spPr>
        <p:style>
          <a:lnRef idx="2">
            <a:schemeClr val="dk1"/>
          </a:lnRef>
          <a:fillRef idx="1">
            <a:schemeClr val="lt1"/>
          </a:fillRef>
          <a:effectRef idx="0">
            <a:schemeClr val="dk1"/>
          </a:effectRef>
          <a:fontRef idx="minor">
            <a:schemeClr val="dk1"/>
          </a:fontRef>
        </p:style>
        <p:txBody>
          <a:bodyPr wrap="none">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admit</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defeat</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承认失败</a:t>
            </a:r>
            <a:r>
              <a:rPr lang="en-US" altLang="zh-CN">
                <a:solidFill>
                  <a:srgbClr val="000000"/>
                </a:solidFill>
                <a:ea typeface="宋体" panose="02010600030101010101" pitchFamily="2" charset="-122"/>
                <a:cs typeface="Times New Roman" panose="02020603050405020304" pitchFamily="18" charset="0"/>
              </a:rPr>
              <a:t>;</a:t>
            </a:r>
            <a:r>
              <a:rPr lang="zh-CN" altLang="zh-CN" smtClean="0">
                <a:solidFill>
                  <a:srgbClr val="000000"/>
                </a:solidFill>
                <a:ea typeface="楷体" panose="02010609060101010101" pitchFamily="49" charset="-122"/>
                <a:cs typeface="Times New Roman" panose="02020603050405020304" pitchFamily="18" charset="0"/>
              </a:rPr>
              <a:t>认输</a:t>
            </a:r>
            <a:r>
              <a:rPr lang="en-US" altLang="zh-CN" smtClean="0">
                <a:solidFill>
                  <a:srgbClr val="000000"/>
                </a:solidFill>
                <a:ea typeface="楷体" panose="02010609060101010101" pitchFamily="49"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61950" y="1547087"/>
            <a:ext cx="10807700" cy="481978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语境领悟</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t>
            </a:r>
            <a:r>
              <a:rPr lang="en-US" altLang="zh-CN" smtClean="0">
                <a:solidFill>
                  <a:srgbClr val="000000"/>
                </a:solidFill>
                <a:ea typeface="宋体" panose="02010600030101010101" pitchFamily="2" charset="-122"/>
                <a:cs typeface="Times New Roman" panose="02020603050405020304" pitchFamily="18" charset="0"/>
              </a:rPr>
              <a:t>1)As </a:t>
            </a:r>
            <a:r>
              <a:rPr lang="en-US" altLang="zh-CN">
                <a:solidFill>
                  <a:srgbClr val="000000"/>
                </a:solidFill>
                <a:ea typeface="宋体" panose="02010600030101010101" pitchFamily="2" charset="-122"/>
                <a:cs typeface="Times New Roman" panose="02020603050405020304" pitchFamily="18" charset="0"/>
              </a:rPr>
              <a:t>it turned out,Douglas did exactly what she needed to do to become </a:t>
            </a:r>
            <a:r>
              <a:rPr lang="en-US" altLang="zh-CN" smtClean="0">
                <a:solidFill>
                  <a:srgbClr val="000000"/>
                </a:solidFill>
                <a:ea typeface="宋体" panose="02010600030101010101" pitchFamily="2" charset="-122"/>
                <a:cs typeface="Times New Roman" panose="02020603050405020304" pitchFamily="18" charset="0"/>
              </a:rPr>
              <a:t>the Olympic </a:t>
            </a:r>
            <a:r>
              <a:rPr lang="en-US" altLang="zh-CN">
                <a:solidFill>
                  <a:srgbClr val="000000"/>
                </a:solidFill>
                <a:ea typeface="宋体" panose="02010600030101010101" pitchFamily="2" charset="-122"/>
                <a:cs typeface="Times New Roman" panose="02020603050405020304" pitchFamily="18" charset="0"/>
              </a:rPr>
              <a:t>champion when she defeated two Russians.</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事实证明</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道格拉斯击败了两名俄罗斯人</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这正是她成为奥运冠军所需要做的。</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(2)What he said meant admitting defeat.</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他说的话意味着承认失败。</a:t>
            </a:r>
            <a:endParaRPr lang="zh-CN" altLang="zh-CN">
              <a:solidFill>
                <a:srgbClr val="000000"/>
              </a:solidFill>
              <a:effectLst/>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16396216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935831"/>
            <a:ext cx="10807700" cy="626710"/>
          </a:xfrm>
          <a:prstGeom prst="rect">
            <a:avLst/>
          </a:prstGeom>
        </p:spPr>
        <p:txBody>
          <a:bodyPr>
            <a:spAutoFit/>
          </a:bodyPr>
          <a:lstStyle/>
          <a:p>
            <a:pPr>
              <a:lnSpc>
                <a:spcPct val="120000"/>
              </a:lnSpc>
            </a:pPr>
            <a:r>
              <a:rPr lang="zh-CN" altLang="zh-CN">
                <a:solidFill>
                  <a:srgbClr val="000000"/>
                </a:solidFill>
                <a:cs typeface="Times New Roman" panose="02020603050405020304" pitchFamily="18" charset="0"/>
              </a:rPr>
              <a:t>易混辨析</a:t>
            </a:r>
            <a:r>
              <a:rPr lang="en-US" altLang="zh-CN">
                <a:solidFill>
                  <a:srgbClr val="000000"/>
                </a:solidFill>
              </a:rPr>
              <a:t>  </a:t>
            </a:r>
            <a:r>
              <a:rPr lang="en-US" altLang="zh-CN" smtClean="0">
                <a:solidFill>
                  <a:srgbClr val="000000"/>
                </a:solidFill>
                <a:ea typeface="宋体" panose="02010600030101010101" pitchFamily="2" charset="-122"/>
              </a:rPr>
              <a:t>win/beat/defeat</a:t>
            </a:r>
            <a:endParaRPr lang="zh-CN" altLang="en-US"/>
          </a:p>
        </p:txBody>
      </p:sp>
      <p:graphicFrame>
        <p:nvGraphicFramePr>
          <p:cNvPr id="4" name="表格 3"/>
          <p:cNvGraphicFramePr>
            <a:graphicFrameLocks noGrp="1"/>
          </p:cNvGraphicFramePr>
          <p:nvPr>
            <p:extLst>
              <p:ext uri="{D42A27DB-BD31-4B8C-83A1-F6EECF244321}">
                <p14:modId xmlns:p14="http://schemas.microsoft.com/office/powerpoint/2010/main" val="1712738884"/>
              </p:ext>
            </p:extLst>
          </p:nvPr>
        </p:nvGraphicFramePr>
        <p:xfrm>
          <a:off x="576461" y="1655911"/>
          <a:ext cx="10225136" cy="3413760"/>
        </p:xfrm>
        <a:graphic>
          <a:graphicData uri="http://schemas.openxmlformats.org/drawingml/2006/table">
            <a:tbl>
              <a:tblPr firstRow="1" firstCol="1" bandRow="1"/>
              <a:tblGrid>
                <a:gridCol w="1224136"/>
                <a:gridCol w="1944216"/>
                <a:gridCol w="7056784"/>
              </a:tblGrid>
              <a:tr h="0">
                <a:tc>
                  <a:txBody>
                    <a:bodyPr/>
                    <a:lstStyle/>
                    <a:p>
                      <a:pPr algn="ctr">
                        <a:spcAft>
                          <a:spcPts val="0"/>
                        </a:spcAft>
                        <a:tabLst>
                          <a:tab pos="1188085" algn="l"/>
                          <a:tab pos="2163445" algn="l"/>
                          <a:tab pos="3142615" algn="l"/>
                          <a:tab pos="4190365" algn="l"/>
                        </a:tabLst>
                      </a:pPr>
                      <a:r>
                        <a:rPr lang="zh-CN" sz="3200" b="1">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词语</a:t>
                      </a:r>
                      <a:endParaRPr lang="zh-CN" sz="3200" b="1">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3200" b="1">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意义</a:t>
                      </a:r>
                      <a:endParaRPr lang="zh-CN" sz="3200" b="1">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tabLst>
                          <a:tab pos="1188085" algn="l"/>
                          <a:tab pos="2163445" algn="l"/>
                          <a:tab pos="3142615" algn="l"/>
                          <a:tab pos="4190365" algn="l"/>
                        </a:tabLst>
                      </a:pPr>
                      <a:r>
                        <a:rPr lang="zh-CN" sz="3200" b="1">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所跟宾语</a:t>
                      </a:r>
                      <a:endParaRPr lang="zh-CN" sz="3200" b="1">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win</a:t>
                      </a:r>
                      <a:endParaRPr lang="zh-CN" sz="3200" b="1">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赢得</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获胜</a:t>
                      </a:r>
                      <a:endParaRPr lang="zh-CN" sz="3200" b="1">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比赛、奖品、奖金、名誉、财产、战争等</a:t>
                      </a:r>
                      <a:endParaRPr lang="zh-CN" sz="3200" b="1">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beat</a:t>
                      </a:r>
                      <a:endParaRPr lang="zh-CN" sz="3200" b="1">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击败</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战胜</a:t>
                      </a:r>
                      <a:endParaRPr lang="zh-CN" sz="3200" b="1">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竞争中的队伍或对手</a:t>
                      </a:r>
                      <a:r>
                        <a:rPr lang="en-US" sz="3200" b="1"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战争</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中的敌人等</a:t>
                      </a:r>
                      <a:endParaRPr lang="zh-CN" sz="3200" b="1">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defeat</a:t>
                      </a:r>
                      <a:endParaRPr lang="zh-CN" sz="3200" b="1">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击败</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战胜</a:t>
                      </a:r>
                      <a:endParaRPr lang="zh-CN" sz="3200" b="1">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通常接表示</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人</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或</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团体</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的名词或代词做宾语。既可以指在比赛中</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也可以指在战场上战胜对手</a:t>
                      </a:r>
                      <a:endParaRPr lang="zh-CN" sz="3200" b="1">
                        <a:solidFill>
                          <a:srgbClr val="000000"/>
                        </a:solidFill>
                        <a:effectLst/>
                        <a:latin typeface="NEU-BZ-S92"/>
                        <a:ea typeface="方正书宋_GBK" panose="03000509000000000000" pitchFamily="65" charset="-122"/>
                        <a:cs typeface="Times New Roman" panose="02020603050405020304" pitchFamily="18" charset="0"/>
                      </a:endParaRPr>
                    </a:p>
                  </a:txBody>
                  <a:tcPr marL="66675" marR="666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312977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61950" y="215751"/>
            <a:ext cx="10807700" cy="5354158"/>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学以致用</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单句语法填空</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(1)Acknowledged </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the most generous,hard-working and warm-hearted teacher in our school,Mr Smith is highly thought of by many teachers and students.</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(2)Since we didn’t prepare for the speech </a:t>
            </a:r>
            <a:r>
              <a:rPr lang="en-US" altLang="zh-CN">
                <a:solidFill>
                  <a:srgbClr val="000000"/>
                </a:solidFill>
                <a:ea typeface="宋体" panose="02010600030101010101" pitchFamily="2" charset="-122"/>
                <a:cs typeface="Times New Roman" panose="02020603050405020304" pitchFamily="18" charset="0"/>
              </a:rPr>
              <a:t>contest,we </a:t>
            </a:r>
            <a:endParaRPr lang="en-US" altLang="zh-CN" smtClean="0">
              <a:solidFill>
                <a:srgbClr val="000000"/>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(defeat).</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(3)Their recent wins have proved that they’re still the </a:t>
            </a:r>
            <a:r>
              <a:rPr lang="en-US" altLang="zh-CN">
                <a:solidFill>
                  <a:srgbClr val="000000"/>
                </a:solidFill>
                <a:ea typeface="宋体" panose="02010600030101010101" pitchFamily="2" charset="-122"/>
                <a:cs typeface="Times New Roman" panose="02020603050405020304" pitchFamily="18" charset="0"/>
              </a:rPr>
              <a:t>ones </a:t>
            </a:r>
            <a:endParaRPr lang="en-US" altLang="zh-CN" smtClean="0">
              <a:solidFill>
                <a:srgbClr val="000000"/>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(beat).</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4680917" y="1295871"/>
            <a:ext cx="652743" cy="631711"/>
          </a:xfrm>
          <a:prstGeom prst="rect">
            <a:avLst/>
          </a:prstGeom>
        </p:spPr>
        <p:txBody>
          <a:bodyPr wrap="none">
            <a:spAutoFit/>
          </a:bodyPr>
          <a:lstStyle/>
          <a:p>
            <a:pPr>
              <a:lnSpc>
                <a:spcPct val="120000"/>
              </a:lnSpc>
            </a:pPr>
            <a:r>
              <a:rPr lang="en-US" altLang="zh-CN" smtClean="0">
                <a:ea typeface="宋体" panose="02010600030101010101" pitchFamily="2" charset="-122"/>
              </a:rPr>
              <a:t>as </a:t>
            </a:r>
            <a:endParaRPr lang="zh-CN" altLang="en-US"/>
          </a:p>
        </p:txBody>
      </p:sp>
      <p:sp>
        <p:nvSpPr>
          <p:cNvPr id="14" name="矩形 13"/>
          <p:cNvSpPr>
            <a:spLocks noChangeAspect="1"/>
          </p:cNvSpPr>
          <p:nvPr/>
        </p:nvSpPr>
        <p:spPr>
          <a:xfrm>
            <a:off x="936501" y="3672135"/>
            <a:ext cx="2605778" cy="631711"/>
          </a:xfrm>
          <a:prstGeom prst="rect">
            <a:avLst/>
          </a:prstGeom>
        </p:spPr>
        <p:txBody>
          <a:bodyPr wrap="none">
            <a:spAutoFit/>
          </a:bodyPr>
          <a:lstStyle/>
          <a:p>
            <a:pPr>
              <a:lnSpc>
                <a:spcPct val="120000"/>
              </a:lnSpc>
            </a:pPr>
            <a:r>
              <a:rPr lang="en-US" altLang="zh-CN">
                <a:ea typeface="宋体" panose="02010600030101010101" pitchFamily="2" charset="-122"/>
              </a:rPr>
              <a:t>were defeated</a:t>
            </a:r>
            <a:endParaRPr lang="zh-CN" altLang="en-US"/>
          </a:p>
        </p:txBody>
      </p:sp>
      <p:sp>
        <p:nvSpPr>
          <p:cNvPr id="15" name="矩形 14"/>
          <p:cNvSpPr>
            <a:spLocks noChangeAspect="1"/>
          </p:cNvSpPr>
          <p:nvPr/>
        </p:nvSpPr>
        <p:spPr>
          <a:xfrm>
            <a:off x="648469" y="4824263"/>
            <a:ext cx="1380506" cy="631711"/>
          </a:xfrm>
          <a:prstGeom prst="rect">
            <a:avLst/>
          </a:prstGeom>
        </p:spPr>
        <p:txBody>
          <a:bodyPr wrap="none">
            <a:spAutoFit/>
          </a:bodyPr>
          <a:lstStyle/>
          <a:p>
            <a:pPr>
              <a:lnSpc>
                <a:spcPct val="120000"/>
              </a:lnSpc>
            </a:pPr>
            <a:r>
              <a:rPr lang="en-US" altLang="zh-CN">
                <a:ea typeface="宋体" panose="02010600030101010101" pitchFamily="2" charset="-122"/>
              </a:rPr>
              <a:t>to beat</a:t>
            </a:r>
            <a:endParaRPr lang="zh-CN" altLang="en-US"/>
          </a:p>
        </p:txBody>
      </p:sp>
    </p:spTree>
    <p:extLst>
      <p:ext uri="{BB962C8B-B14F-4D97-AF65-F5344CB8AC3E}">
        <p14:creationId xmlns:p14="http://schemas.microsoft.com/office/powerpoint/2010/main" val="19738925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arn(inVertical)">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p:bldP spid="1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223863"/>
            <a:ext cx="10807700" cy="304698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句型转换</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(4)People </a:t>
            </a:r>
            <a:r>
              <a:rPr lang="en-US" altLang="zh-CN">
                <a:solidFill>
                  <a:srgbClr val="000000"/>
                </a:solidFill>
                <a:ea typeface="宋体" panose="02010600030101010101" pitchFamily="2" charset="-122"/>
                <a:cs typeface="Times New Roman" panose="02020603050405020304" pitchFamily="18" charset="0"/>
              </a:rPr>
              <a:t>widely acknowledge that students should be evaluated in terms of overall quality.</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It</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is</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widely</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acknowledged</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that students should be evaluated in terms of overall quality.</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1177927" y="3120717"/>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1177927" y="3588060"/>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2533961" y="3140322"/>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2533961" y="3607665"/>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3889995" y="3140322"/>
            <a:ext cx="201505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3889995" y="3607665"/>
            <a:ext cx="201505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6203563" y="3120717"/>
            <a:ext cx="2892437"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6203564" y="3588060"/>
            <a:ext cx="289243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383723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par>
                                <p:cTn id="11" presetID="16" presetClass="exit" presetSubtype="21" fill="hold" grpId="0" nodeType="withEffect">
                                  <p:stCondLst>
                                    <p:cond delay="0"/>
                                  </p:stCondLst>
                                  <p:childTnLst>
                                    <p:animEffect transition="out" filter="barn(inVertical)">
                                      <p:cBhvr>
                                        <p:cTn id="12" dur="500"/>
                                        <p:tgtEl>
                                          <p:spTgt spid="7"/>
                                        </p:tgtEl>
                                      </p:cBhvr>
                                    </p:animEffect>
                                    <p:set>
                                      <p:cBhvr>
                                        <p:cTn id="13" dur="1" fill="hold">
                                          <p:stCondLst>
                                            <p:cond delay="499"/>
                                          </p:stCondLst>
                                        </p:cTn>
                                        <p:tgtEl>
                                          <p:spTgt spid="7"/>
                                        </p:tgtEl>
                                        <p:attrNameLst>
                                          <p:attrName>style.visibility</p:attrName>
                                        </p:attrNameLst>
                                      </p:cBhvr>
                                      <p:to>
                                        <p:strVal val="hidden"/>
                                      </p:to>
                                    </p:set>
                                  </p:childTnLst>
                                </p:cTn>
                              </p:par>
                              <p:par>
                                <p:cTn id="14" presetID="16" presetClass="exit" presetSubtype="21" fill="hold" grpId="0" nodeType="withEffect">
                                  <p:stCondLst>
                                    <p:cond delay="0"/>
                                  </p:stCondLst>
                                  <p:childTnLst>
                                    <p:animEffect transition="out" filter="barn(inVertical)">
                                      <p:cBhvr>
                                        <p:cTn id="15" dur="500"/>
                                        <p:tgtEl>
                                          <p:spTgt spid="10"/>
                                        </p:tgtEl>
                                      </p:cBhvr>
                                    </p:animEffect>
                                    <p:set>
                                      <p:cBhvr>
                                        <p:cTn id="16"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P spid="10"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583903"/>
            <a:ext cx="10807700" cy="2456057"/>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6.</a:t>
            </a:r>
            <a:r>
              <a:rPr lang="zh-CN" altLang="zh-CN">
                <a:solidFill>
                  <a:srgbClr val="000000"/>
                </a:solidFill>
                <a:latin typeface="Arial" panose="020B0604020202020204" pitchFamily="34" charset="0"/>
                <a:cs typeface="Times New Roman" panose="02020603050405020304" pitchFamily="18" charset="0"/>
              </a:rPr>
              <a:t>【教材原文】</a:t>
            </a:r>
            <a:r>
              <a:rPr lang="en-US" altLang="zh-CN">
                <a:solidFill>
                  <a:srgbClr val="000000"/>
                </a:solidFill>
                <a:ea typeface="宋体" panose="02010600030101010101" pitchFamily="2" charset="-122"/>
                <a:cs typeface="Times New Roman" panose="02020603050405020304" pitchFamily="18" charset="0"/>
              </a:rPr>
              <a:t>She concluded that boiling the sweet wormwood apparently destroyed its medical properties.(page 2)</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她得出结论</a:t>
            </a:r>
            <a:r>
              <a:rPr lang="en-US" altLang="zh-CN">
                <a:solidFill>
                  <a:srgbClr val="000000"/>
                </a:solidFill>
                <a:ea typeface="宋体" panose="02010600030101010101" pitchFamily="2" charset="-122"/>
                <a:cs typeface="Times New Roman" panose="02020603050405020304" pitchFamily="18" charset="0"/>
              </a:rPr>
              <a:t>,</a:t>
            </a:r>
            <a:r>
              <a:rPr lang="zh-CN" altLang="zh-CN" smtClean="0">
                <a:solidFill>
                  <a:srgbClr val="000000"/>
                </a:solidFill>
                <a:ea typeface="宋体" panose="02010600030101010101" pitchFamily="2" charset="-122"/>
                <a:cs typeface="Times New Roman" panose="02020603050405020304" pitchFamily="18" charset="0"/>
              </a:rPr>
              <a:t>认为</a:t>
            </a:r>
            <a:r>
              <a:rPr lang="zh-CN" altLang="en-US">
                <a:solidFill>
                  <a:srgbClr val="000000"/>
                </a:solidFill>
                <a:ea typeface="宋体" panose="02010600030101010101" pitchFamily="2" charset="-122"/>
                <a:cs typeface="Times New Roman" panose="02020603050405020304" pitchFamily="18" charset="0"/>
              </a:rPr>
              <a:t>煮沸新鲜青蒿叶</a:t>
            </a:r>
            <a:r>
              <a:rPr lang="zh-CN" altLang="zh-CN" smtClean="0">
                <a:solidFill>
                  <a:srgbClr val="000000"/>
                </a:solidFill>
                <a:ea typeface="宋体" panose="02010600030101010101" pitchFamily="2" charset="-122"/>
                <a:cs typeface="Times New Roman" panose="02020603050405020304" pitchFamily="18" charset="0"/>
              </a:rPr>
              <a:t>显然</a:t>
            </a:r>
            <a:r>
              <a:rPr lang="zh-CN" altLang="zh-CN">
                <a:solidFill>
                  <a:srgbClr val="000000"/>
                </a:solidFill>
                <a:ea typeface="宋体" panose="02010600030101010101" pitchFamily="2" charset="-122"/>
                <a:cs typeface="Times New Roman" panose="02020603050405020304" pitchFamily="18" charset="0"/>
              </a:rPr>
              <a:t>破坏了它的药学属性。</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207408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91815"/>
            <a:ext cx="10807700" cy="62671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chemeClr val="tx1"/>
                </a:solidFill>
                <a:latin typeface="Arial" panose="020B0604020202020204" pitchFamily="34" charset="0"/>
                <a:cs typeface="Times New Roman" panose="02020603050405020304" pitchFamily="18" charset="0"/>
              </a:rPr>
              <a:t>考点</a:t>
            </a:r>
            <a:r>
              <a:rPr lang="en-US" altLang="zh-CN">
                <a:solidFill>
                  <a:schemeClr val="tx1"/>
                </a:solidFill>
                <a:ea typeface="宋体" panose="02010600030101010101" pitchFamily="2" charset="-122"/>
                <a:cs typeface="Times New Roman" panose="02020603050405020304" pitchFamily="18" charset="0"/>
              </a:rPr>
              <a:t>conclude </a:t>
            </a:r>
            <a:r>
              <a:rPr lang="en-US" altLang="zh-CN" i="1">
                <a:solidFill>
                  <a:schemeClr val="tx1"/>
                </a:solidFill>
                <a:ea typeface="宋体" panose="02010600030101010101" pitchFamily="2" charset="-122"/>
                <a:cs typeface="Times New Roman" panose="02020603050405020304" pitchFamily="18" charset="0"/>
              </a:rPr>
              <a:t>vt.</a:t>
            </a:r>
            <a:r>
              <a:rPr lang="en-US" altLang="zh-CN">
                <a:solidFill>
                  <a:schemeClr val="tx1"/>
                </a:solidFill>
                <a:ea typeface="宋体" panose="02010600030101010101" pitchFamily="2" charset="-122"/>
                <a:cs typeface="Times New Roman" panose="02020603050405020304" pitchFamily="18" charset="0"/>
              </a:rPr>
              <a:t>&amp; </a:t>
            </a:r>
            <a:r>
              <a:rPr lang="en-US" altLang="zh-CN" i="1">
                <a:solidFill>
                  <a:schemeClr val="tx1"/>
                </a:solidFill>
                <a:ea typeface="宋体" panose="02010600030101010101" pitchFamily="2" charset="-122"/>
                <a:cs typeface="Times New Roman" panose="02020603050405020304" pitchFamily="18" charset="0"/>
              </a:rPr>
              <a:t>vi.</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使</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结束　</a:t>
            </a:r>
            <a:r>
              <a:rPr lang="en-US" altLang="zh-CN" i="1">
                <a:solidFill>
                  <a:schemeClr val="tx1"/>
                </a:solidFill>
                <a:ea typeface="宋体" panose="02010600030101010101" pitchFamily="2" charset="-122"/>
                <a:cs typeface="Times New Roman" panose="02020603050405020304" pitchFamily="18" charset="0"/>
              </a:rPr>
              <a:t>vt.</a:t>
            </a:r>
            <a:r>
              <a:rPr lang="zh-CN" altLang="zh-CN">
                <a:solidFill>
                  <a:schemeClr val="tx1"/>
                </a:solidFill>
                <a:ea typeface="宋体" panose="02010600030101010101" pitchFamily="2" charset="-122"/>
                <a:cs typeface="Times New Roman" panose="02020603050405020304" pitchFamily="18" charset="0"/>
              </a:rPr>
              <a:t>断定</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推断出</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得出</a:t>
            </a:r>
            <a:r>
              <a:rPr lang="zh-CN" altLang="zh-CN" smtClean="0">
                <a:solidFill>
                  <a:schemeClr val="tx1"/>
                </a:solidFill>
                <a:ea typeface="宋体" panose="02010600030101010101" pitchFamily="2" charset="-122"/>
                <a:cs typeface="Times New Roman" panose="02020603050405020304" pitchFamily="18" charset="0"/>
              </a:rPr>
              <a:t>结论</a:t>
            </a:r>
            <a:r>
              <a:rPr lang="en-US" altLang="zh-CN" smtClean="0">
                <a:solidFill>
                  <a:schemeClr val="tx1"/>
                </a:solidFill>
                <a:ea typeface="宋体" panose="02010600030101010101" pitchFamily="2" charset="-122"/>
                <a:cs typeface="Times New Roman" panose="02020603050405020304" pitchFamily="18" charset="0"/>
              </a:rPr>
              <a:t> </a:t>
            </a:r>
            <a:endParaRPr lang="zh-CN" altLang="zh-CN">
              <a:solidFill>
                <a:schemeClr val="tx1"/>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61950" y="1418525"/>
            <a:ext cx="10807700" cy="3884140"/>
          </a:xfrm>
          <a:prstGeom prst="rect">
            <a:avLst/>
          </a:prstGeom>
          <a:noFill/>
        </p:spPr>
        <p:style>
          <a:lnRef idx="2">
            <a:schemeClr val="dk1"/>
          </a:lnRef>
          <a:fillRef idx="1">
            <a:schemeClr val="lt1"/>
          </a:fillRef>
          <a:effectRef idx="0">
            <a:schemeClr val="dk1"/>
          </a:effectRef>
          <a:fontRef idx="minor">
            <a:schemeClr val="dk1"/>
          </a:fontRef>
        </p:style>
        <p:txBody>
          <a:bodyPr>
            <a:spAutoFit/>
          </a:bodyPr>
          <a:lstStyle/>
          <a:p>
            <a:pPr>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conclude...from...</a:t>
            </a:r>
            <a:r>
              <a:rPr lang="zh-CN" altLang="zh-CN">
                <a:solidFill>
                  <a:srgbClr val="000000"/>
                </a:solidFill>
                <a:ea typeface="楷体" panose="02010609060101010101" pitchFamily="49" charset="-122"/>
                <a:cs typeface="Times New Roman" panose="02020603050405020304" pitchFamily="18" charset="0"/>
              </a:rPr>
              <a:t>从</a:t>
            </a:r>
            <a:r>
              <a:rPr lang="en-US" altLang="zh-CN">
                <a:solidFill>
                  <a:srgbClr val="000000"/>
                </a:solidFill>
                <a:ea typeface="楷体" panose="02010609060101010101" pitchFamily="49"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中得出结论</a:t>
            </a:r>
            <a:r>
              <a:rPr lang="en-US" altLang="zh-CN">
                <a:solidFill>
                  <a:srgbClr val="000000"/>
                </a:solidFill>
                <a:ea typeface="楷体" panose="02010609060101010101" pitchFamily="49"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conclude(from</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sth)</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that...(</a:t>
            </a:r>
            <a:r>
              <a:rPr lang="zh-CN" altLang="zh-CN">
                <a:solidFill>
                  <a:srgbClr val="000000"/>
                </a:solidFill>
                <a:ea typeface="楷体" panose="02010609060101010101" pitchFamily="49" charset="-122"/>
                <a:cs typeface="Times New Roman" panose="02020603050405020304" pitchFamily="18" charset="0"/>
              </a:rPr>
              <a:t>从某事中</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推断出</a:t>
            </a:r>
            <a:r>
              <a:rPr lang="en-US" altLang="zh-CN">
                <a:solidFill>
                  <a:srgbClr val="000000"/>
                </a:solidFill>
                <a:ea typeface="楷体" panose="02010609060101010101" pitchFamily="49"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从某事中</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断定</a:t>
            </a:r>
            <a:r>
              <a:rPr lang="en-US" altLang="zh-CN">
                <a:solidFill>
                  <a:srgbClr val="000000"/>
                </a:solidFill>
                <a:ea typeface="楷体" panose="02010609060101010101" pitchFamily="49"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conclude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by</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doing...</a:t>
            </a:r>
            <a:r>
              <a:rPr lang="zh-CN" altLang="zh-CN" smtClean="0">
                <a:solidFill>
                  <a:srgbClr val="000000"/>
                </a:solidFill>
                <a:ea typeface="楷体" panose="02010609060101010101" pitchFamily="49" charset="-122"/>
                <a:cs typeface="Times New Roman" panose="02020603050405020304" pitchFamily="18" charset="0"/>
              </a:rPr>
              <a:t>以</a:t>
            </a:r>
            <a:r>
              <a:rPr lang="en-US" altLang="zh-CN" smtClean="0">
                <a:solidFill>
                  <a:srgbClr val="000000"/>
                </a:solidFill>
                <a:ea typeface="楷体" panose="02010609060101010101" pitchFamily="49"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结束</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conclusion</a:t>
            </a:r>
            <a:r>
              <a:rPr lang="en-US" altLang="zh-CN">
                <a:solidFill>
                  <a:srgbClr val="000000"/>
                </a:solidFill>
                <a:ea typeface="楷体" panose="02010609060101010101" pitchFamily="49" charset="-122"/>
                <a:cs typeface="Times New Roman" panose="02020603050405020304" pitchFamily="18" charset="0"/>
              </a:rPr>
              <a:t> </a:t>
            </a:r>
            <a:r>
              <a:rPr lang="en-US" altLang="zh-CN" i="1">
                <a:solidFill>
                  <a:srgbClr val="000000"/>
                </a:solidFill>
                <a:ea typeface="宋体" panose="02010600030101010101" pitchFamily="2" charset="-122"/>
                <a:cs typeface="Times New Roman" panose="02020603050405020304" pitchFamily="18" charset="0"/>
              </a:rPr>
              <a:t>n.</a:t>
            </a:r>
            <a:r>
              <a:rPr lang="zh-CN" altLang="zh-CN">
                <a:solidFill>
                  <a:srgbClr val="000000"/>
                </a:solidFill>
                <a:ea typeface="楷体" panose="02010609060101010101" pitchFamily="49" charset="-122"/>
                <a:cs typeface="Times New Roman" panose="02020603050405020304" pitchFamily="18" charset="0"/>
              </a:rPr>
              <a:t>结论</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推论</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draw/reach/come</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to</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the/a</a:t>
            </a:r>
            <a:r>
              <a:rPr lang="en-US" altLang="zh-CN">
                <a:solidFill>
                  <a:srgbClr val="000000"/>
                </a:solidFill>
                <a:ea typeface="楷体" panose="02010609060101010101" pitchFamily="49" charset="-122"/>
                <a:cs typeface="Times New Roman" panose="02020603050405020304" pitchFamily="18" charset="0"/>
              </a:rPr>
              <a:t> </a:t>
            </a:r>
            <a:r>
              <a:rPr lang="en-US" altLang="zh-CN" smtClean="0">
                <a:solidFill>
                  <a:srgbClr val="000000"/>
                </a:solidFill>
                <a:ea typeface="宋体" panose="02010600030101010101" pitchFamily="2" charset="-122"/>
                <a:cs typeface="Times New Roman" panose="02020603050405020304" pitchFamily="18" charset="0"/>
              </a:rPr>
              <a:t>conclusion</a:t>
            </a:r>
            <a:r>
              <a:rPr lang="zh-CN" altLang="zh-CN" smtClean="0">
                <a:solidFill>
                  <a:srgbClr val="000000"/>
                </a:solidFill>
                <a:ea typeface="楷体" panose="02010609060101010101" pitchFamily="49" charset="-122"/>
                <a:cs typeface="Times New Roman" panose="02020603050405020304" pitchFamily="18" charset="0"/>
              </a:rPr>
              <a:t>得出</a:t>
            </a:r>
            <a:r>
              <a:rPr lang="zh-CN" altLang="zh-CN">
                <a:solidFill>
                  <a:srgbClr val="000000"/>
                </a:solidFill>
                <a:ea typeface="楷体" panose="02010609060101010101" pitchFamily="49" charset="-122"/>
                <a:cs typeface="Times New Roman" panose="02020603050405020304" pitchFamily="18" charset="0"/>
              </a:rPr>
              <a:t>结论</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1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in</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conclusion</a:t>
            </a:r>
            <a:r>
              <a:rPr lang="zh-CN" altLang="zh-CN">
                <a:solidFill>
                  <a:srgbClr val="000000"/>
                </a:solidFill>
                <a:ea typeface="楷体" panose="02010609060101010101" pitchFamily="49" charset="-122"/>
                <a:cs typeface="Times New Roman" panose="02020603050405020304" pitchFamily="18" charset="0"/>
              </a:rPr>
              <a:t>最后</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综上所述</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总之</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397723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0437" y="1007839"/>
            <a:ext cx="10807700" cy="3581365"/>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语境领悟</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(1)She concluded her performance with a poem.</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她以一首诗结束了她的表演。</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(2)We will have a further discussion before we draw a final conclusion.</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我们将做进一步的讨论</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然后再得出最终结论。</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192833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655911"/>
            <a:ext cx="10807700" cy="299043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(3)He concluded by wishing everyone a safe trip home.</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他讲话结束时祝愿大家回家一路平安。</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(4)In conclusion,I would like to thank all the people present at the meeting today.</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最后</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我想感谢今天所有参加会议的人。</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263011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719807"/>
            <a:ext cx="10807700" cy="535415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Ride returned to space on the </a:t>
            </a:r>
            <a:r>
              <a:rPr lang="en-US" altLang="zh-CN" i="1">
                <a:solidFill>
                  <a:srgbClr val="000000"/>
                </a:solidFill>
                <a:ea typeface="宋体" panose="02010600030101010101" pitchFamily="2" charset="-122"/>
                <a:cs typeface="Times New Roman" panose="02020603050405020304" pitchFamily="18" charset="0"/>
              </a:rPr>
              <a:t>Challenger</a:t>
            </a:r>
            <a:r>
              <a:rPr lang="en-US" altLang="zh-CN">
                <a:solidFill>
                  <a:srgbClr val="000000"/>
                </a:solidFill>
                <a:ea typeface="宋体" panose="02010600030101010101" pitchFamily="2" charset="-122"/>
                <a:cs typeface="Times New Roman" panose="02020603050405020304" pitchFamily="18" charset="0"/>
              </a:rPr>
              <a:t> a second time in 1984.Between the two flights,she spent a total</a:t>
            </a:r>
            <a:r>
              <a:rPr lang="en-US" altLang="zh-CN" baseline="30000">
                <a:solidFill>
                  <a:srgbClr val="000000"/>
                </a:solidFill>
                <a:ea typeface="宋体" panose="02010600030101010101" pitchFamily="2" charset="-122"/>
                <a:cs typeface="Times New Roman" panose="02020603050405020304" pitchFamily="18" charset="0"/>
              </a:rPr>
              <a:t>2</a:t>
            </a:r>
            <a:r>
              <a:rPr lang="en-US" altLang="zh-CN">
                <a:solidFill>
                  <a:srgbClr val="000000"/>
                </a:solidFill>
                <a:ea typeface="宋体" panose="02010600030101010101" pitchFamily="2" charset="-122"/>
                <a:cs typeface="Times New Roman" panose="02020603050405020304" pitchFamily="18" charset="0"/>
              </a:rPr>
              <a:t> of 343 hours in space.After that,she remained involved with the space programme and also worked to share her passion for science with kids.She co-authored some science books for children</a:t>
            </a:r>
            <a:r>
              <a:rPr lang="en-US" altLang="zh-CN" smtClean="0">
                <a:solidFill>
                  <a:srgbClr val="000000"/>
                </a:solidFill>
                <a:ea typeface="宋体" panose="02010600030101010101" pitchFamily="2" charset="-122"/>
                <a:cs typeface="Times New Roman" panose="02020603050405020304" pitchFamily="18" charset="0"/>
              </a:rPr>
              <a:t>, and </a:t>
            </a:r>
            <a:r>
              <a:rPr lang="en-US" altLang="zh-CN">
                <a:solidFill>
                  <a:srgbClr val="000000"/>
                </a:solidFill>
                <a:ea typeface="宋体" panose="02010600030101010101" pitchFamily="2" charset="-122"/>
                <a:cs typeface="Times New Roman" panose="02020603050405020304" pitchFamily="18" charset="0"/>
              </a:rPr>
              <a:t>started her own science education company.</a:t>
            </a:r>
            <a:endParaRPr lang="zh-CN" altLang="zh-CN">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Since Ride’s historic trip,more and more American women have travelled to space.They are all thankful to Ride for opening the door to the final frontier</a:t>
            </a:r>
            <a:r>
              <a:rPr lang="en-US" altLang="zh-CN" baseline="30000">
                <a:solidFill>
                  <a:srgbClr val="000000"/>
                </a:solidFill>
                <a:ea typeface="宋体" panose="02010600030101010101" pitchFamily="2" charset="-122"/>
                <a:cs typeface="Times New Roman" panose="02020603050405020304" pitchFamily="18" charset="0"/>
              </a:rPr>
              <a:t>3</a:t>
            </a:r>
            <a:r>
              <a:rPr lang="en-US" altLang="zh-CN">
                <a:solidFill>
                  <a:srgbClr val="000000"/>
                </a:solidFill>
                <a:ea typeface="宋体" panose="02010600030101010101" pitchFamily="2" charset="-122"/>
                <a:cs typeface="Times New Roman" panose="02020603050405020304" pitchFamily="18" charset="0"/>
              </a:rPr>
              <a:t> .</a:t>
            </a:r>
            <a:endParaRPr lang="zh-CN" altLang="zh-CN">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0225190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151855"/>
            <a:ext cx="10807700" cy="417229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学以致用</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单句语法填空</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(1)What can we conclude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from</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the conversation?</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(2)In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conclusion</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(conclude),I</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d like to express how much I have enjoyed myself.</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(3)What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conclusion</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(conclude) did you come to at the meeting?</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5184973" y="2401391"/>
            <a:ext cx="158417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5184973" y="2868734"/>
            <a:ext cx="158417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1800597" y="3024063"/>
            <a:ext cx="244827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1800597" y="3491406"/>
            <a:ext cx="244827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2304653" y="4174107"/>
            <a:ext cx="244827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2304653" y="4641450"/>
            <a:ext cx="244827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42770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19807"/>
            <a:ext cx="10807700" cy="2399503"/>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7.</a:t>
            </a:r>
            <a:r>
              <a:rPr lang="zh-CN" altLang="zh-CN">
                <a:solidFill>
                  <a:srgbClr val="000000"/>
                </a:solidFill>
                <a:latin typeface="Arial" panose="020B0604020202020204" pitchFamily="34" charset="0"/>
                <a:cs typeface="Times New Roman" panose="02020603050405020304" pitchFamily="18" charset="0"/>
              </a:rPr>
              <a:t>【教材原文】</a:t>
            </a:r>
            <a:r>
              <a:rPr lang="en-US" altLang="zh-CN">
                <a:solidFill>
                  <a:srgbClr val="000000"/>
                </a:solidFill>
                <a:ea typeface="宋体" panose="02010600030101010101" pitchFamily="2" charset="-122"/>
                <a:cs typeface="Times New Roman" panose="02020603050405020304" pitchFamily="18" charset="0"/>
              </a:rPr>
              <a:t>Tu Youyou and her team members even insisted on testing the medicine on themselves to make sure that it was safe.(page 3)</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屠呦呦与团队成员甚至坚持以身试药</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以确保药物是安全的。</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61950" y="3119310"/>
            <a:ext cx="10807700" cy="62671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chemeClr val="tx1"/>
                </a:solidFill>
                <a:latin typeface="Arial" panose="020B0604020202020204" pitchFamily="34" charset="0"/>
                <a:cs typeface="Times New Roman" panose="02020603050405020304" pitchFamily="18" charset="0"/>
              </a:rPr>
              <a:t>考点</a:t>
            </a:r>
            <a:r>
              <a:rPr lang="en-US" altLang="zh-CN">
                <a:solidFill>
                  <a:schemeClr val="tx1"/>
                </a:solidFill>
                <a:ea typeface="宋体" panose="02010600030101010101" pitchFamily="2" charset="-122"/>
                <a:cs typeface="Times New Roman" panose="02020603050405020304" pitchFamily="18" charset="0"/>
              </a:rPr>
              <a:t>insist </a:t>
            </a:r>
            <a:r>
              <a:rPr lang="en-US" altLang="zh-CN" i="1">
                <a:solidFill>
                  <a:schemeClr val="tx1"/>
                </a:solidFill>
                <a:ea typeface="宋体" panose="02010600030101010101" pitchFamily="2" charset="-122"/>
                <a:cs typeface="Times New Roman" panose="02020603050405020304" pitchFamily="18" charset="0"/>
              </a:rPr>
              <a:t>vi.</a:t>
            </a:r>
            <a:r>
              <a:rPr lang="en-US" altLang="zh-CN">
                <a:solidFill>
                  <a:schemeClr val="tx1"/>
                </a:solidFill>
                <a:ea typeface="宋体" panose="02010600030101010101" pitchFamily="2" charset="-122"/>
                <a:cs typeface="Times New Roman" panose="02020603050405020304" pitchFamily="18" charset="0"/>
              </a:rPr>
              <a:t>&amp; </a:t>
            </a:r>
            <a:r>
              <a:rPr lang="en-US" altLang="zh-CN" i="1">
                <a:solidFill>
                  <a:schemeClr val="tx1"/>
                </a:solidFill>
                <a:ea typeface="宋体" panose="02010600030101010101" pitchFamily="2" charset="-122"/>
                <a:cs typeface="Times New Roman" panose="02020603050405020304" pitchFamily="18" charset="0"/>
              </a:rPr>
              <a:t>vt.</a:t>
            </a:r>
            <a:r>
              <a:rPr lang="zh-CN" altLang="zh-CN">
                <a:solidFill>
                  <a:schemeClr val="tx1"/>
                </a:solidFill>
                <a:ea typeface="宋体" panose="02010600030101010101" pitchFamily="2" charset="-122"/>
                <a:cs typeface="Times New Roman" panose="02020603050405020304" pitchFamily="18" charset="0"/>
              </a:rPr>
              <a:t>坚持</a:t>
            </a:r>
            <a:r>
              <a:rPr lang="en-US" altLang="zh-CN">
                <a:solidFill>
                  <a:schemeClr val="tx1"/>
                </a:solidFill>
                <a:ea typeface="宋体" panose="02010600030101010101" pitchFamily="2" charset="-122"/>
                <a:cs typeface="Times New Roman" panose="02020603050405020304" pitchFamily="18" charset="0"/>
              </a:rPr>
              <a:t>;</a:t>
            </a:r>
            <a:r>
              <a:rPr lang="zh-CN" altLang="zh-CN">
                <a:solidFill>
                  <a:schemeClr val="tx1"/>
                </a:solidFill>
                <a:ea typeface="宋体" panose="02010600030101010101" pitchFamily="2" charset="-122"/>
                <a:cs typeface="Times New Roman" panose="02020603050405020304" pitchFamily="18" charset="0"/>
              </a:rPr>
              <a:t>坚决</a:t>
            </a:r>
            <a:r>
              <a:rPr lang="zh-CN" altLang="zh-CN" smtClean="0">
                <a:solidFill>
                  <a:schemeClr val="tx1"/>
                </a:solidFill>
                <a:ea typeface="宋体" panose="02010600030101010101" pitchFamily="2" charset="-122"/>
                <a:cs typeface="Times New Roman" panose="02020603050405020304" pitchFamily="18" charset="0"/>
              </a:rPr>
              <a:t>要求</a:t>
            </a:r>
            <a:r>
              <a:rPr lang="en-US" altLang="zh-CN" smtClean="0">
                <a:solidFill>
                  <a:schemeClr val="tx1"/>
                </a:solidFill>
                <a:ea typeface="宋体" panose="02010600030101010101" pitchFamily="2" charset="-122"/>
                <a:cs typeface="Times New Roman" panose="02020603050405020304" pitchFamily="18" charset="0"/>
              </a:rPr>
              <a:t> </a:t>
            </a:r>
            <a:endParaRPr lang="zh-CN" altLang="zh-CN">
              <a:solidFill>
                <a:schemeClr val="tx1"/>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61950" y="3839390"/>
            <a:ext cx="10807700" cy="1274195"/>
          </a:xfrm>
          <a:prstGeom prst="rect">
            <a:avLst/>
          </a:prstGeom>
          <a:noFill/>
        </p:spPr>
        <p:style>
          <a:lnRef idx="2">
            <a:schemeClr val="dk1"/>
          </a:lnRef>
          <a:fillRef idx="1">
            <a:schemeClr val="lt1"/>
          </a:fillRef>
          <a:effectRef idx="0">
            <a:schemeClr val="dk1"/>
          </a:effectRef>
          <a:fontRef idx="minor">
            <a:schemeClr val="dk1"/>
          </a:fontRef>
        </p:style>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insist</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on</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sth/sb</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doing</a:t>
            </a:r>
            <a:r>
              <a:rPr lang="en-US" altLang="zh-CN">
                <a:solidFill>
                  <a:srgbClr val="000000"/>
                </a:solidFill>
                <a:ea typeface="楷体" panose="02010609060101010101" pitchFamily="49"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sth</a:t>
            </a:r>
            <a:r>
              <a:rPr lang="en-US" altLang="zh-CN">
                <a:solidFill>
                  <a:srgbClr val="000000"/>
                </a:solidFill>
                <a:ea typeface="楷体" panose="02010609060101010101" pitchFamily="49" charset="-122"/>
                <a:cs typeface="Times New Roman" panose="02020603050405020304" pitchFamily="18" charset="0"/>
              </a:rPr>
              <a:t> </a:t>
            </a:r>
            <a:r>
              <a:rPr lang="zh-CN" altLang="zh-CN">
                <a:solidFill>
                  <a:srgbClr val="000000"/>
                </a:solidFill>
                <a:ea typeface="楷体" panose="02010609060101010101" pitchFamily="49" charset="-122"/>
                <a:cs typeface="Times New Roman" panose="02020603050405020304" pitchFamily="18" charset="0"/>
              </a:rPr>
              <a:t>坚持某事</a:t>
            </a:r>
            <a:r>
              <a:rPr lang="en-US" altLang="zh-CN" smtClean="0">
                <a:solidFill>
                  <a:srgbClr val="000000"/>
                </a:solidFill>
                <a:ea typeface="宋体" panose="02010600030101010101" pitchFamily="2" charset="-122"/>
                <a:cs typeface="Times New Roman" panose="02020603050405020304" pitchFamily="18" charset="0"/>
              </a:rPr>
              <a:t>/</a:t>
            </a:r>
            <a:r>
              <a:rPr lang="zh-CN" altLang="en-US">
                <a:solidFill>
                  <a:srgbClr val="000000"/>
                </a:solidFill>
                <a:ea typeface="楷体" panose="02010609060101010101" pitchFamily="49" charset="-122"/>
                <a:cs typeface="Times New Roman" panose="02020603050405020304" pitchFamily="18" charset="0"/>
              </a:rPr>
              <a:t>某人</a:t>
            </a:r>
            <a:r>
              <a:rPr lang="zh-CN" altLang="zh-CN" smtClean="0">
                <a:solidFill>
                  <a:srgbClr val="000000"/>
                </a:solidFill>
                <a:ea typeface="楷体" panose="02010609060101010101" pitchFamily="49" charset="-122"/>
                <a:cs typeface="Times New Roman" panose="02020603050405020304" pitchFamily="18" charset="0"/>
              </a:rPr>
              <a:t>做</a:t>
            </a:r>
            <a:r>
              <a:rPr lang="zh-CN" altLang="zh-CN">
                <a:solidFill>
                  <a:srgbClr val="000000"/>
                </a:solidFill>
                <a:ea typeface="楷体" panose="02010609060101010101" pitchFamily="49" charset="-122"/>
                <a:cs typeface="Times New Roman" panose="02020603050405020304" pitchFamily="18" charset="0"/>
              </a:rPr>
              <a:t>某事</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楷体" panose="02010609060101010101" pitchFamily="49" charset="-122"/>
                <a:cs typeface="Times New Roman" panose="02020603050405020304" pitchFamily="18" charset="0"/>
              </a:rPr>
              <a:t>坚决要求某事</a:t>
            </a:r>
            <a:r>
              <a:rPr lang="en-US" altLang="zh-CN" smtClean="0">
                <a:solidFill>
                  <a:srgbClr val="000000"/>
                </a:solidFill>
                <a:ea typeface="宋体" panose="02010600030101010101" pitchFamily="2" charset="-122"/>
                <a:cs typeface="Times New Roman" panose="02020603050405020304" pitchFamily="18" charset="0"/>
              </a:rPr>
              <a:t>/</a:t>
            </a:r>
            <a:r>
              <a:rPr lang="zh-CN" altLang="en-US">
                <a:solidFill>
                  <a:srgbClr val="000000"/>
                </a:solidFill>
                <a:ea typeface="楷体" panose="02010609060101010101" pitchFamily="49" charset="-122"/>
                <a:cs typeface="Times New Roman" panose="02020603050405020304" pitchFamily="18" charset="0"/>
              </a:rPr>
              <a:t>某人</a:t>
            </a:r>
            <a:r>
              <a:rPr lang="zh-CN" altLang="zh-CN" smtClean="0">
                <a:solidFill>
                  <a:srgbClr val="000000"/>
                </a:solidFill>
                <a:ea typeface="楷体" panose="02010609060101010101" pitchFamily="49" charset="-122"/>
                <a:cs typeface="Times New Roman" panose="02020603050405020304" pitchFamily="18" charset="0"/>
              </a:rPr>
              <a:t>做</a:t>
            </a:r>
            <a:r>
              <a:rPr lang="zh-CN" altLang="zh-CN">
                <a:solidFill>
                  <a:srgbClr val="000000"/>
                </a:solidFill>
                <a:ea typeface="楷体" panose="02010609060101010101" pitchFamily="49" charset="-122"/>
                <a:cs typeface="Times New Roman" panose="02020603050405020304" pitchFamily="18" charset="0"/>
              </a:rPr>
              <a:t>某事</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032364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935831"/>
            <a:ext cx="10807700" cy="683264"/>
          </a:xfrm>
          <a:prstGeom prst="rect">
            <a:avLst/>
          </a:prstGeom>
        </p:spPr>
        <p:txBody>
          <a:bodyPr>
            <a:spAutoFit/>
          </a:bodyPr>
          <a:lstStyle/>
          <a:p>
            <a:pPr>
              <a:lnSpc>
                <a:spcPct val="120000"/>
              </a:lnSpc>
            </a:pPr>
            <a:r>
              <a:rPr lang="zh-CN" altLang="zh-CN">
                <a:solidFill>
                  <a:srgbClr val="000000"/>
                </a:solidFill>
                <a:cs typeface="Times New Roman" panose="02020603050405020304" pitchFamily="18" charset="0"/>
              </a:rPr>
              <a:t>温馨提示</a:t>
            </a:r>
            <a:r>
              <a:rPr lang="zh-CN" altLang="zh-CN">
                <a:solidFill>
                  <a:srgbClr val="000000"/>
                </a:solidFill>
                <a:ea typeface="宋体" panose="02010600030101010101" pitchFamily="2" charset="-122"/>
                <a:cs typeface="Times New Roman" panose="02020603050405020304" pitchFamily="18" charset="0"/>
              </a:rPr>
              <a:t>　</a:t>
            </a:r>
            <a:endParaRPr lang="zh-CN" altLang="en-US"/>
          </a:p>
        </p:txBody>
      </p:sp>
      <p:sp>
        <p:nvSpPr>
          <p:cNvPr id="3" name="矩形 2"/>
          <p:cNvSpPr>
            <a:spLocks noChangeAspect="1"/>
          </p:cNvSpPr>
          <p:nvPr/>
        </p:nvSpPr>
        <p:spPr>
          <a:xfrm>
            <a:off x="361950" y="1619095"/>
            <a:ext cx="10807700" cy="2399503"/>
          </a:xfrm>
          <a:prstGeom prst="rect">
            <a:avLst/>
          </a:prstGeom>
        </p:spPr>
        <p:txBody>
          <a:bodyPr>
            <a:spAutoFit/>
          </a:bodyPr>
          <a:lstStyle/>
          <a:p>
            <a:pPr>
              <a:lnSpc>
                <a:spcPct val="120000"/>
              </a:lnSpc>
            </a:pPr>
            <a:r>
              <a:rPr lang="en-US" altLang="zh-CN">
                <a:solidFill>
                  <a:srgbClr val="000000"/>
                </a:solidFill>
                <a:ea typeface="宋体" panose="02010600030101010101" pitchFamily="2" charset="-122"/>
              </a:rPr>
              <a:t>insist</a:t>
            </a:r>
            <a:r>
              <a:rPr lang="zh-CN" altLang="zh-CN">
                <a:solidFill>
                  <a:srgbClr val="000000"/>
                </a:solidFill>
                <a:ea typeface="宋体" panose="02010600030101010101" pitchFamily="2" charset="-122"/>
                <a:cs typeface="Times New Roman" panose="02020603050405020304" pitchFamily="18" charset="0"/>
              </a:rPr>
              <a:t>后接</a:t>
            </a:r>
            <a:r>
              <a:rPr lang="en-US" altLang="zh-CN">
                <a:solidFill>
                  <a:srgbClr val="000000"/>
                </a:solidFill>
                <a:ea typeface="宋体" panose="02010600030101010101" pitchFamily="2" charset="-122"/>
              </a:rPr>
              <a:t>that</a:t>
            </a:r>
            <a:r>
              <a:rPr lang="zh-CN" altLang="zh-CN">
                <a:solidFill>
                  <a:srgbClr val="000000"/>
                </a:solidFill>
                <a:ea typeface="宋体" panose="02010600030101010101" pitchFamily="2" charset="-122"/>
                <a:cs typeface="Times New Roman" panose="02020603050405020304" pitchFamily="18" charset="0"/>
              </a:rPr>
              <a:t>从句时</a:t>
            </a:r>
            <a:r>
              <a:rPr lang="en-US" altLang="zh-CN">
                <a:solidFill>
                  <a:srgbClr val="000000"/>
                </a:solidFill>
                <a:ea typeface="宋体" panose="02010600030101010101" pitchFamily="2" charset="-122"/>
              </a:rPr>
              <a:t>,</a:t>
            </a:r>
            <a:r>
              <a:rPr lang="zh-CN" altLang="zh-CN">
                <a:solidFill>
                  <a:srgbClr val="000000"/>
                </a:solidFill>
                <a:ea typeface="宋体" panose="02010600030101010101" pitchFamily="2" charset="-122"/>
                <a:cs typeface="Times New Roman" panose="02020603050405020304" pitchFamily="18" charset="0"/>
              </a:rPr>
              <a:t>有两种情况</a:t>
            </a:r>
            <a:r>
              <a:rPr lang="en-US" altLang="zh-CN">
                <a:solidFill>
                  <a:srgbClr val="000000"/>
                </a:solidFill>
                <a:ea typeface="宋体" panose="02010600030101010101" pitchFamily="2" charset="-122"/>
              </a:rPr>
              <a:t>:</a:t>
            </a:r>
            <a:br>
              <a:rPr lang="en-US" altLang="zh-CN">
                <a:solidFill>
                  <a:srgbClr val="000000"/>
                </a:solidFill>
                <a:ea typeface="宋体" panose="02010600030101010101" pitchFamily="2" charset="-122"/>
              </a:rPr>
            </a:br>
            <a:r>
              <a:rPr lang="zh-CN" altLang="zh-CN">
                <a:solidFill>
                  <a:srgbClr val="000000"/>
                </a:solidFill>
                <a:ea typeface="宋体" panose="02010600030101010101" pitchFamily="2" charset="-122"/>
                <a:cs typeface="宋体" panose="02010600030101010101" pitchFamily="2" charset="-122"/>
              </a:rPr>
              <a:t>①</a:t>
            </a:r>
            <a:r>
              <a:rPr lang="zh-CN" altLang="zh-CN">
                <a:solidFill>
                  <a:srgbClr val="000000"/>
                </a:solidFill>
                <a:ea typeface="宋体" panose="02010600030101010101" pitchFamily="2" charset="-122"/>
                <a:cs typeface="Times New Roman" panose="02020603050405020304" pitchFamily="18" charset="0"/>
              </a:rPr>
              <a:t>表示</a:t>
            </a:r>
            <a:r>
              <a:rPr lang="en-US" altLang="zh-CN">
                <a:solidFill>
                  <a:srgbClr val="000000"/>
                </a:solidFill>
                <a:ea typeface="宋体" panose="02010600030101010101" pitchFamily="2" charset="-122"/>
              </a:rPr>
              <a:t>“</a:t>
            </a:r>
            <a:r>
              <a:rPr lang="zh-CN" altLang="zh-CN">
                <a:solidFill>
                  <a:srgbClr val="000000"/>
                </a:solidFill>
                <a:ea typeface="宋体" panose="02010600030101010101" pitchFamily="2" charset="-122"/>
                <a:cs typeface="Times New Roman" panose="02020603050405020304" pitchFamily="18" charset="0"/>
              </a:rPr>
              <a:t>坚持主张</a:t>
            </a:r>
            <a:r>
              <a:rPr lang="en-US" altLang="zh-CN">
                <a:solidFill>
                  <a:srgbClr val="000000"/>
                </a:solidFill>
                <a:ea typeface="宋体" panose="02010600030101010101" pitchFamily="2" charset="-122"/>
              </a:rPr>
              <a:t>;</a:t>
            </a:r>
            <a:r>
              <a:rPr lang="zh-CN" altLang="zh-CN">
                <a:solidFill>
                  <a:srgbClr val="000000"/>
                </a:solidFill>
                <a:ea typeface="宋体" panose="02010600030101010101" pitchFamily="2" charset="-122"/>
                <a:cs typeface="Times New Roman" panose="02020603050405020304" pitchFamily="18" charset="0"/>
              </a:rPr>
              <a:t>坚决要求</a:t>
            </a:r>
            <a:r>
              <a:rPr lang="en-US" altLang="zh-CN">
                <a:solidFill>
                  <a:srgbClr val="000000"/>
                </a:solidFill>
                <a:ea typeface="宋体" panose="02010600030101010101" pitchFamily="2" charset="-122"/>
              </a:rPr>
              <a:t>”</a:t>
            </a:r>
            <a:r>
              <a:rPr lang="zh-CN" altLang="zh-CN">
                <a:solidFill>
                  <a:srgbClr val="000000"/>
                </a:solidFill>
                <a:ea typeface="宋体" panose="02010600030101010101" pitchFamily="2" charset="-122"/>
                <a:cs typeface="Times New Roman" panose="02020603050405020304" pitchFamily="18" charset="0"/>
              </a:rPr>
              <a:t>时</a:t>
            </a:r>
            <a:r>
              <a:rPr lang="en-US" altLang="zh-CN">
                <a:solidFill>
                  <a:srgbClr val="000000"/>
                </a:solidFill>
                <a:ea typeface="宋体" panose="02010600030101010101" pitchFamily="2" charset="-122"/>
              </a:rPr>
              <a:t>,</a:t>
            </a:r>
            <a:r>
              <a:rPr lang="zh-CN" altLang="zh-CN">
                <a:solidFill>
                  <a:srgbClr val="000000"/>
                </a:solidFill>
                <a:ea typeface="宋体" panose="02010600030101010101" pitchFamily="2" charset="-122"/>
                <a:cs typeface="Times New Roman" panose="02020603050405020304" pitchFamily="18" charset="0"/>
              </a:rPr>
              <a:t>从句要用虚拟语气</a:t>
            </a:r>
            <a:r>
              <a:rPr lang="en-US" altLang="zh-CN">
                <a:solidFill>
                  <a:srgbClr val="000000"/>
                </a:solidFill>
                <a:ea typeface="宋体" panose="02010600030101010101" pitchFamily="2" charset="-122"/>
              </a:rPr>
              <a:t>,</a:t>
            </a:r>
            <a:r>
              <a:rPr lang="zh-CN" altLang="zh-CN">
                <a:solidFill>
                  <a:srgbClr val="000000"/>
                </a:solidFill>
                <a:ea typeface="宋体" panose="02010600030101010101" pitchFamily="2" charset="-122"/>
                <a:cs typeface="Times New Roman" panose="02020603050405020304" pitchFamily="18" charset="0"/>
              </a:rPr>
              <a:t>即从句的谓语动词用</a:t>
            </a:r>
            <a:r>
              <a:rPr lang="en-US" altLang="zh-CN">
                <a:solidFill>
                  <a:srgbClr val="000000"/>
                </a:solidFill>
                <a:ea typeface="宋体" panose="02010600030101010101" pitchFamily="2" charset="-122"/>
              </a:rPr>
              <a:t>“should+</a:t>
            </a:r>
            <a:r>
              <a:rPr lang="zh-CN" altLang="zh-CN">
                <a:solidFill>
                  <a:srgbClr val="000000"/>
                </a:solidFill>
                <a:ea typeface="宋体" panose="02010600030101010101" pitchFamily="2" charset="-122"/>
                <a:cs typeface="Times New Roman" panose="02020603050405020304" pitchFamily="18" charset="0"/>
              </a:rPr>
              <a:t>动词原形</a:t>
            </a:r>
            <a:r>
              <a:rPr lang="en-US" altLang="zh-CN">
                <a:solidFill>
                  <a:srgbClr val="000000"/>
                </a:solidFill>
                <a:ea typeface="宋体" panose="02010600030101010101" pitchFamily="2" charset="-122"/>
              </a:rPr>
              <a:t>”,should</a:t>
            </a:r>
            <a:r>
              <a:rPr lang="zh-CN" altLang="zh-CN">
                <a:solidFill>
                  <a:srgbClr val="000000"/>
                </a:solidFill>
                <a:ea typeface="宋体" panose="02010600030101010101" pitchFamily="2" charset="-122"/>
                <a:cs typeface="Times New Roman" panose="02020603050405020304" pitchFamily="18" charset="0"/>
              </a:rPr>
              <a:t>可以省略。</a:t>
            </a:r>
            <a:r>
              <a:rPr lang="en-US" altLang="zh-CN">
                <a:solidFill>
                  <a:srgbClr val="000000"/>
                </a:solidFill>
                <a:ea typeface="宋体" panose="02010600030101010101" pitchFamily="2" charset="-122"/>
              </a:rPr>
              <a:t/>
            </a:r>
            <a:br>
              <a:rPr lang="en-US" altLang="zh-CN">
                <a:solidFill>
                  <a:srgbClr val="000000"/>
                </a:solidFill>
                <a:ea typeface="宋体" panose="02010600030101010101" pitchFamily="2" charset="-122"/>
              </a:rPr>
            </a:br>
            <a:r>
              <a:rPr lang="zh-CN" altLang="zh-CN">
                <a:solidFill>
                  <a:srgbClr val="000000"/>
                </a:solidFill>
                <a:ea typeface="宋体" panose="02010600030101010101" pitchFamily="2" charset="-122"/>
                <a:cs typeface="宋体" panose="02010600030101010101" pitchFamily="2" charset="-122"/>
              </a:rPr>
              <a:t>②</a:t>
            </a:r>
            <a:r>
              <a:rPr lang="zh-CN" altLang="zh-CN">
                <a:solidFill>
                  <a:srgbClr val="000000"/>
                </a:solidFill>
                <a:ea typeface="宋体" panose="02010600030101010101" pitchFamily="2" charset="-122"/>
                <a:cs typeface="Times New Roman" panose="02020603050405020304" pitchFamily="18" charset="0"/>
              </a:rPr>
              <a:t>表示</a:t>
            </a:r>
            <a:r>
              <a:rPr lang="en-US" altLang="zh-CN">
                <a:solidFill>
                  <a:srgbClr val="000000"/>
                </a:solidFill>
                <a:ea typeface="宋体" panose="02010600030101010101" pitchFamily="2" charset="-122"/>
              </a:rPr>
              <a:t>“</a:t>
            </a:r>
            <a:r>
              <a:rPr lang="zh-CN" altLang="zh-CN">
                <a:solidFill>
                  <a:srgbClr val="000000"/>
                </a:solidFill>
                <a:ea typeface="宋体" panose="02010600030101010101" pitchFamily="2" charset="-122"/>
                <a:cs typeface="Times New Roman" panose="02020603050405020304" pitchFamily="18" charset="0"/>
              </a:rPr>
              <a:t>坚持认为</a:t>
            </a:r>
            <a:r>
              <a:rPr lang="en-US" altLang="zh-CN">
                <a:solidFill>
                  <a:srgbClr val="000000"/>
                </a:solidFill>
                <a:ea typeface="宋体" panose="02010600030101010101" pitchFamily="2" charset="-122"/>
              </a:rPr>
              <a:t>;</a:t>
            </a:r>
            <a:r>
              <a:rPr lang="zh-CN" altLang="zh-CN">
                <a:solidFill>
                  <a:srgbClr val="000000"/>
                </a:solidFill>
                <a:ea typeface="宋体" panose="02010600030101010101" pitchFamily="2" charset="-122"/>
                <a:cs typeface="Times New Roman" panose="02020603050405020304" pitchFamily="18" charset="0"/>
              </a:rPr>
              <a:t>坚称</a:t>
            </a:r>
            <a:r>
              <a:rPr lang="en-US" altLang="zh-CN">
                <a:solidFill>
                  <a:srgbClr val="000000"/>
                </a:solidFill>
                <a:ea typeface="宋体" panose="02010600030101010101" pitchFamily="2" charset="-122"/>
              </a:rPr>
              <a:t>”</a:t>
            </a:r>
            <a:r>
              <a:rPr lang="zh-CN" altLang="zh-CN">
                <a:solidFill>
                  <a:srgbClr val="000000"/>
                </a:solidFill>
                <a:ea typeface="宋体" panose="02010600030101010101" pitchFamily="2" charset="-122"/>
                <a:cs typeface="Times New Roman" panose="02020603050405020304" pitchFamily="18" charset="0"/>
              </a:rPr>
              <a:t>时</a:t>
            </a:r>
            <a:r>
              <a:rPr lang="en-US" altLang="zh-CN">
                <a:solidFill>
                  <a:srgbClr val="000000"/>
                </a:solidFill>
                <a:ea typeface="宋体" panose="02010600030101010101" pitchFamily="2" charset="-122"/>
              </a:rPr>
              <a:t>,</a:t>
            </a:r>
            <a:r>
              <a:rPr lang="zh-CN" altLang="zh-CN">
                <a:solidFill>
                  <a:srgbClr val="000000"/>
                </a:solidFill>
                <a:ea typeface="宋体" panose="02010600030101010101" pitchFamily="2" charset="-122"/>
                <a:cs typeface="Times New Roman" panose="02020603050405020304" pitchFamily="18" charset="0"/>
              </a:rPr>
              <a:t>则从句用陈述语气。</a:t>
            </a:r>
            <a:endParaRPr lang="zh-CN" altLang="en-US"/>
          </a:p>
        </p:txBody>
      </p:sp>
    </p:spTree>
    <p:extLst>
      <p:ext uri="{BB962C8B-B14F-4D97-AF65-F5344CB8AC3E}">
        <p14:creationId xmlns:p14="http://schemas.microsoft.com/office/powerpoint/2010/main" val="16959927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87759"/>
            <a:ext cx="10807700" cy="592316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语境领悟</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(1)They simply insist on mutual recognition and regard.</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他们只是坚持相互承认和尊重。</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(2)The boy insists on my being there at once.</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那个男孩坚持要求我立刻到那儿去。</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(3)We insist on the highest standards of cleanliness in the hotel.</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我们坚持酒店要达到最高的清洁标准。</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(4)I insisted that we (should) have a look at every car.</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我坚决要求我们应该每辆车都看一下。</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35458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079847"/>
            <a:ext cx="10807700" cy="422885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学以致用</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单句语法填空</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(1)They all insisted that the project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(should</a:t>
            </a:r>
            <a:r>
              <a:rPr lang="en-US" altLang="zh-CN" smtClean="0">
                <a:ea typeface="宋体" panose="02010600030101010101" pitchFamily="2" charset="-122"/>
                <a:cs typeface="Times New Roman" panose="02020603050405020304" pitchFamily="18" charset="0"/>
              </a:rPr>
              <a:t>) be</a:t>
            </a:r>
            <a:r>
              <a:rPr lang="en-US" altLang="zh-CN" smtClean="0">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carried</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(carry) out on schedule.</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(2)You should insist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on</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doing exercise every day.</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(3)She insisted that she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had</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been</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(be) to Beijing the year before.</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6989031" y="2357078"/>
            <a:ext cx="3668549"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6985173" y="2843334"/>
            <a:ext cx="366854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4392885" y="3528119"/>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4392885" y="3995462"/>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4932945" y="4121257"/>
            <a:ext cx="219624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4932945" y="4588600"/>
            <a:ext cx="219624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95756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4247091" y="840975"/>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dirty="0" smtClean="0">
                <a:solidFill>
                  <a:schemeClr val="bg1"/>
                </a:solidFill>
              </a:rPr>
              <a:t>句 型 剖 析</a:t>
            </a:r>
            <a:endParaRPr lang="zh-CN" altLang="zh-CN" dirty="0">
              <a:solidFill>
                <a:schemeClr val="bg1"/>
              </a:solidFill>
            </a:endParaRPr>
          </a:p>
        </p:txBody>
      </p:sp>
      <p:sp>
        <p:nvSpPr>
          <p:cNvPr id="2" name="矩形 1"/>
          <p:cNvSpPr>
            <a:spLocks noChangeAspect="1"/>
          </p:cNvSpPr>
          <p:nvPr/>
        </p:nvSpPr>
        <p:spPr>
          <a:xfrm>
            <a:off x="361950" y="1583903"/>
            <a:ext cx="10807700" cy="2399503"/>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t>
            </a:r>
            <a:r>
              <a:rPr lang="zh-CN" altLang="zh-CN">
                <a:solidFill>
                  <a:srgbClr val="000000"/>
                </a:solidFill>
                <a:latin typeface="Arial" panose="020B0604020202020204" pitchFamily="34" charset="0"/>
                <a:cs typeface="Times New Roman" panose="02020603050405020304" pitchFamily="18" charset="0"/>
              </a:rPr>
              <a:t>【教材原文】</a:t>
            </a:r>
            <a:r>
              <a:rPr lang="en-US" altLang="zh-CN">
                <a:solidFill>
                  <a:srgbClr val="000000"/>
                </a:solidFill>
                <a:ea typeface="宋体" panose="02010600030101010101" pitchFamily="2" charset="-122"/>
                <a:cs typeface="Times New Roman" panose="02020603050405020304" pitchFamily="18" charset="0"/>
              </a:rPr>
              <a:t>In the beginning,Tu Youyou went to Hainan, where malaria was more common,to study malaria patients.(page 2)</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起初</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屠呦呦奔赴疟疾更为常见的海南研究疟疾患者</a:t>
            </a:r>
            <a:r>
              <a:rPr lang="zh-CN" altLang="zh-CN" smtClean="0">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808404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511895"/>
            <a:ext cx="10807700" cy="2968505"/>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句法分析</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句中</a:t>
            </a:r>
            <a:r>
              <a:rPr lang="en-US" altLang="zh-CN">
                <a:solidFill>
                  <a:srgbClr val="000000"/>
                </a:solidFill>
                <a:ea typeface="宋体" panose="02010600030101010101" pitchFamily="2" charset="-122"/>
                <a:cs typeface="Times New Roman" panose="02020603050405020304" pitchFamily="18" charset="0"/>
              </a:rPr>
              <a:t>where</a:t>
            </a:r>
            <a:r>
              <a:rPr lang="zh-CN" altLang="zh-CN">
                <a:solidFill>
                  <a:srgbClr val="000000"/>
                </a:solidFill>
                <a:ea typeface="宋体" panose="02010600030101010101" pitchFamily="2" charset="-122"/>
                <a:cs typeface="Times New Roman" panose="02020603050405020304" pitchFamily="18" charset="0"/>
              </a:rPr>
              <a:t>引导非限制性定语从句</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修饰先行词</a:t>
            </a:r>
            <a:r>
              <a:rPr lang="en-US" altLang="zh-CN">
                <a:solidFill>
                  <a:srgbClr val="000000"/>
                </a:solidFill>
                <a:ea typeface="宋体" panose="02010600030101010101" pitchFamily="2" charset="-122"/>
                <a:cs typeface="Times New Roman" panose="02020603050405020304" pitchFamily="18" charset="0"/>
              </a:rPr>
              <a:t>Hainan</a:t>
            </a:r>
            <a:r>
              <a:rPr lang="zh-CN" altLang="zh-CN">
                <a:solidFill>
                  <a:srgbClr val="000000"/>
                </a:solidFill>
                <a:ea typeface="宋体" panose="02010600030101010101" pitchFamily="2" charset="-122"/>
                <a:cs typeface="Times New Roman" panose="02020603050405020304" pitchFamily="18" charset="0"/>
              </a:rPr>
              <a:t>。引导定语从句时</a:t>
            </a:r>
            <a:r>
              <a:rPr lang="en-US" altLang="zh-CN">
                <a:solidFill>
                  <a:srgbClr val="000000"/>
                </a:solidFill>
                <a:ea typeface="宋体" panose="02010600030101010101" pitchFamily="2" charset="-122"/>
                <a:cs typeface="Times New Roman" panose="02020603050405020304" pitchFamily="18" charset="0"/>
              </a:rPr>
              <a:t>,where</a:t>
            </a:r>
            <a:r>
              <a:rPr lang="zh-CN" altLang="zh-CN">
                <a:solidFill>
                  <a:srgbClr val="000000"/>
                </a:solidFill>
                <a:ea typeface="宋体" panose="02010600030101010101" pitchFamily="2" charset="-122"/>
                <a:cs typeface="Times New Roman" panose="02020603050405020304" pitchFamily="18" charset="0"/>
              </a:rPr>
              <a:t>是关系副词</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在从句中做地点状语</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其前面有表示地点的先行词。注意</a:t>
            </a:r>
            <a:r>
              <a:rPr lang="en-US" altLang="zh-CN">
                <a:solidFill>
                  <a:srgbClr val="000000"/>
                </a:solidFill>
                <a:ea typeface="宋体" panose="02010600030101010101" pitchFamily="2" charset="-122"/>
                <a:cs typeface="Times New Roman" panose="02020603050405020304" pitchFamily="18" charset="0"/>
              </a:rPr>
              <a:t>:where</a:t>
            </a:r>
            <a:r>
              <a:rPr lang="zh-CN" altLang="zh-CN">
                <a:solidFill>
                  <a:srgbClr val="000000"/>
                </a:solidFill>
                <a:ea typeface="宋体" panose="02010600030101010101" pitchFamily="2" charset="-122"/>
                <a:cs typeface="Times New Roman" panose="02020603050405020304" pitchFamily="18" charset="0"/>
              </a:rPr>
              <a:t>引导状语从句时</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前面没有表示地点的先行词。</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29314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91815"/>
            <a:ext cx="10807700" cy="3559436"/>
          </a:xfrm>
          <a:prstGeom prst="rect">
            <a:avLst/>
          </a:prstGeom>
        </p:spPr>
        <p:txBody>
          <a:bodyPr>
            <a:spAutoFit/>
          </a:bodyPr>
          <a:lstStyle/>
          <a:p>
            <a:pPr>
              <a:lnSpc>
                <a:spcPct val="120000"/>
              </a:lnSpc>
              <a:spcAft>
                <a:spcPts val="0"/>
              </a:spcAft>
            </a:pPr>
            <a:r>
              <a:rPr lang="zh-CN" altLang="zh-CN">
                <a:solidFill>
                  <a:srgbClr val="000000"/>
                </a:solidFill>
                <a:latin typeface="Arial" panose="020B0604020202020204" pitchFamily="34" charset="0"/>
                <a:cs typeface="Times New Roman" panose="02020603050405020304" pitchFamily="18" charset="0"/>
              </a:rPr>
              <a:t>语境领悟</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 dirty stream,for example,often became clear after flowing through plants and along rocks where tiny creatures lived.(</a:t>
            </a:r>
            <a:r>
              <a:rPr lang="zh-CN" altLang="zh-CN">
                <a:solidFill>
                  <a:srgbClr val="000000"/>
                </a:solidFill>
                <a:ea typeface="宋体" panose="02010600030101010101" pitchFamily="2" charset="-122"/>
                <a:cs typeface="Times New Roman" panose="02020603050405020304" pitchFamily="18" charset="0"/>
              </a:rPr>
              <a:t>限制性定语从句</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例如</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一条肮脏的溪流在流经植物和微小生物居住的岩石后</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往往会变得清澈。</a:t>
            </a:r>
            <a:endParaRPr lang="zh-CN" altLang="zh-CN">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41735103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007839"/>
            <a:ext cx="10807700" cy="3581365"/>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(2)She moved to Virginia in 1865,where she provided medical care to freed slaves.(</a:t>
            </a:r>
            <a:r>
              <a:rPr lang="zh-CN" altLang="zh-CN">
                <a:solidFill>
                  <a:srgbClr val="000000"/>
                </a:solidFill>
                <a:ea typeface="宋体" panose="02010600030101010101" pitchFamily="2" charset="-122"/>
                <a:cs typeface="Times New Roman" panose="02020603050405020304" pitchFamily="18" charset="0"/>
              </a:rPr>
              <a:t>非限制性定语从句</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1865</a:t>
            </a:r>
            <a:r>
              <a:rPr lang="zh-CN" altLang="zh-CN">
                <a:solidFill>
                  <a:srgbClr val="000000"/>
                </a:solidFill>
                <a:ea typeface="宋体" panose="02010600030101010101" pitchFamily="2" charset="-122"/>
                <a:cs typeface="Times New Roman" panose="02020603050405020304" pitchFamily="18" charset="0"/>
              </a:rPr>
              <a:t>年</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她搬到弗吉尼亚州</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在那里她为获得自由的奴隶提供医疗服务。</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(3)He signed to Jane to stay where she was.(</a:t>
            </a:r>
            <a:r>
              <a:rPr lang="zh-CN" altLang="zh-CN">
                <a:solidFill>
                  <a:srgbClr val="000000"/>
                </a:solidFill>
                <a:ea typeface="宋体" panose="02010600030101010101" pitchFamily="2" charset="-122"/>
                <a:cs typeface="Times New Roman" panose="02020603050405020304" pitchFamily="18" charset="0"/>
              </a:rPr>
              <a:t>状语从句</a:t>
            </a:r>
            <a:r>
              <a:rPr lang="en-US" altLang="zh-CN">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他给简打手势</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让她待在原地。</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2312286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647799"/>
            <a:ext cx="10807700" cy="422885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学以致用</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单句语法填空</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(1)Readers </a:t>
            </a:r>
            <a:r>
              <a:rPr lang="en-US" altLang="zh-CN">
                <a:solidFill>
                  <a:srgbClr val="000000"/>
                </a:solidFill>
                <a:ea typeface="宋体" panose="02010600030101010101" pitchFamily="2" charset="-122"/>
                <a:cs typeface="Times New Roman" panose="02020603050405020304" pitchFamily="18" charset="0"/>
              </a:rPr>
              <a:t>love the start of a story,</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where</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there are new and sometimes strange people to be met for the first time. </a:t>
            </a:r>
            <a:endParaRPr lang="zh-CN" altLang="zh-CN">
              <a:solidFill>
                <a:srgbClr val="000000"/>
              </a:solidFill>
              <a:ea typeface="宋体" panose="02010600030101010101" pitchFamily="2"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(2)Bamboo </a:t>
            </a:r>
            <a:r>
              <a:rPr lang="en-US" altLang="zh-CN">
                <a:solidFill>
                  <a:srgbClr val="000000"/>
                </a:solidFill>
                <a:ea typeface="宋体" panose="02010600030101010101" pitchFamily="2" charset="-122"/>
                <a:cs typeface="Times New Roman" panose="02020603050405020304" pitchFamily="18" charset="0"/>
              </a:rPr>
              <a:t>grows best in places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where</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it is warm and it rains often.</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a:extLst>
              <a:ext uri="{FF2B5EF4-FFF2-40B4-BE49-F238E27FC236}">
                <a16:creationId xmlns:a16="http://schemas.microsoft.com/office/drawing/2014/main" xmlns="" id="{8A90BD6A-DAC1-4175-BADE-A70FD2E31095}"/>
              </a:ext>
            </a:extLst>
          </p:cNvPr>
          <p:cNvSpPr/>
          <p:nvPr/>
        </p:nvSpPr>
        <p:spPr>
          <a:xfrm>
            <a:off x="6985173" y="1943943"/>
            <a:ext cx="158417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6985173" y="2411286"/>
            <a:ext cx="158417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6409109" y="3672135"/>
            <a:ext cx="158417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6409109" y="4139478"/>
            <a:ext cx="158417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243399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965997"/>
            <a:ext cx="10807700" cy="2399503"/>
          </a:xfrm>
          <a:prstGeom prst="rect">
            <a:avLst/>
          </a:prstGeom>
        </p:spPr>
        <p:txBody>
          <a:bodyPr>
            <a:spAutoFit/>
          </a:bodyPr>
          <a:lstStyle/>
          <a:p>
            <a:pPr indent="4064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ea typeface="微软雅黑" panose="020B0503020204020204" pitchFamily="34" charset="-122"/>
                <a:cs typeface="Times New Roman" panose="02020603050405020304" pitchFamily="18" charset="0"/>
              </a:rPr>
              <a:t>词海拾贝</a:t>
            </a:r>
            <a:endParaRPr lang="zh-CN" altLang="zh-CN">
              <a:solidFill>
                <a:srgbClr val="000000"/>
              </a:solidFill>
              <a:latin typeface="NEU-BZ-S92"/>
              <a:ea typeface="方正书宋_GBK"/>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1.amusement /</a:t>
            </a:r>
            <a:r>
              <a:rPr lang="en-US" altLang="zh-CN">
                <a:solidFill>
                  <a:srgbClr val="000000"/>
                </a:solidFill>
                <a:latin typeface="NEU-BZ-S92"/>
                <a:ea typeface="NEU-BZ-S92"/>
                <a:cs typeface="Times New Roman" panose="02020603050405020304" pitchFamily="18" charset="0"/>
              </a:rPr>
              <a:t>ə̍</a:t>
            </a:r>
            <a:r>
              <a:rPr lang="en-US" altLang="zh-CN">
                <a:solidFill>
                  <a:srgbClr val="000000"/>
                </a:solidFill>
                <a:ea typeface="宋体" panose="02010600030101010101" pitchFamily="2" charset="-122"/>
                <a:cs typeface="Times New Roman" panose="02020603050405020304" pitchFamily="18" charset="0"/>
              </a:rPr>
              <a:t>mju</a:t>
            </a:r>
            <a:r>
              <a:rPr lang="en-US" altLang="zh-CN">
                <a:solidFill>
                  <a:srgbClr val="000000"/>
                </a:solidFill>
                <a:latin typeface="NEU-BZ-S92"/>
                <a:ea typeface="NEU-BZ-S92"/>
                <a:cs typeface="Times New Roman" panose="02020603050405020304" pitchFamily="18" charset="0"/>
              </a:rPr>
              <a:t>ː</a:t>
            </a:r>
            <a:r>
              <a:rPr lang="en-US" altLang="zh-CN">
                <a:solidFill>
                  <a:srgbClr val="000000"/>
                </a:solidFill>
                <a:ea typeface="宋体" panose="02010600030101010101" pitchFamily="2" charset="-122"/>
                <a:cs typeface="Times New Roman" panose="02020603050405020304" pitchFamily="18" charset="0"/>
              </a:rPr>
              <a:t>zm</a:t>
            </a:r>
            <a:r>
              <a:rPr lang="en-US" altLang="zh-CN">
                <a:solidFill>
                  <a:srgbClr val="000000"/>
                </a:solidFill>
                <a:latin typeface="NEU-BZ-S92"/>
                <a:ea typeface="NEU-BZ-S92"/>
                <a:cs typeface="Times New Roman" panose="02020603050405020304" pitchFamily="18" charset="0"/>
              </a:rPr>
              <a:t>ə</a:t>
            </a:r>
            <a:r>
              <a:rPr lang="en-US" altLang="zh-CN">
                <a:solidFill>
                  <a:srgbClr val="000000"/>
                </a:solidFill>
                <a:ea typeface="宋体" panose="02010600030101010101" pitchFamily="2" charset="-122"/>
                <a:cs typeface="Times New Roman" panose="02020603050405020304" pitchFamily="18" charset="0"/>
              </a:rPr>
              <a:t>nt/ </a:t>
            </a:r>
            <a:r>
              <a:rPr lang="en-US" altLang="zh-CN" i="1">
                <a:solidFill>
                  <a:srgbClr val="000000"/>
                </a:solidFill>
                <a:ea typeface="宋体" panose="02010600030101010101" pitchFamily="2" charset="-122"/>
                <a:cs typeface="Times New Roman" panose="02020603050405020304" pitchFamily="18" charset="0"/>
              </a:rPr>
              <a:t>n.</a:t>
            </a:r>
            <a:r>
              <a:rPr lang="zh-CN" altLang="zh-CN">
                <a:solidFill>
                  <a:srgbClr val="000000"/>
                </a:solidFill>
                <a:ea typeface="宋体" panose="02010600030101010101" pitchFamily="2" charset="-122"/>
                <a:cs typeface="Times New Roman" panose="02020603050405020304" pitchFamily="18" charset="0"/>
              </a:rPr>
              <a:t>娱乐</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消遣活动</a:t>
            </a:r>
            <a:endParaRPr lang="zh-CN" altLang="zh-CN">
              <a:solidFill>
                <a:srgbClr val="000000"/>
              </a:solidFill>
              <a:latin typeface="NEU-BZ-S92"/>
              <a:ea typeface="方正书宋_GBK"/>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2.total /</a:t>
            </a:r>
            <a:r>
              <a:rPr lang="en-US" altLang="zh-CN">
                <a:solidFill>
                  <a:srgbClr val="000000"/>
                </a:solidFill>
                <a:latin typeface="NEU-BZ-S92"/>
                <a:ea typeface="NEU-BZ-S9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t</a:t>
            </a:r>
            <a:r>
              <a:rPr lang="en-US" altLang="zh-CN">
                <a:solidFill>
                  <a:srgbClr val="000000"/>
                </a:solidFill>
                <a:latin typeface="NEU-BZ-S92"/>
                <a:ea typeface="NEU-BZ-S92"/>
                <a:cs typeface="Times New Roman" panose="02020603050405020304" pitchFamily="18" charset="0"/>
              </a:rPr>
              <a:t>əʊ</a:t>
            </a:r>
            <a:r>
              <a:rPr lang="en-US" altLang="zh-CN">
                <a:solidFill>
                  <a:srgbClr val="000000"/>
                </a:solidFill>
                <a:ea typeface="宋体" panose="02010600030101010101" pitchFamily="2" charset="-122"/>
                <a:cs typeface="Times New Roman" panose="02020603050405020304" pitchFamily="18" charset="0"/>
              </a:rPr>
              <a:t>tl/ </a:t>
            </a:r>
            <a:r>
              <a:rPr lang="en-US" altLang="zh-CN" i="1">
                <a:solidFill>
                  <a:srgbClr val="000000"/>
                </a:solidFill>
                <a:ea typeface="宋体" panose="02010600030101010101" pitchFamily="2" charset="-122"/>
                <a:cs typeface="Times New Roman" panose="02020603050405020304" pitchFamily="18" charset="0"/>
              </a:rPr>
              <a:t>n.</a:t>
            </a:r>
            <a:r>
              <a:rPr lang="zh-CN" altLang="zh-CN">
                <a:solidFill>
                  <a:srgbClr val="000000"/>
                </a:solidFill>
                <a:ea typeface="宋体" panose="02010600030101010101" pitchFamily="2" charset="-122"/>
                <a:cs typeface="Times New Roman" panose="02020603050405020304" pitchFamily="18" charset="0"/>
              </a:rPr>
              <a:t>总数</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总计</a:t>
            </a:r>
            <a:endParaRPr lang="zh-CN" altLang="zh-CN">
              <a:solidFill>
                <a:srgbClr val="000000"/>
              </a:solidFill>
              <a:latin typeface="NEU-BZ-S92"/>
              <a:ea typeface="方正书宋_GBK"/>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3.frontier /</a:t>
            </a:r>
            <a:r>
              <a:rPr lang="en-US" altLang="zh-CN">
                <a:solidFill>
                  <a:srgbClr val="000000"/>
                </a:solidFill>
                <a:latin typeface="NEU-BZ-S92"/>
                <a:ea typeface="NEU-BZ-S9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fr</a:t>
            </a:r>
            <a:r>
              <a:rPr lang="en-US" altLang="zh-CN">
                <a:solidFill>
                  <a:srgbClr val="000000"/>
                </a:solidFill>
                <a:latin typeface="NEU-BZ-S92"/>
                <a:ea typeface="NEU-BZ-S92"/>
                <a:cs typeface="Times New Roman" panose="02020603050405020304" pitchFamily="18" charset="0"/>
              </a:rPr>
              <a:t>ʌ</a:t>
            </a:r>
            <a:r>
              <a:rPr lang="en-US" altLang="zh-CN">
                <a:solidFill>
                  <a:srgbClr val="000000"/>
                </a:solidFill>
                <a:ea typeface="宋体" panose="02010600030101010101" pitchFamily="2" charset="-122"/>
                <a:cs typeface="Times New Roman" panose="02020603050405020304" pitchFamily="18" charset="0"/>
              </a:rPr>
              <a:t>ntI</a:t>
            </a:r>
            <a:r>
              <a:rPr lang="en-US" altLang="zh-CN">
                <a:solidFill>
                  <a:srgbClr val="000000"/>
                </a:solidFill>
                <a:latin typeface="NEU-BZ-S92"/>
                <a:ea typeface="NEU-BZ-S92"/>
                <a:cs typeface="Times New Roman" panose="02020603050405020304" pitchFamily="18" charset="0"/>
              </a:rPr>
              <a:t>ə</a:t>
            </a:r>
            <a:r>
              <a:rPr lang="en-US" altLang="zh-CN">
                <a:solidFill>
                  <a:srgbClr val="000000"/>
                </a:solidFill>
                <a:ea typeface="宋体" panose="02010600030101010101" pitchFamily="2" charset="-122"/>
                <a:cs typeface="Times New Roman" panose="02020603050405020304" pitchFamily="18" charset="0"/>
              </a:rPr>
              <a:t>(r)/ </a:t>
            </a:r>
            <a:r>
              <a:rPr lang="en-US" altLang="zh-CN" i="1">
                <a:solidFill>
                  <a:srgbClr val="000000"/>
                </a:solidFill>
                <a:ea typeface="宋体" panose="02010600030101010101" pitchFamily="2" charset="-122"/>
                <a:cs typeface="Times New Roman" panose="02020603050405020304" pitchFamily="18" charset="0"/>
              </a:rPr>
              <a:t>n.</a:t>
            </a:r>
            <a:r>
              <a:rPr lang="zh-CN" altLang="zh-CN">
                <a:solidFill>
                  <a:srgbClr val="000000"/>
                </a:solidFill>
                <a:ea typeface="宋体" panose="02010600030101010101" pitchFamily="2" charset="-122"/>
                <a:cs typeface="Times New Roman" panose="02020603050405020304" pitchFamily="18" charset="0"/>
              </a:rPr>
              <a:t>边界</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学科或活动的</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尖端</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边缘</a:t>
            </a:r>
            <a:endParaRPr lang="zh-CN" altLang="zh-CN">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7379149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439887"/>
            <a:ext cx="10807700" cy="304698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句型转换</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(3)A </a:t>
            </a:r>
            <a:r>
              <a:rPr lang="en-US" altLang="zh-CN">
                <a:solidFill>
                  <a:srgbClr val="000000"/>
                </a:solidFill>
                <a:ea typeface="宋体" panose="02010600030101010101" pitchFamily="2" charset="-122"/>
                <a:cs typeface="Times New Roman" panose="02020603050405020304" pitchFamily="18" charset="0"/>
              </a:rPr>
              <a:t>tall building was put up at the place where there used to be a desert.</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 tall building was put up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where</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there used to be a desert.</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5833045" y="3312095"/>
            <a:ext cx="165618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5833045" y="3779438"/>
            <a:ext cx="165618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0816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655911"/>
            <a:ext cx="10807700" cy="2456057"/>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a:t>
            </a:r>
            <a:r>
              <a:rPr lang="zh-CN" altLang="zh-CN">
                <a:solidFill>
                  <a:srgbClr val="000000"/>
                </a:solidFill>
                <a:latin typeface="Arial" panose="020B0604020202020204" pitchFamily="34" charset="0"/>
                <a:cs typeface="Times New Roman" panose="02020603050405020304" pitchFamily="18" charset="0"/>
              </a:rPr>
              <a:t>【教材原文】</a:t>
            </a:r>
            <a:r>
              <a:rPr lang="en-US" altLang="zh-CN">
                <a:solidFill>
                  <a:srgbClr val="000000"/>
                </a:solidFill>
                <a:ea typeface="宋体" panose="02010600030101010101" pitchFamily="2" charset="-122"/>
                <a:cs typeface="Times New Roman" panose="02020603050405020304" pitchFamily="18" charset="0"/>
              </a:rPr>
              <a:t>She concluded that boiling the sweet wormwood apparently destroyed its medical properties.(page 2)</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她得出结论</a:t>
            </a:r>
            <a:r>
              <a:rPr lang="en-US" altLang="zh-CN">
                <a:solidFill>
                  <a:srgbClr val="000000"/>
                </a:solidFill>
                <a:ea typeface="宋体" panose="02010600030101010101" pitchFamily="2" charset="-122"/>
                <a:cs typeface="Times New Roman" panose="02020603050405020304" pitchFamily="18" charset="0"/>
              </a:rPr>
              <a:t>,</a:t>
            </a:r>
            <a:r>
              <a:rPr lang="zh-CN" altLang="zh-CN" smtClean="0">
                <a:solidFill>
                  <a:srgbClr val="000000"/>
                </a:solidFill>
                <a:ea typeface="宋体" panose="02010600030101010101" pitchFamily="2" charset="-122"/>
                <a:cs typeface="Times New Roman" panose="02020603050405020304" pitchFamily="18" charset="0"/>
              </a:rPr>
              <a:t>认为</a:t>
            </a:r>
            <a:r>
              <a:rPr lang="zh-CN" altLang="en-US">
                <a:solidFill>
                  <a:srgbClr val="000000"/>
                </a:solidFill>
                <a:ea typeface="宋体" panose="02010600030101010101" pitchFamily="2" charset="-122"/>
                <a:cs typeface="Times New Roman" panose="02020603050405020304" pitchFamily="18" charset="0"/>
              </a:rPr>
              <a:t>煮沸新鲜青蒿叶</a:t>
            </a:r>
            <a:r>
              <a:rPr lang="zh-CN" altLang="zh-CN" smtClean="0">
                <a:solidFill>
                  <a:srgbClr val="000000"/>
                </a:solidFill>
                <a:ea typeface="宋体" panose="02010600030101010101" pitchFamily="2" charset="-122"/>
                <a:cs typeface="Times New Roman" panose="02020603050405020304" pitchFamily="18" charset="0"/>
              </a:rPr>
              <a:t>显然</a:t>
            </a:r>
            <a:r>
              <a:rPr lang="zh-CN" altLang="zh-CN">
                <a:solidFill>
                  <a:srgbClr val="000000"/>
                </a:solidFill>
                <a:ea typeface="宋体" panose="02010600030101010101" pitchFamily="2" charset="-122"/>
                <a:cs typeface="Times New Roman" panose="02020603050405020304" pitchFamily="18" charset="0"/>
              </a:rPr>
              <a:t>破坏了它的药学属性。</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674822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151855"/>
            <a:ext cx="10807700" cy="363791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句法分析</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本句</a:t>
            </a:r>
            <a:r>
              <a:rPr lang="en-US" altLang="zh-CN">
                <a:solidFill>
                  <a:srgbClr val="000000"/>
                </a:solidFill>
                <a:ea typeface="宋体" panose="02010600030101010101" pitchFamily="2" charset="-122"/>
                <a:cs typeface="Times New Roman" panose="02020603050405020304" pitchFamily="18" charset="0"/>
              </a:rPr>
              <a:t>that</a:t>
            </a:r>
            <a:r>
              <a:rPr lang="zh-CN" altLang="zh-CN">
                <a:solidFill>
                  <a:srgbClr val="000000"/>
                </a:solidFill>
                <a:ea typeface="宋体" panose="02010600030101010101" pitchFamily="2" charset="-122"/>
                <a:cs typeface="Times New Roman" panose="02020603050405020304" pitchFamily="18" charset="0"/>
              </a:rPr>
              <a:t>引导宾语从句</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做</a:t>
            </a:r>
            <a:r>
              <a:rPr lang="en-US" altLang="zh-CN">
                <a:solidFill>
                  <a:srgbClr val="000000"/>
                </a:solidFill>
                <a:ea typeface="宋体" panose="02010600030101010101" pitchFamily="2" charset="-122"/>
                <a:cs typeface="Times New Roman" panose="02020603050405020304" pitchFamily="18" charset="0"/>
              </a:rPr>
              <a:t>concluded</a:t>
            </a:r>
            <a:r>
              <a:rPr lang="zh-CN" altLang="zh-CN">
                <a:solidFill>
                  <a:srgbClr val="000000"/>
                </a:solidFill>
                <a:ea typeface="宋体" panose="02010600030101010101" pitchFamily="2" charset="-122"/>
                <a:cs typeface="Times New Roman" panose="02020603050405020304" pitchFamily="18" charset="0"/>
              </a:rPr>
              <a:t>的宾语。在宾语从句中</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动词</a:t>
            </a:r>
            <a:r>
              <a:rPr lang="en-US" altLang="zh-CN" i="1">
                <a:solidFill>
                  <a:srgbClr val="000000"/>
                </a:solidFill>
                <a:ea typeface="宋体" panose="02010600030101010101" pitchFamily="2" charset="-122"/>
                <a:cs typeface="Times New Roman" panose="02020603050405020304" pitchFamily="18" charset="0"/>
              </a:rPr>
              <a:t>-ing</a:t>
            </a:r>
            <a:r>
              <a:rPr lang="zh-CN" altLang="zh-CN">
                <a:solidFill>
                  <a:srgbClr val="000000"/>
                </a:solidFill>
                <a:ea typeface="宋体" panose="02010600030101010101" pitchFamily="2" charset="-122"/>
                <a:cs typeface="Times New Roman" panose="02020603050405020304" pitchFamily="18" charset="0"/>
              </a:rPr>
              <a:t>形式短语</a:t>
            </a:r>
            <a:r>
              <a:rPr lang="en-US" altLang="zh-CN">
                <a:solidFill>
                  <a:srgbClr val="000000"/>
                </a:solidFill>
                <a:ea typeface="宋体" panose="02010600030101010101" pitchFamily="2" charset="-122"/>
                <a:cs typeface="Times New Roman" panose="02020603050405020304" pitchFamily="18" charset="0"/>
              </a:rPr>
              <a:t>boiling the sweet wormwood</a:t>
            </a:r>
            <a:r>
              <a:rPr lang="zh-CN" altLang="zh-CN">
                <a:solidFill>
                  <a:srgbClr val="000000"/>
                </a:solidFill>
                <a:ea typeface="宋体" panose="02010600030101010101" pitchFamily="2" charset="-122"/>
                <a:cs typeface="Times New Roman" panose="02020603050405020304" pitchFamily="18" charset="0"/>
              </a:rPr>
              <a:t>做主语</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表示</a:t>
            </a:r>
            <a:r>
              <a:rPr lang="en-US" altLang="zh-CN" smtClean="0">
                <a:solidFill>
                  <a:srgbClr val="000000"/>
                </a:solidFill>
                <a:ea typeface="宋体" panose="02010600030101010101" pitchFamily="2" charset="-122"/>
                <a:cs typeface="Times New Roman" panose="02020603050405020304" pitchFamily="18" charset="0"/>
              </a:rPr>
              <a:t>“</a:t>
            </a:r>
            <a:r>
              <a:rPr lang="zh-CN" altLang="en-US">
                <a:solidFill>
                  <a:srgbClr val="000000"/>
                </a:solidFill>
                <a:ea typeface="宋体" panose="02010600030101010101" pitchFamily="2" charset="-122"/>
                <a:cs typeface="Times New Roman" panose="02020603050405020304" pitchFamily="18" charset="0"/>
              </a:rPr>
              <a:t>煮沸新鲜青蒿叶</a:t>
            </a:r>
            <a:r>
              <a:rPr lang="en-US" altLang="zh-CN" smtClean="0">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这件事情。</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动词</a:t>
            </a:r>
            <a:r>
              <a:rPr lang="en-US" altLang="zh-CN" i="1">
                <a:solidFill>
                  <a:srgbClr val="000000"/>
                </a:solidFill>
                <a:ea typeface="宋体" panose="02010600030101010101" pitchFamily="2" charset="-122"/>
                <a:cs typeface="Times New Roman" panose="02020603050405020304" pitchFamily="18" charset="0"/>
              </a:rPr>
              <a:t>-ing</a:t>
            </a:r>
            <a:r>
              <a:rPr lang="zh-CN" altLang="zh-CN">
                <a:solidFill>
                  <a:srgbClr val="000000"/>
                </a:solidFill>
                <a:ea typeface="宋体" panose="02010600030101010101" pitchFamily="2" charset="-122"/>
                <a:cs typeface="Times New Roman" panose="02020603050405020304" pitchFamily="18" charset="0"/>
              </a:rPr>
              <a:t>形式或动词</a:t>
            </a:r>
            <a:r>
              <a:rPr lang="en-US" altLang="zh-CN" i="1">
                <a:solidFill>
                  <a:srgbClr val="000000"/>
                </a:solidFill>
                <a:ea typeface="宋体" panose="02010600030101010101" pitchFamily="2" charset="-122"/>
                <a:cs typeface="Times New Roman" panose="02020603050405020304" pitchFamily="18" charset="0"/>
              </a:rPr>
              <a:t>-ing</a:t>
            </a:r>
            <a:r>
              <a:rPr lang="zh-CN" altLang="zh-CN">
                <a:solidFill>
                  <a:srgbClr val="000000"/>
                </a:solidFill>
                <a:ea typeface="宋体" panose="02010600030101010101" pitchFamily="2" charset="-122"/>
                <a:cs typeface="Times New Roman" panose="02020603050405020304" pitchFamily="18" charset="0"/>
              </a:rPr>
              <a:t>形式短语可以位于句首直接做主语。谓语动词用第三人称单数形式</a:t>
            </a:r>
            <a:r>
              <a:rPr lang="zh-CN" altLang="zh-CN" smtClean="0">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567561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583903"/>
            <a:ext cx="10807700" cy="299043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有时</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也可以用</a:t>
            </a:r>
            <a:r>
              <a:rPr lang="en-US" altLang="zh-CN">
                <a:solidFill>
                  <a:srgbClr val="000000"/>
                </a:solidFill>
                <a:ea typeface="宋体" panose="02010600030101010101" pitchFamily="2" charset="-122"/>
                <a:cs typeface="Times New Roman" panose="02020603050405020304" pitchFamily="18" charset="0"/>
              </a:rPr>
              <a:t>it</a:t>
            </a:r>
            <a:r>
              <a:rPr lang="zh-CN" altLang="zh-CN">
                <a:solidFill>
                  <a:srgbClr val="000000"/>
                </a:solidFill>
                <a:ea typeface="宋体" panose="02010600030101010101" pitchFamily="2" charset="-122"/>
                <a:cs typeface="Times New Roman" panose="02020603050405020304" pitchFamily="18" charset="0"/>
              </a:rPr>
              <a:t>做形式主语</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把动词</a:t>
            </a:r>
            <a:r>
              <a:rPr lang="en-US" altLang="zh-CN" i="1">
                <a:solidFill>
                  <a:srgbClr val="000000"/>
                </a:solidFill>
                <a:ea typeface="宋体" panose="02010600030101010101" pitchFamily="2" charset="-122"/>
                <a:cs typeface="Times New Roman" panose="02020603050405020304" pitchFamily="18" charset="0"/>
              </a:rPr>
              <a:t>-ing</a:t>
            </a:r>
            <a:r>
              <a:rPr lang="zh-CN" altLang="zh-CN">
                <a:solidFill>
                  <a:srgbClr val="000000"/>
                </a:solidFill>
                <a:ea typeface="宋体" panose="02010600030101010101" pitchFamily="2" charset="-122"/>
                <a:cs typeface="Times New Roman" panose="02020603050405020304" pitchFamily="18" charset="0"/>
              </a:rPr>
              <a:t>形式</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真实主语</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置于句尾。但这种场合不多</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多见于某些形容词及名词之后。常见的能用于这种结构的形容词有</a:t>
            </a:r>
            <a:r>
              <a:rPr lang="en-US" altLang="zh-CN">
                <a:solidFill>
                  <a:srgbClr val="000000"/>
                </a:solidFill>
                <a:ea typeface="宋体" panose="02010600030101010101" pitchFamily="2" charset="-122"/>
                <a:cs typeface="Times New Roman" panose="02020603050405020304" pitchFamily="18" charset="0"/>
              </a:rPr>
              <a:t>:good,enjoyable,interesting,foolish,difficult,useless,worthwhile</a:t>
            </a:r>
            <a:r>
              <a:rPr lang="zh-CN" altLang="zh-CN">
                <a:solidFill>
                  <a:srgbClr val="000000"/>
                </a:solidFill>
                <a:ea typeface="宋体" panose="02010600030101010101" pitchFamily="2" charset="-122"/>
                <a:cs typeface="Times New Roman" panose="02020603050405020304" pitchFamily="18" charset="0"/>
              </a:rPr>
              <a:t>等</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构成</a:t>
            </a:r>
            <a:r>
              <a:rPr lang="en-US" altLang="zh-CN">
                <a:solidFill>
                  <a:srgbClr val="000000"/>
                </a:solidFill>
                <a:ea typeface="宋体" panose="02010600030101010101" pitchFamily="2" charset="-122"/>
                <a:cs typeface="Times New Roman" panose="02020603050405020304" pitchFamily="18" charset="0"/>
              </a:rPr>
              <a:t>It is/was+</a:t>
            </a:r>
            <a:r>
              <a:rPr lang="zh-CN" altLang="zh-CN">
                <a:solidFill>
                  <a:srgbClr val="000000"/>
                </a:solidFill>
                <a:ea typeface="宋体" panose="02010600030101010101" pitchFamily="2" charset="-122"/>
                <a:cs typeface="Times New Roman" panose="02020603050405020304" pitchFamily="18" charset="0"/>
              </a:rPr>
              <a:t>形容词</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动词</a:t>
            </a:r>
            <a:r>
              <a:rPr lang="en-US" altLang="zh-CN" i="1">
                <a:solidFill>
                  <a:srgbClr val="000000"/>
                </a:solidFill>
                <a:ea typeface="宋体" panose="02010600030101010101" pitchFamily="2" charset="-122"/>
                <a:cs typeface="Times New Roman" panose="02020603050405020304" pitchFamily="18" charset="0"/>
              </a:rPr>
              <a:t>-ing</a:t>
            </a:r>
            <a:r>
              <a:rPr lang="zh-CN" altLang="zh-CN">
                <a:solidFill>
                  <a:srgbClr val="000000"/>
                </a:solidFill>
                <a:ea typeface="宋体" panose="02010600030101010101" pitchFamily="2" charset="-122"/>
                <a:cs typeface="Times New Roman" panose="02020603050405020304" pitchFamily="18" charset="0"/>
              </a:rPr>
              <a:t>形式。</a:t>
            </a:r>
            <a:endParaRPr lang="zh-CN" altLang="zh-CN">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973474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91815"/>
            <a:ext cx="10807700" cy="422885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语境领悟</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(1)Climbing mountains is really fun.</a:t>
            </a:r>
            <a:r>
              <a:rPr lang="zh-CN" altLang="zh-CN">
                <a:solidFill>
                  <a:srgbClr val="000000"/>
                </a:solidFill>
                <a:ea typeface="宋体" panose="02010600030101010101" pitchFamily="2" charset="-122"/>
                <a:cs typeface="Times New Roman" panose="02020603050405020304" pitchFamily="18" charset="0"/>
              </a:rPr>
              <a:t>爬山真是有趣。</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(2)Reading aloud is very important for us to learn a foreign language.</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en-US">
                <a:solidFill>
                  <a:srgbClr val="000000"/>
                </a:solidFill>
                <a:ea typeface="宋体" panose="02010600030101010101" pitchFamily="2" charset="-122"/>
                <a:cs typeface="Times New Roman" panose="02020603050405020304" pitchFamily="18" charset="0"/>
              </a:rPr>
              <a:t>大声</a:t>
            </a:r>
            <a:r>
              <a:rPr lang="zh-CN" altLang="zh-CN" smtClean="0">
                <a:solidFill>
                  <a:srgbClr val="000000"/>
                </a:solidFill>
                <a:ea typeface="宋体" panose="02010600030101010101" pitchFamily="2" charset="-122"/>
                <a:cs typeface="Times New Roman" panose="02020603050405020304" pitchFamily="18" charset="0"/>
              </a:rPr>
              <a:t>朗读</a:t>
            </a:r>
            <a:r>
              <a:rPr lang="zh-CN" altLang="zh-CN">
                <a:solidFill>
                  <a:srgbClr val="000000"/>
                </a:solidFill>
                <a:ea typeface="宋体" panose="02010600030101010101" pitchFamily="2" charset="-122"/>
                <a:cs typeface="Times New Roman" panose="02020603050405020304" pitchFamily="18" charset="0"/>
              </a:rPr>
              <a:t>对我们</a:t>
            </a:r>
            <a:r>
              <a:rPr lang="zh-CN" altLang="zh-CN" smtClean="0">
                <a:solidFill>
                  <a:srgbClr val="000000"/>
                </a:solidFill>
                <a:ea typeface="宋体" panose="02010600030101010101" pitchFamily="2" charset="-122"/>
                <a:cs typeface="Times New Roman" panose="02020603050405020304" pitchFamily="18" charset="0"/>
              </a:rPr>
              <a:t>学</a:t>
            </a:r>
            <a:r>
              <a:rPr lang="zh-CN" altLang="en-US">
                <a:solidFill>
                  <a:srgbClr val="000000"/>
                </a:solidFill>
                <a:ea typeface="宋体" panose="02010600030101010101" pitchFamily="2" charset="-122"/>
                <a:cs typeface="Times New Roman" panose="02020603050405020304" pitchFamily="18" charset="0"/>
              </a:rPr>
              <a:t>习</a:t>
            </a:r>
            <a:r>
              <a:rPr lang="zh-CN" altLang="zh-CN" smtClean="0">
                <a:solidFill>
                  <a:srgbClr val="000000"/>
                </a:solidFill>
                <a:ea typeface="宋体" panose="02010600030101010101" pitchFamily="2" charset="-122"/>
                <a:cs typeface="Times New Roman" panose="02020603050405020304" pitchFamily="18" charset="0"/>
              </a:rPr>
              <a:t>一</a:t>
            </a:r>
            <a:r>
              <a:rPr lang="zh-CN" altLang="zh-CN">
                <a:solidFill>
                  <a:srgbClr val="000000"/>
                </a:solidFill>
                <a:ea typeface="宋体" panose="02010600030101010101" pitchFamily="2" charset="-122"/>
                <a:cs typeface="Times New Roman" panose="02020603050405020304" pitchFamily="18" charset="0"/>
              </a:rPr>
              <a:t>门</a:t>
            </a:r>
            <a:r>
              <a:rPr lang="zh-CN" altLang="zh-CN" smtClean="0">
                <a:solidFill>
                  <a:srgbClr val="000000"/>
                </a:solidFill>
                <a:ea typeface="宋体" panose="02010600030101010101" pitchFamily="2" charset="-122"/>
                <a:cs typeface="Times New Roman" panose="02020603050405020304" pitchFamily="18" charset="0"/>
              </a:rPr>
              <a:t>外语</a:t>
            </a:r>
            <a:r>
              <a:rPr lang="zh-CN" altLang="en-US">
                <a:solidFill>
                  <a:srgbClr val="000000"/>
                </a:solidFill>
                <a:ea typeface="宋体" panose="02010600030101010101" pitchFamily="2" charset="-122"/>
                <a:cs typeface="Times New Roman" panose="02020603050405020304" pitchFamily="18" charset="0"/>
              </a:rPr>
              <a:t>来说</a:t>
            </a:r>
            <a:r>
              <a:rPr lang="zh-CN" altLang="zh-CN" smtClean="0">
                <a:solidFill>
                  <a:srgbClr val="000000"/>
                </a:solidFill>
                <a:ea typeface="宋体" panose="02010600030101010101" pitchFamily="2" charset="-122"/>
                <a:cs typeface="Times New Roman" panose="02020603050405020304" pitchFamily="18" charset="0"/>
              </a:rPr>
              <a:t>非常</a:t>
            </a:r>
            <a:r>
              <a:rPr lang="zh-CN" altLang="zh-CN">
                <a:solidFill>
                  <a:srgbClr val="000000"/>
                </a:solidFill>
                <a:ea typeface="宋体" panose="02010600030101010101" pitchFamily="2" charset="-122"/>
                <a:cs typeface="Times New Roman" panose="02020603050405020304" pitchFamily="18" charset="0"/>
              </a:rPr>
              <a:t>重要。</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(3)It was a waste of time reading that book.</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读那本书是浪费时间。</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782197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575791"/>
            <a:ext cx="10807700" cy="476322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学以致用</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单句语法填空</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It</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is no use telling the boy not to worry.</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(2)It is a waste of time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persuading</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(persuade) him to join us.</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(3)Reading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is</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(be) necessary for us to expand our knowledge.</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Watching</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(watch) films is his favourite pastime.</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1296541" y="1871935"/>
            <a:ext cx="93610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1296541" y="2339278"/>
            <a:ext cx="93610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4752925" y="2456507"/>
            <a:ext cx="259228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4752925" y="2923850"/>
            <a:ext cx="259228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2880717" y="3602932"/>
            <a:ext cx="86409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2880717" y="4070275"/>
            <a:ext cx="86409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1389757" y="4800419"/>
            <a:ext cx="216024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1389757" y="5267762"/>
            <a:ext cx="216024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08309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223863"/>
            <a:ext cx="10807700" cy="3046988"/>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a:t>
            </a:r>
            <a:r>
              <a:rPr lang="zh-CN" altLang="zh-CN">
                <a:solidFill>
                  <a:srgbClr val="000000"/>
                </a:solidFill>
                <a:latin typeface="Arial" panose="020B0604020202020204" pitchFamily="34" charset="0"/>
                <a:cs typeface="Times New Roman" panose="02020603050405020304" pitchFamily="18" charset="0"/>
              </a:rPr>
              <a:t>【教材原文】</a:t>
            </a:r>
            <a:r>
              <a:rPr lang="en-US" altLang="zh-CN">
                <a:solidFill>
                  <a:srgbClr val="000000"/>
                </a:solidFill>
                <a:ea typeface="宋体" panose="02010600030101010101" pitchFamily="2" charset="-122"/>
                <a:cs typeface="Times New Roman" panose="02020603050405020304" pitchFamily="18" charset="0"/>
              </a:rPr>
              <a:t>Upon hearing that she had been awarded the Nobel Prize,she said,“The honour is not just mine...”(page 3)</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en-US">
                <a:solidFill>
                  <a:srgbClr val="000000"/>
                </a:solidFill>
                <a:ea typeface="宋体" panose="02010600030101010101" pitchFamily="2" charset="-122"/>
                <a:cs typeface="Times New Roman" panose="02020603050405020304" pitchFamily="18" charset="0"/>
              </a:rPr>
              <a:t>当听到</a:t>
            </a:r>
            <a:r>
              <a:rPr lang="zh-CN" altLang="zh-CN" smtClean="0">
                <a:solidFill>
                  <a:srgbClr val="000000"/>
                </a:solidFill>
                <a:ea typeface="宋体" panose="02010600030101010101" pitchFamily="2" charset="-122"/>
                <a:cs typeface="Times New Roman" panose="02020603050405020304" pitchFamily="18" charset="0"/>
              </a:rPr>
              <a:t>自己</a:t>
            </a:r>
            <a:r>
              <a:rPr lang="zh-CN" altLang="zh-CN">
                <a:solidFill>
                  <a:srgbClr val="000000"/>
                </a:solidFill>
                <a:ea typeface="宋体" panose="02010600030101010101" pitchFamily="2" charset="-122"/>
                <a:cs typeface="Times New Roman" panose="02020603050405020304" pitchFamily="18" charset="0"/>
              </a:rPr>
              <a:t>被授予诺贝尔奖时</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她说</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这份荣誉不仅仅属于我</a:t>
            </a:r>
            <a:r>
              <a:rPr lang="en-US" altLang="zh-CN" smtClean="0">
                <a:solidFill>
                  <a:srgbClr val="000000"/>
                </a:solidFill>
                <a:ea typeface="宋体" panose="02010600030101010101" pitchFamily="2" charset="-122"/>
                <a:cs typeface="Times New Roman" panose="02020603050405020304" pitchFamily="18" charset="0"/>
              </a:rPr>
              <a:t>……”</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616711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007839"/>
            <a:ext cx="10807700" cy="415036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句法分析</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在本句中</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介词</a:t>
            </a:r>
            <a:r>
              <a:rPr lang="en-US" altLang="zh-CN">
                <a:solidFill>
                  <a:srgbClr val="000000"/>
                </a:solidFill>
                <a:ea typeface="宋体" panose="02010600030101010101" pitchFamily="2" charset="-122"/>
                <a:cs typeface="Times New Roman" panose="02020603050405020304" pitchFamily="18" charset="0"/>
              </a:rPr>
              <a:t>upon+</a:t>
            </a:r>
            <a:r>
              <a:rPr lang="zh-CN" altLang="zh-CN">
                <a:solidFill>
                  <a:srgbClr val="000000"/>
                </a:solidFill>
                <a:ea typeface="宋体" panose="02010600030101010101" pitchFamily="2" charset="-122"/>
                <a:cs typeface="Times New Roman" panose="02020603050405020304" pitchFamily="18" charset="0"/>
              </a:rPr>
              <a:t>动词</a:t>
            </a:r>
            <a:r>
              <a:rPr lang="en-US" altLang="zh-CN" i="1">
                <a:solidFill>
                  <a:srgbClr val="000000"/>
                </a:solidFill>
                <a:ea typeface="宋体" panose="02010600030101010101" pitchFamily="2" charset="-122"/>
                <a:cs typeface="Times New Roman" panose="02020603050405020304" pitchFamily="18" charset="0"/>
              </a:rPr>
              <a:t>-ing</a:t>
            </a:r>
            <a:r>
              <a:rPr lang="zh-CN" altLang="zh-CN">
                <a:solidFill>
                  <a:srgbClr val="000000"/>
                </a:solidFill>
                <a:ea typeface="宋体" panose="02010600030101010101" pitchFamily="2" charset="-122"/>
                <a:cs typeface="Times New Roman" panose="02020603050405020304" pitchFamily="18" charset="0"/>
              </a:rPr>
              <a:t>形式</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构成介词短语</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用作时间状语。有时也可以换成</a:t>
            </a:r>
            <a:r>
              <a:rPr lang="en-US" altLang="zh-CN">
                <a:solidFill>
                  <a:srgbClr val="000000"/>
                </a:solidFill>
                <a:ea typeface="宋体" panose="02010600030101010101" pitchFamily="2" charset="-122"/>
                <a:cs typeface="Times New Roman" panose="02020603050405020304" pitchFamily="18" charset="0"/>
              </a:rPr>
              <a:t>“upon one</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s doing”</a:t>
            </a:r>
            <a:r>
              <a:rPr lang="zh-CN" altLang="zh-CN">
                <a:solidFill>
                  <a:srgbClr val="000000"/>
                </a:solidFill>
                <a:ea typeface="宋体" panose="02010600030101010101" pitchFamily="2" charset="-122"/>
                <a:cs typeface="Times New Roman" panose="02020603050405020304" pitchFamily="18" charset="0"/>
              </a:rPr>
              <a:t>的形式。另外</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介词</a:t>
            </a:r>
            <a:r>
              <a:rPr lang="en-US" altLang="zh-CN">
                <a:solidFill>
                  <a:srgbClr val="000000"/>
                </a:solidFill>
                <a:ea typeface="宋体" panose="02010600030101010101" pitchFamily="2" charset="-122"/>
                <a:cs typeface="Times New Roman" panose="02020603050405020304" pitchFamily="18" charset="0"/>
              </a:rPr>
              <a:t>upon</a:t>
            </a:r>
            <a:r>
              <a:rPr lang="zh-CN" altLang="zh-CN">
                <a:solidFill>
                  <a:srgbClr val="000000"/>
                </a:solidFill>
                <a:ea typeface="宋体" panose="02010600030101010101" pitchFamily="2" charset="-122"/>
                <a:cs typeface="Times New Roman" panose="02020603050405020304" pitchFamily="18" charset="0"/>
              </a:rPr>
              <a:t>还可换为</a:t>
            </a:r>
            <a:r>
              <a:rPr lang="en-US" altLang="zh-CN">
                <a:solidFill>
                  <a:srgbClr val="000000"/>
                </a:solidFill>
                <a:ea typeface="宋体" panose="02010600030101010101" pitchFamily="2" charset="-122"/>
                <a:cs typeface="Times New Roman" panose="02020603050405020304" pitchFamily="18" charset="0"/>
              </a:rPr>
              <a:t>on,</a:t>
            </a:r>
            <a:r>
              <a:rPr lang="zh-CN" altLang="zh-CN">
                <a:solidFill>
                  <a:srgbClr val="000000"/>
                </a:solidFill>
                <a:ea typeface="宋体" panose="02010600030101010101" pitchFamily="2" charset="-122"/>
                <a:cs typeface="Times New Roman" panose="02020603050405020304" pitchFamily="18" charset="0"/>
              </a:rPr>
              <a:t>表示</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一件事紧接着另一件事而发生</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。这种用法常见于正式的文体</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依据语境</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可译作</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在</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的时候</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当</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时</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一</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就</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相当于连词</a:t>
            </a:r>
            <a:r>
              <a:rPr lang="en-US" altLang="zh-CN">
                <a:solidFill>
                  <a:srgbClr val="000000"/>
                </a:solidFill>
                <a:ea typeface="宋体" panose="02010600030101010101" pitchFamily="2" charset="-122"/>
                <a:cs typeface="Times New Roman" panose="02020603050405020304" pitchFamily="18" charset="0"/>
              </a:rPr>
              <a:t>as soon as</a:t>
            </a:r>
            <a:r>
              <a:rPr lang="zh-CN" altLang="zh-CN">
                <a:solidFill>
                  <a:srgbClr val="000000"/>
                </a:solidFill>
                <a:ea typeface="宋体" panose="02010600030101010101" pitchFamily="2" charset="-122"/>
                <a:cs typeface="Times New Roman" panose="02020603050405020304" pitchFamily="18" charset="0"/>
              </a:rPr>
              <a:t>或</a:t>
            </a:r>
            <a:r>
              <a:rPr lang="en-US" altLang="zh-CN">
                <a:solidFill>
                  <a:srgbClr val="000000"/>
                </a:solidFill>
                <a:ea typeface="宋体" panose="02010600030101010101" pitchFamily="2" charset="-122"/>
                <a:cs typeface="Times New Roman" panose="02020603050405020304" pitchFamily="18" charset="0"/>
              </a:rPr>
              <a:t>when</a:t>
            </a:r>
            <a:r>
              <a:rPr lang="zh-CN" altLang="zh-CN">
                <a:solidFill>
                  <a:srgbClr val="000000"/>
                </a:solidFill>
                <a:ea typeface="宋体" panose="02010600030101010101" pitchFamily="2" charset="-122"/>
                <a:cs typeface="Times New Roman" panose="02020603050405020304" pitchFamily="18" charset="0"/>
              </a:rPr>
              <a:t>引导的时间状语从句。</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993977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719807"/>
            <a:ext cx="10807700" cy="3581365"/>
          </a:xfrm>
          <a:prstGeom prst="rect">
            <a:avLst/>
          </a:prstGeom>
        </p:spPr>
        <p:txBody>
          <a:bodyPr>
            <a:spAutoFit/>
          </a:bodyPr>
          <a:lstStyle/>
          <a:p>
            <a:pPr>
              <a:lnSpc>
                <a:spcPct val="120000"/>
              </a:lnSpc>
              <a:spcAft>
                <a:spcPts val="0"/>
              </a:spcAft>
            </a:pPr>
            <a:r>
              <a:rPr lang="zh-CN" altLang="zh-CN">
                <a:solidFill>
                  <a:srgbClr val="000000"/>
                </a:solidFill>
                <a:latin typeface="Arial" panose="020B0604020202020204" pitchFamily="34" charset="0"/>
                <a:cs typeface="Times New Roman" panose="02020603050405020304" pitchFamily="18" charset="0"/>
              </a:rPr>
              <a:t>语境领悟</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(1)Upon graduating,he joined a law firm last year.</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去年一毕业他就加入了一家律师事务所。</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(2)On finishing it,I was struck by the feeling that it was the best composition I had ever written.</a:t>
            </a:r>
            <a:endParaRPr lang="zh-CN" altLang="zh-CN">
              <a:solidFill>
                <a:srgbClr val="000000"/>
              </a:solidFill>
              <a:latin typeface="NEU-BZ-S92"/>
              <a:ea typeface="方正书宋_GBK" panose="03000509000000000000"/>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a:solidFill>
                  <a:srgbClr val="000000"/>
                </a:solidFill>
                <a:ea typeface="宋体" panose="02010600030101010101" pitchFamily="2" charset="-122"/>
                <a:cs typeface="Times New Roman" panose="02020603050405020304" pitchFamily="18" charset="0"/>
              </a:rPr>
              <a:t>我写完这篇作文时</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就感觉到这是我写过的最好的作文。</a:t>
            </a:r>
            <a:endParaRPr lang="zh-CN" altLang="zh-CN">
              <a:solidFill>
                <a:srgbClr val="000000"/>
              </a:solidFill>
              <a:effectLst/>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36344372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503783"/>
            <a:ext cx="10807700" cy="1274195"/>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cs typeface="Times New Roman" panose="02020603050405020304" pitchFamily="18" charset="0"/>
              </a:rPr>
              <a:t>学以致用</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完成</a:t>
            </a:r>
            <a:r>
              <a:rPr lang="zh-CN" altLang="zh-CN" smtClean="0">
                <a:solidFill>
                  <a:srgbClr val="000000"/>
                </a:solidFill>
                <a:latin typeface="Arial" panose="020B0604020202020204" pitchFamily="34" charset="0"/>
                <a:cs typeface="Times New Roman" panose="02020603050405020304" pitchFamily="18" charset="0"/>
              </a:rPr>
              <a:t>句子</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61950" y="1804147"/>
            <a:ext cx="10807700" cy="186512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(1)</a:t>
            </a:r>
            <a:r>
              <a:rPr lang="zh-CN" altLang="zh-CN">
                <a:solidFill>
                  <a:srgbClr val="000000"/>
                </a:solidFill>
                <a:ea typeface="宋体" panose="02010600030101010101" pitchFamily="2" charset="-122"/>
                <a:cs typeface="Times New Roman" panose="02020603050405020304" pitchFamily="18" charset="0"/>
              </a:rPr>
              <a:t>一到飞机场</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我们</a:t>
            </a:r>
            <a:r>
              <a:rPr lang="zh-CN" altLang="zh-CN" smtClean="0">
                <a:solidFill>
                  <a:srgbClr val="000000"/>
                </a:solidFill>
                <a:ea typeface="宋体" panose="02010600030101010101" pitchFamily="2" charset="-122"/>
                <a:cs typeface="Times New Roman" panose="02020603050405020304" pitchFamily="18" charset="0"/>
              </a:rPr>
              <a:t>所有人</a:t>
            </a:r>
            <a:r>
              <a:rPr lang="zh-CN" altLang="en-US">
                <a:solidFill>
                  <a:srgbClr val="000000"/>
                </a:solidFill>
                <a:ea typeface="宋体" panose="02010600030101010101" pitchFamily="2" charset="-122"/>
                <a:cs typeface="Times New Roman" panose="02020603050405020304" pitchFamily="18" charset="0"/>
              </a:rPr>
              <a:t>都</a:t>
            </a:r>
            <a:r>
              <a:rPr lang="zh-CN" altLang="zh-CN" smtClean="0">
                <a:solidFill>
                  <a:srgbClr val="000000"/>
                </a:solidFill>
                <a:ea typeface="宋体" panose="02010600030101010101" pitchFamily="2" charset="-122"/>
                <a:cs typeface="Times New Roman" panose="02020603050405020304" pitchFamily="18" charset="0"/>
              </a:rPr>
              <a:t>受到</a:t>
            </a:r>
            <a:r>
              <a:rPr lang="zh-CN" altLang="zh-CN">
                <a:solidFill>
                  <a:srgbClr val="000000"/>
                </a:solidFill>
                <a:ea typeface="宋体" panose="02010600030101010101" pitchFamily="2" charset="-122"/>
                <a:cs typeface="Times New Roman" panose="02020603050405020304" pitchFamily="18" charset="0"/>
              </a:rPr>
              <a:t>热烈欢迎。</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On/Upon</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arriving</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at</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the airport,we all were welcomed warmly.</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a:extLst>
              <a:ext uri="{FF2B5EF4-FFF2-40B4-BE49-F238E27FC236}">
                <a16:creationId xmlns:a16="http://schemas.microsoft.com/office/drawing/2014/main" xmlns="" id="{8A90BD6A-DAC1-4175-BADE-A70FD2E31095}"/>
              </a:ext>
            </a:extLst>
          </p:cNvPr>
          <p:cNvSpPr/>
          <p:nvPr/>
        </p:nvSpPr>
        <p:spPr>
          <a:xfrm>
            <a:off x="644277" y="2521811"/>
            <a:ext cx="237626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644277" y="2989154"/>
            <a:ext cx="237626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3351113" y="2521811"/>
            <a:ext cx="237626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3351113" y="2989154"/>
            <a:ext cx="237626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A90BD6A-DAC1-4175-BADE-A70FD2E31095}"/>
              </a:ext>
            </a:extLst>
          </p:cNvPr>
          <p:cNvSpPr/>
          <p:nvPr/>
        </p:nvSpPr>
        <p:spPr>
          <a:xfrm>
            <a:off x="6057949" y="2521811"/>
            <a:ext cx="92303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6057949" y="2989154"/>
            <a:ext cx="923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00741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12"/>
                                        </p:tgtEl>
                                      </p:cBhvr>
                                    </p:animEffect>
                                    <p:set>
                                      <p:cBhvr>
                                        <p:cTn id="10" dur="1" fill="hold">
                                          <p:stCondLst>
                                            <p:cond delay="499"/>
                                          </p:stCondLst>
                                        </p:cTn>
                                        <p:tgtEl>
                                          <p:spTgt spid="12"/>
                                        </p:tgtEl>
                                        <p:attrNameLst>
                                          <p:attrName>style.visibility</p:attrName>
                                        </p:attrNameLst>
                                      </p:cBhvr>
                                      <p:to>
                                        <p:strVal val="hidden"/>
                                      </p:to>
                                    </p:set>
                                  </p:childTnLst>
                                </p:cTn>
                              </p:par>
                              <p:par>
                                <p:cTn id="11" presetID="16" presetClass="exit" presetSubtype="21" fill="hold" grpId="0" nodeType="withEffect">
                                  <p:stCondLst>
                                    <p:cond delay="0"/>
                                  </p:stCondLst>
                                  <p:childTnLst>
                                    <p:animEffect transition="out" filter="barn(inVertical)">
                                      <p:cBhvr>
                                        <p:cTn id="12" dur="500"/>
                                        <p:tgtEl>
                                          <p:spTgt spid="14"/>
                                        </p:tgtEl>
                                      </p:cBhvr>
                                    </p:animEffect>
                                    <p:set>
                                      <p:cBhvr>
                                        <p:cTn id="13"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359767"/>
            <a:ext cx="10807700" cy="4228850"/>
          </a:xfrm>
          <a:prstGeom prst="rect">
            <a:avLst/>
          </a:prstGeom>
        </p:spPr>
        <p:txBody>
          <a:bodyPr>
            <a:spAutoFit/>
          </a:bodyPr>
          <a:lstStyle/>
          <a:p>
            <a:pPr indent="4064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ea typeface="微软雅黑" panose="020B0503020204020204" pitchFamily="34" charset="-122"/>
                <a:cs typeface="Times New Roman" panose="02020603050405020304" pitchFamily="18" charset="0"/>
              </a:rPr>
              <a:t>美文凝萃</a:t>
            </a:r>
            <a:endParaRPr lang="zh-CN" altLang="zh-CN">
              <a:solidFill>
                <a:srgbClr val="000000"/>
              </a:solidFill>
              <a:latin typeface="NEU-BZ-S92"/>
              <a:ea typeface="方正书宋_GBK"/>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1.What is the main idea of this passage?</a:t>
            </a:r>
            <a:endParaRPr lang="zh-CN" altLang="zh-CN">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A.Sally Ride was very interested in space.</a:t>
            </a:r>
            <a:endParaRPr lang="zh-CN" altLang="zh-CN">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B.Sally Ride did much better than all men astronauts.</a:t>
            </a:r>
            <a:endParaRPr lang="zh-CN" altLang="zh-CN">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C.Sally Ride became the first American woman to travel to space.</a:t>
            </a:r>
            <a:endParaRPr lang="zh-CN" altLang="zh-CN">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D.Sally Ride enjoyed the beautiful scenes in space</a:t>
            </a:r>
            <a:r>
              <a:rPr lang="en-US" altLang="zh-CN" smtClean="0">
                <a:solidFill>
                  <a:srgbClr val="000000"/>
                </a:solidFill>
                <a:ea typeface="宋体" panose="02010600030101010101" pitchFamily="2" charset="-122"/>
                <a:cs typeface="Times New Roman" panose="02020603050405020304" pitchFamily="18" charset="0"/>
              </a:rPr>
              <a:t>.</a:t>
            </a:r>
            <a:endParaRPr lang="zh-CN" altLang="zh-CN">
              <a:solidFill>
                <a:srgbClr val="000000"/>
              </a:solidFill>
              <a:latin typeface="NEU-BZ-S92"/>
              <a:ea typeface="方正书宋_GBK"/>
              <a:cs typeface="Times New Roman" panose="02020603050405020304" pitchFamily="18" charset="0"/>
            </a:endParaRPr>
          </a:p>
        </p:txBody>
      </p:sp>
      <p:sp>
        <p:nvSpPr>
          <p:cNvPr id="3" name="矩形 2"/>
          <p:cNvSpPr>
            <a:spLocks noChangeAspect="1"/>
          </p:cNvSpPr>
          <p:nvPr/>
        </p:nvSpPr>
        <p:spPr>
          <a:xfrm>
            <a:off x="576461" y="4680247"/>
            <a:ext cx="1510350" cy="626710"/>
          </a:xfrm>
          <a:prstGeom prst="rect">
            <a:avLst/>
          </a:prstGeom>
        </p:spPr>
        <p:txBody>
          <a:bodyPr wrap="none">
            <a:spAutoFit/>
          </a:bodyPr>
          <a:lstStyle/>
          <a:p>
            <a:pPr>
              <a:lnSpc>
                <a:spcPct val="120000"/>
              </a:lnSpc>
            </a:pPr>
            <a:r>
              <a:rPr lang="zh-CN" altLang="zh-CN" smtClean="0">
                <a:latin typeface="Arial" panose="020B0604020202020204" pitchFamily="34" charset="0"/>
                <a:cs typeface="Times New Roman" panose="02020603050405020304" pitchFamily="18" charset="0"/>
              </a:rPr>
              <a:t>答案</a:t>
            </a:r>
            <a:r>
              <a:rPr lang="en-US" altLang="zh-CN">
                <a:solidFill>
                  <a:srgbClr val="000000"/>
                </a:solidFill>
                <a:ea typeface="宋体" panose="02010600030101010101" pitchFamily="2" charset="-122"/>
              </a:rPr>
              <a:t> </a:t>
            </a:r>
            <a:r>
              <a:rPr lang="en-US" altLang="zh-CN" smtClean="0">
                <a:solidFill>
                  <a:srgbClr val="000000"/>
                </a:solidFill>
                <a:ea typeface="宋体" panose="02010600030101010101" pitchFamily="2" charset="-122"/>
              </a:rPr>
              <a:t>C </a:t>
            </a:r>
            <a:endParaRPr lang="zh-CN" altLang="en-US"/>
          </a:p>
        </p:txBody>
      </p:sp>
    </p:spTree>
    <p:extLst>
      <p:ext uri="{BB962C8B-B14F-4D97-AF65-F5344CB8AC3E}">
        <p14:creationId xmlns:p14="http://schemas.microsoft.com/office/powerpoint/2010/main" val="41093292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079847"/>
            <a:ext cx="10807700" cy="422885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句型转换</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(2)Upon </a:t>
            </a:r>
            <a:r>
              <a:rPr lang="en-US" altLang="zh-CN">
                <a:solidFill>
                  <a:srgbClr val="000000"/>
                </a:solidFill>
                <a:ea typeface="宋体" panose="02010600030101010101" pitchFamily="2" charset="-122"/>
                <a:cs typeface="Times New Roman" panose="02020603050405020304" pitchFamily="18" charset="0"/>
              </a:rPr>
              <a:t>arriving home,Mike turned on TV to watch his favourite programme.</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As</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soon</a:t>
            </a:r>
            <a:r>
              <a:rPr lang="zh-CN" altLang="zh-CN">
                <a:ea typeface="宋体" panose="02010600030101010101" pitchFamily="2" charset="-122"/>
                <a:cs typeface="Times New Roman" panose="02020603050405020304" pitchFamily="18" charset="0"/>
              </a:rPr>
              <a:t>　</a:t>
            </a:r>
            <a:r>
              <a:rPr lang="zh-CN" altLang="zh-CN">
                <a:solidFill>
                  <a:srgbClr val="000000"/>
                </a:solidFill>
                <a:latin typeface="NEU-BZ-S92"/>
                <a:ea typeface="Times New Roman" panose="02020603050405020304" pitchFamily="18" charset="0"/>
                <a:cs typeface="Times New Roman" panose="02020603050405020304" pitchFamily="18" charset="0"/>
              </a:rPr>
              <a: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as</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Mike arrived home,he turned on TV to watch his favourite programme.</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(3)Upon </a:t>
            </a:r>
            <a:r>
              <a:rPr lang="en-US" altLang="zh-CN">
                <a:solidFill>
                  <a:srgbClr val="000000"/>
                </a:solidFill>
                <a:ea typeface="宋体" panose="02010600030101010101" pitchFamily="2" charset="-122"/>
                <a:cs typeface="Times New Roman" panose="02020603050405020304" pitchFamily="18" charset="0"/>
              </a:rPr>
              <a:t>seeing her,I smiled and ran towards her.</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When</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I saw her,I smiled and ran towards her.</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1296541" y="2952055"/>
            <a:ext cx="122413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1296541" y="3419398"/>
            <a:ext cx="122413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2843200" y="2952055"/>
            <a:ext cx="122413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2843200" y="3419398"/>
            <a:ext cx="122413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4389859" y="2952055"/>
            <a:ext cx="122413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4389859" y="3419398"/>
            <a:ext cx="122413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1296541" y="4701695"/>
            <a:ext cx="172819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1296541" y="5169038"/>
            <a:ext cx="172819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97148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par>
                                <p:cTn id="11" presetID="16" presetClass="exit" presetSubtype="21" fill="hold" grpId="0" nodeType="withEffect">
                                  <p:stCondLst>
                                    <p:cond delay="0"/>
                                  </p:stCondLst>
                                  <p:childTnLst>
                                    <p:animEffect transition="out" filter="barn(inVertical)">
                                      <p:cBhvr>
                                        <p:cTn id="12" dur="500"/>
                                        <p:tgtEl>
                                          <p:spTgt spid="8"/>
                                        </p:tgtEl>
                                      </p:cBhvr>
                                    </p:animEffect>
                                    <p:set>
                                      <p:cBhvr>
                                        <p:cTn id="13" dur="1" fill="hold">
                                          <p:stCondLst>
                                            <p:cond delay="499"/>
                                          </p:stCondLst>
                                        </p:cTn>
                                        <p:tgtEl>
                                          <p:spTgt spid="8"/>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6" presetClass="exit" presetSubtype="21" fill="hold" grpId="0" nodeType="clickEffect">
                                  <p:stCondLst>
                                    <p:cond delay="0"/>
                                  </p:stCondLst>
                                  <p:childTnLst>
                                    <p:animEffect transition="out" filter="barn(inVertical)">
                                      <p:cBhvr>
                                        <p:cTn id="17" dur="500"/>
                                        <p:tgtEl>
                                          <p:spTgt spid="10"/>
                                        </p:tgtEl>
                                      </p:cBhvr>
                                    </p:animEffect>
                                    <p:set>
                                      <p:cBhvr>
                                        <p:cTn id="18"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0"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横卷形 12"/>
          <p:cNvSpPr/>
          <p:nvPr/>
        </p:nvSpPr>
        <p:spPr>
          <a:xfrm>
            <a:off x="2592685" y="-27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a:t>随堂训练　</a:t>
            </a:r>
            <a:endParaRPr lang="zh-CN" altLang="zh-CN" sz="4000" dirty="0"/>
          </a:p>
        </p:txBody>
      </p:sp>
      <p:sp>
        <p:nvSpPr>
          <p:cNvPr id="2" name="矩形 1"/>
          <p:cNvSpPr>
            <a:spLocks noChangeAspect="1"/>
          </p:cNvSpPr>
          <p:nvPr/>
        </p:nvSpPr>
        <p:spPr>
          <a:xfrm>
            <a:off x="361950" y="1511895"/>
            <a:ext cx="10807700" cy="432002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一、单词拼写</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1.Understanding the designs and their symbolic </a:t>
            </a:r>
            <a:r>
              <a:rPr lang="en-US" altLang="zh-CN">
                <a:solidFill>
                  <a:srgbClr val="000000"/>
                </a:solidFill>
                <a:ea typeface="宋体" panose="02010600030101010101" pitchFamily="2" charset="-122"/>
                <a:cs typeface="Times New Roman" panose="02020603050405020304" pitchFamily="18" charset="0"/>
              </a:rPr>
              <a:t>meanings </a:t>
            </a:r>
            <a:r>
              <a:rPr lang="en-US" altLang="zh-CN" smtClean="0">
                <a:solidFill>
                  <a:srgbClr val="000000"/>
                </a:solidFill>
                <a:ea typeface="宋体" panose="02010600030101010101" pitchFamily="2" charset="-122"/>
                <a:cs typeface="Times New Roman" panose="02020603050405020304" pitchFamily="18" charset="0"/>
              </a:rPr>
              <a:t>is</a:t>
            </a:r>
          </a:p>
          <a:p>
            <a:pPr>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 </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至关重要的</a:t>
            </a:r>
            <a:r>
              <a:rPr lang="en-US" altLang="zh-CN">
                <a:solidFill>
                  <a:srgbClr val="000000"/>
                </a:solidFill>
                <a:ea typeface="宋体" panose="02010600030101010101" pitchFamily="2" charset="-122"/>
                <a:cs typeface="Times New Roman" panose="02020603050405020304" pitchFamily="18" charset="0"/>
              </a:rPr>
              <a:t>) for appreciating the Peking Opera performances.</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2.American English is </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有区别的</a:t>
            </a:r>
            <a:r>
              <a:rPr lang="en-US" altLang="zh-CN">
                <a:solidFill>
                  <a:srgbClr val="000000"/>
                </a:solidFill>
                <a:ea typeface="宋体" panose="02010600030101010101" pitchFamily="2" charset="-122"/>
                <a:cs typeface="Times New Roman" panose="02020603050405020304" pitchFamily="18" charset="0"/>
              </a:rPr>
              <a:t>) from British English in many ways,such as vocabulary,grammar and spelling.</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864493" y="2664023"/>
            <a:ext cx="1907895" cy="626710"/>
          </a:xfrm>
          <a:prstGeom prst="rect">
            <a:avLst/>
          </a:prstGeom>
        </p:spPr>
        <p:txBody>
          <a:bodyPr wrap="none">
            <a:spAutoFit/>
          </a:bodyPr>
          <a:lstStyle/>
          <a:p>
            <a:pPr>
              <a:lnSpc>
                <a:spcPct val="120000"/>
              </a:lnSpc>
            </a:pPr>
            <a:r>
              <a:rPr lang="en-US" altLang="zh-CN">
                <a:ea typeface="宋体" panose="02010600030101010101" pitchFamily="2" charset="-122"/>
              </a:rPr>
              <a:t>crucial</a:t>
            </a:r>
            <a:r>
              <a:rPr lang="zh-CN" altLang="zh-CN">
                <a:ea typeface="宋体" panose="02010600030101010101" pitchFamily="2" charset="-122"/>
                <a:cs typeface="Times New Roman" panose="02020603050405020304" pitchFamily="18" charset="0"/>
              </a:rPr>
              <a:t>　</a:t>
            </a:r>
            <a:r>
              <a:rPr lang="en-US" altLang="zh-CN" smtClean="0">
                <a:ea typeface="宋体" panose="02010600030101010101" pitchFamily="2" charset="-122"/>
                <a:cs typeface="Times New Roman" panose="02020603050405020304" pitchFamily="18" charset="0"/>
              </a:rPr>
              <a:t> </a:t>
            </a:r>
            <a:endParaRPr lang="zh-CN" altLang="en-US"/>
          </a:p>
        </p:txBody>
      </p:sp>
      <p:sp>
        <p:nvSpPr>
          <p:cNvPr id="9" name="矩形 8"/>
          <p:cNvSpPr>
            <a:spLocks noChangeAspect="1"/>
          </p:cNvSpPr>
          <p:nvPr/>
        </p:nvSpPr>
        <p:spPr>
          <a:xfrm>
            <a:off x="4811852" y="3816151"/>
            <a:ext cx="1907895" cy="626710"/>
          </a:xfrm>
          <a:prstGeom prst="rect">
            <a:avLst/>
          </a:prstGeom>
        </p:spPr>
        <p:txBody>
          <a:bodyPr wrap="none">
            <a:spAutoFit/>
          </a:bodyPr>
          <a:lstStyle/>
          <a:p>
            <a:pPr>
              <a:lnSpc>
                <a:spcPct val="120000"/>
              </a:lnSpc>
            </a:pPr>
            <a:r>
              <a:rPr lang="en-US" altLang="zh-CN">
                <a:ea typeface="宋体" panose="02010600030101010101" pitchFamily="2" charset="-122"/>
              </a:rPr>
              <a:t>distinct</a:t>
            </a:r>
            <a:r>
              <a:rPr lang="zh-CN" altLang="en-US">
                <a:ea typeface="宋体" panose="02010600030101010101" pitchFamily="2" charset="-122"/>
              </a:rPr>
              <a:t>　</a:t>
            </a:r>
            <a:endParaRPr lang="zh-CN" altLang="en-US"/>
          </a:p>
        </p:txBody>
      </p:sp>
    </p:spTree>
    <p:extLst>
      <p:ext uri="{BB962C8B-B14F-4D97-AF65-F5344CB8AC3E}">
        <p14:creationId xmlns:p14="http://schemas.microsoft.com/office/powerpoint/2010/main" val="9483266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863823"/>
            <a:ext cx="10807700" cy="481978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3.We should appreciate what we have </a:t>
            </a:r>
            <a:r>
              <a:rPr lang="en-US" altLang="zh-CN" u="sng">
                <a:uFill>
                  <a:solidFill>
                    <a:srgbClr val="000000"/>
                  </a:solidFill>
                </a:uFill>
                <a:ea typeface="宋体" panose="02010600030101010101" pitchFamily="2" charset="-122"/>
                <a:cs typeface="Times New Roman" panose="02020603050405020304" pitchFamily="18" charset="0"/>
              </a:rPr>
              <a:t>o</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from life and seize every opportunity to help others.</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4.The Ming and Qing dynasties were </a:t>
            </a:r>
            <a:r>
              <a:rPr lang="en-US" altLang="zh-CN">
                <a:solidFill>
                  <a:srgbClr val="000000"/>
                </a:solidFill>
                <a:ea typeface="宋体" panose="02010600030101010101" pitchFamily="2" charset="-122"/>
                <a:cs typeface="Times New Roman" panose="02020603050405020304" pitchFamily="18" charset="0"/>
              </a:rPr>
              <a:t>universally </a:t>
            </a:r>
            <a:endParaRPr lang="en-US" altLang="zh-CN" smtClean="0">
              <a:solidFill>
                <a:srgbClr val="000000"/>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u="sng" smtClean="0">
                <a:uFill>
                  <a:solidFill>
                    <a:srgbClr val="000000"/>
                  </a:solidFill>
                </a:uFill>
                <a:ea typeface="宋体" panose="02010600030101010101" pitchFamily="2" charset="-122"/>
                <a:cs typeface="Times New Roman" panose="02020603050405020304" pitchFamily="18" charset="0"/>
              </a:rPr>
              <a:t>a</a:t>
            </a:r>
            <a:r>
              <a:rPr lang="zh-CN" altLang="zh-CN" u="sng">
                <a:uFill>
                  <a:solidFill>
                    <a:srgbClr val="000000"/>
                  </a:solidFill>
                </a:uFill>
                <a:ea typeface="宋体" panose="02010600030101010101" pitchFamily="2" charset="-122"/>
                <a:cs typeface="Times New Roman" panose="02020603050405020304" pitchFamily="18" charset="0"/>
              </a:rPr>
              <a:t>　</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u="sng" smtClean="0">
                <a:uFill>
                  <a:solidFill>
                    <a:srgbClr val="000000"/>
                  </a:solidFill>
                </a:uFill>
                <a:ea typeface="宋体" panose="02010600030101010101" pitchFamily="2" charset="-122"/>
                <a:cs typeface="Times New Roman" panose="02020603050405020304" pitchFamily="18" charset="0"/>
              </a:rPr>
              <a:t>      </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to be the two golden periods in the history of seal cutting.</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5.Despite facing numerous challenges,she refused to </a:t>
            </a:r>
            <a:r>
              <a:rPr lang="en-US" altLang="zh-CN">
                <a:solidFill>
                  <a:srgbClr val="000000"/>
                </a:solidFill>
                <a:ea typeface="宋体" panose="02010600030101010101" pitchFamily="2" charset="-122"/>
                <a:cs typeface="Times New Roman" panose="02020603050405020304" pitchFamily="18" charset="0"/>
              </a:rPr>
              <a:t>be </a:t>
            </a:r>
            <a:endParaRPr lang="en-US" altLang="zh-CN" smtClean="0">
              <a:solidFill>
                <a:srgbClr val="000000"/>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u="sng" smtClean="0">
                <a:uFill>
                  <a:solidFill>
                    <a:srgbClr val="000000"/>
                  </a:solidFill>
                </a:uFill>
                <a:ea typeface="宋体" panose="02010600030101010101" pitchFamily="2" charset="-122"/>
                <a:cs typeface="Times New Roman" panose="02020603050405020304" pitchFamily="18" charset="0"/>
              </a:rPr>
              <a:t>d</a:t>
            </a:r>
            <a:r>
              <a:rPr lang="zh-CN" altLang="zh-CN" u="sng">
                <a:uFill>
                  <a:solidFill>
                    <a:srgbClr val="000000"/>
                  </a:solidFill>
                </a:u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and worked hard until she achieved her goals.</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7180177" y="874333"/>
            <a:ext cx="1917513" cy="626710"/>
          </a:xfrm>
          <a:prstGeom prst="rect">
            <a:avLst/>
          </a:prstGeom>
        </p:spPr>
        <p:txBody>
          <a:bodyPr wrap="none">
            <a:spAutoFit/>
          </a:bodyPr>
          <a:lstStyle/>
          <a:p>
            <a:pPr>
              <a:lnSpc>
                <a:spcPct val="120000"/>
              </a:lnSpc>
            </a:pPr>
            <a:r>
              <a:rPr lang="en-US" altLang="zh-CN" smtClean="0">
                <a:ea typeface="宋体" panose="02010600030101010101" pitchFamily="2" charset="-122"/>
              </a:rPr>
              <a:t>btained</a:t>
            </a:r>
            <a:r>
              <a:rPr lang="zh-CN" altLang="en-US">
                <a:ea typeface="宋体" panose="02010600030101010101" pitchFamily="2" charset="-122"/>
              </a:rPr>
              <a:t>　</a:t>
            </a:r>
            <a:endParaRPr lang="zh-CN" altLang="en-US"/>
          </a:p>
        </p:txBody>
      </p:sp>
      <p:sp>
        <p:nvSpPr>
          <p:cNvPr id="10" name="矩形 9"/>
          <p:cNvSpPr>
            <a:spLocks noChangeAspect="1"/>
          </p:cNvSpPr>
          <p:nvPr/>
        </p:nvSpPr>
        <p:spPr>
          <a:xfrm>
            <a:off x="576461" y="2630862"/>
            <a:ext cx="2464136" cy="631711"/>
          </a:xfrm>
          <a:prstGeom prst="rect">
            <a:avLst/>
          </a:prstGeom>
        </p:spPr>
        <p:txBody>
          <a:bodyPr wrap="none">
            <a:spAutoFit/>
          </a:bodyPr>
          <a:lstStyle/>
          <a:p>
            <a:pPr>
              <a:lnSpc>
                <a:spcPct val="120000"/>
              </a:lnSpc>
            </a:pPr>
            <a:r>
              <a:rPr lang="en-US" altLang="zh-CN" smtClean="0">
                <a:ea typeface="宋体" panose="02010600030101010101" pitchFamily="2" charset="-122"/>
              </a:rPr>
              <a:t>cknowledged</a:t>
            </a:r>
            <a:endParaRPr lang="zh-CN" altLang="en-US"/>
          </a:p>
        </p:txBody>
      </p:sp>
      <p:sp>
        <p:nvSpPr>
          <p:cNvPr id="11" name="矩形 10"/>
          <p:cNvSpPr>
            <a:spLocks noChangeAspect="1"/>
          </p:cNvSpPr>
          <p:nvPr/>
        </p:nvSpPr>
        <p:spPr>
          <a:xfrm>
            <a:off x="577211" y="4376881"/>
            <a:ext cx="1438214" cy="631711"/>
          </a:xfrm>
          <a:prstGeom prst="rect">
            <a:avLst/>
          </a:prstGeom>
        </p:spPr>
        <p:txBody>
          <a:bodyPr wrap="none">
            <a:spAutoFit/>
          </a:bodyPr>
          <a:lstStyle/>
          <a:p>
            <a:pPr>
              <a:lnSpc>
                <a:spcPct val="120000"/>
              </a:lnSpc>
            </a:pPr>
            <a:r>
              <a:rPr lang="en-US" altLang="zh-CN" smtClean="0">
                <a:ea typeface="宋体" panose="02010600030101010101" pitchFamily="2" charset="-122"/>
              </a:rPr>
              <a:t>efeated</a:t>
            </a:r>
            <a:endParaRPr lang="zh-CN" altLang="en-US"/>
          </a:p>
        </p:txBody>
      </p:sp>
    </p:spTree>
    <p:extLst>
      <p:ext uri="{BB962C8B-B14F-4D97-AF65-F5344CB8AC3E}">
        <p14:creationId xmlns:p14="http://schemas.microsoft.com/office/powerpoint/2010/main" val="22937377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905006"/>
            <a:ext cx="2770310" cy="683264"/>
          </a:xfrm>
          <a:prstGeom prst="rect">
            <a:avLst/>
          </a:prstGeom>
        </p:spPr>
        <p:txBody>
          <a:bodyPr wrap="none">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二、选词</a:t>
            </a:r>
            <a:r>
              <a:rPr lang="zh-CN" altLang="zh-CN" smtClean="0">
                <a:solidFill>
                  <a:srgbClr val="000000"/>
                </a:solidFill>
                <a:latin typeface="Arial" panose="020B0604020202020204" pitchFamily="34" charset="0"/>
                <a:cs typeface="Times New Roman" panose="02020603050405020304" pitchFamily="18" charset="0"/>
              </a:rPr>
              <a:t>填空</a:t>
            </a:r>
            <a:r>
              <a:rPr lang="en-US" altLang="zh-CN" smtClean="0">
                <a:solidFill>
                  <a:srgbClr val="000000"/>
                </a:solidFill>
                <a:latin typeface="Arial" panose="020B0604020202020204" pitchFamily="34" charset="0"/>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61950" y="1588270"/>
            <a:ext cx="10807700" cy="1274195"/>
          </a:xfrm>
          <a:prstGeom prst="rect">
            <a:avLst/>
          </a:prstGeom>
          <a:noFill/>
        </p:spPr>
        <p:style>
          <a:lnRef idx="2">
            <a:schemeClr val="dk1"/>
          </a:lnRef>
          <a:fillRef idx="1">
            <a:schemeClr val="lt1"/>
          </a:fillRef>
          <a:effectRef idx="0">
            <a:schemeClr val="dk1"/>
          </a:effectRef>
          <a:fontRef idx="minor">
            <a:schemeClr val="dk1"/>
          </a:fontRef>
        </p:style>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commit oneself to;insist on;in conclusion;draw out;by chance</a:t>
            </a:r>
            <a:r>
              <a:rPr lang="en-US" altLang="zh-CN" smtClean="0">
                <a:solidFill>
                  <a:srgbClr val="000000"/>
                </a:solidFill>
                <a:ea typeface="宋体" panose="02010600030101010101" pitchFamily="2" charset="-122"/>
                <a:cs typeface="Times New Roman" panose="02020603050405020304" pitchFamily="18" charset="0"/>
              </a:rPr>
              <a:t>; be </a:t>
            </a:r>
            <a:r>
              <a:rPr lang="en-US" altLang="zh-CN">
                <a:solidFill>
                  <a:srgbClr val="000000"/>
                </a:solidFill>
                <a:ea typeface="宋体" panose="02010600030101010101" pitchFamily="2" charset="-122"/>
                <a:cs typeface="Times New Roman" panose="02020603050405020304" pitchFamily="18" charset="0"/>
              </a:rPr>
              <a:t>awarded to</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61950" y="2952055"/>
            <a:ext cx="10807700" cy="2399503"/>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1.</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In</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conclusion</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,walking is a cheap,safe,enjoyable and readily available form of exercise.</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2.The boss told me to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draw</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out</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some money to pay the temporary workers.</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a:extLst>
              <a:ext uri="{FF2B5EF4-FFF2-40B4-BE49-F238E27FC236}">
                <a16:creationId xmlns:a16="http://schemas.microsoft.com/office/drawing/2014/main" xmlns="" id="{8A90BD6A-DAC1-4175-BADE-A70FD2E31095}"/>
              </a:ext>
            </a:extLst>
          </p:cNvPr>
          <p:cNvSpPr/>
          <p:nvPr/>
        </p:nvSpPr>
        <p:spPr>
          <a:xfrm>
            <a:off x="803878" y="3053027"/>
            <a:ext cx="300993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803878" y="3520370"/>
            <a:ext cx="300993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8A90BD6A-DAC1-4175-BADE-A70FD2E31095}"/>
              </a:ext>
            </a:extLst>
          </p:cNvPr>
          <p:cNvSpPr/>
          <p:nvPr/>
        </p:nvSpPr>
        <p:spPr>
          <a:xfrm>
            <a:off x="4248869" y="4248199"/>
            <a:ext cx="237626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a:extLst>
              <a:ext uri="{FF2B5EF4-FFF2-40B4-BE49-F238E27FC236}">
                <a16:creationId xmlns:a16="http://schemas.microsoft.com/office/drawing/2014/main" xmlns="" id="{94F29B7E-74BF-4821-88B9-C8400B1817B7}"/>
              </a:ext>
            </a:extLst>
          </p:cNvPr>
          <p:cNvCxnSpPr>
            <a:cxnSpLocks/>
          </p:cNvCxnSpPr>
          <p:nvPr/>
        </p:nvCxnSpPr>
        <p:spPr>
          <a:xfrm>
            <a:off x="4248869" y="4715542"/>
            <a:ext cx="237626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41225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799927"/>
            <a:ext cx="10807700" cy="4172296"/>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3.Don</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t sign or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commit</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yourself</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to</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anything until you</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a:solidFill>
                  <a:srgbClr val="000000"/>
                </a:solidFill>
                <a:ea typeface="宋体" panose="02010600030101010101" pitchFamily="2" charset="-122"/>
                <a:cs typeface="Times New Roman" panose="02020603050405020304" pitchFamily="18" charset="0"/>
              </a:rPr>
              <a:t>ve had time to think it over and compare.</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4.The first prize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was</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awarded</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to</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the best competitor of the annual sports meeting.</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5.He was not expected to go,but he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insisted</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on</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going.</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6.They had met </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by</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chance</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at university and ended up getting married.</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3456781" y="1943943"/>
            <a:ext cx="396044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3456781" y="2411286"/>
            <a:ext cx="396044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3456781" y="3096071"/>
            <a:ext cx="345638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3456781" y="3563414"/>
            <a:ext cx="345638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6769149" y="4248199"/>
            <a:ext cx="237626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6769149" y="4715542"/>
            <a:ext cx="237626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8A90BD6A-DAC1-4175-BADE-A70FD2E31095}"/>
              </a:ext>
            </a:extLst>
          </p:cNvPr>
          <p:cNvSpPr/>
          <p:nvPr/>
        </p:nvSpPr>
        <p:spPr>
          <a:xfrm>
            <a:off x="3444874" y="4896271"/>
            <a:ext cx="231616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xmlns="" id="{94F29B7E-74BF-4821-88B9-C8400B1817B7}"/>
              </a:ext>
            </a:extLst>
          </p:cNvPr>
          <p:cNvCxnSpPr>
            <a:cxnSpLocks/>
          </p:cNvCxnSpPr>
          <p:nvPr/>
        </p:nvCxnSpPr>
        <p:spPr>
          <a:xfrm>
            <a:off x="3444874" y="5363614"/>
            <a:ext cx="231616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p:cNvSpPr>
            <a:spLocks noChangeAspect="1"/>
          </p:cNvSpPr>
          <p:nvPr/>
        </p:nvSpPr>
        <p:spPr>
          <a:xfrm>
            <a:off x="361950" y="579384"/>
            <a:ext cx="10807700" cy="1274195"/>
          </a:xfrm>
          <a:prstGeom prst="rect">
            <a:avLst/>
          </a:prstGeom>
          <a:noFill/>
        </p:spPr>
        <p:style>
          <a:lnRef idx="2">
            <a:schemeClr val="dk1"/>
          </a:lnRef>
          <a:fillRef idx="1">
            <a:schemeClr val="lt1"/>
          </a:fillRef>
          <a:effectRef idx="0">
            <a:schemeClr val="dk1"/>
          </a:effectRef>
          <a:fontRef idx="minor">
            <a:schemeClr val="dk1"/>
          </a:fontRef>
        </p:style>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commit oneself to;insist on;in conclusion;draw out;by chance</a:t>
            </a:r>
            <a:r>
              <a:rPr lang="en-US" altLang="zh-CN" smtClean="0">
                <a:solidFill>
                  <a:srgbClr val="000000"/>
                </a:solidFill>
                <a:ea typeface="宋体" panose="02010600030101010101" pitchFamily="2" charset="-122"/>
                <a:cs typeface="Times New Roman" panose="02020603050405020304" pitchFamily="18" charset="0"/>
              </a:rPr>
              <a:t>; be </a:t>
            </a:r>
            <a:r>
              <a:rPr lang="en-US" altLang="zh-CN">
                <a:solidFill>
                  <a:srgbClr val="000000"/>
                </a:solidFill>
                <a:ea typeface="宋体" panose="02010600030101010101" pitchFamily="2" charset="-122"/>
                <a:cs typeface="Times New Roman" panose="02020603050405020304" pitchFamily="18" charset="0"/>
              </a:rPr>
              <a:t>awarded to</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819914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91815"/>
            <a:ext cx="10807700" cy="4819781"/>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三、课文语篇填空</a:t>
            </a:r>
            <a:endParaRPr lang="zh-CN" altLang="zh-CN">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mtClean="0">
                <a:solidFill>
                  <a:srgbClr val="000000"/>
                </a:solidFill>
                <a:ea typeface="宋体" panose="02010600030101010101" pitchFamily="2" charset="-122"/>
              </a:rPr>
              <a:t>    This </a:t>
            </a:r>
            <a:r>
              <a:rPr lang="en-US" altLang="zh-CN">
                <a:solidFill>
                  <a:srgbClr val="000000"/>
                </a:solidFill>
                <a:ea typeface="宋体" panose="02010600030101010101" pitchFamily="2" charset="-122"/>
              </a:rPr>
              <a:t>year</a:t>
            </a:r>
            <a:r>
              <a:rPr lang="en-US" altLang="zh-CN">
                <a:solidFill>
                  <a:srgbClr val="000000"/>
                </a:solidFill>
                <a:latin typeface="宋体" panose="02010600030101010101" pitchFamily="2" charset="-122"/>
                <a:cs typeface="Times New Roman" panose="02020603050405020304" pitchFamily="18" charset="0"/>
              </a:rPr>
              <a:t>’</a:t>
            </a:r>
            <a:r>
              <a:rPr lang="en-US" altLang="zh-CN">
                <a:solidFill>
                  <a:srgbClr val="000000"/>
                </a:solidFill>
                <a:ea typeface="宋体" panose="02010600030101010101" pitchFamily="2" charset="-122"/>
              </a:rPr>
              <a:t>s Nobel Prize in Physiology or Medicine was awarded to Tu Youyou for the discovery of artemisinin,which has saved hundreds of thousands of 1.</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rPr>
              <a:t>lives</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rPr>
              <a:t>(life).Tu was </a:t>
            </a:r>
            <a:endParaRPr lang="en-US" altLang="zh-CN" smtClean="0">
              <a:solidFill>
                <a:srgbClr val="000000"/>
              </a:solidFill>
              <a:ea typeface="宋体" panose="02010600030101010101" pitchFamily="2" charset="-122"/>
            </a:endParaRPr>
          </a:p>
          <a:p>
            <a:pPr>
              <a:lnSpc>
                <a:spcPct val="120000"/>
              </a:lnSpc>
            </a:pPr>
            <a:r>
              <a:rPr lang="en-US" altLang="zh-CN" smtClean="0">
                <a:solidFill>
                  <a:srgbClr val="000000"/>
                </a:solidFill>
                <a:ea typeface="宋体" panose="02010600030101010101" pitchFamily="2" charset="-122"/>
              </a:rPr>
              <a:t>2</a:t>
            </a:r>
            <a:r>
              <a:rPr lang="en-US" altLang="zh-CN">
                <a:solidFill>
                  <a:srgbClr val="000000"/>
                </a:solidFill>
                <a:ea typeface="宋体" panose="02010600030101010101" pitchFamily="2" charset="-122"/>
              </a:rPr>
              <a:t>.</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rPr>
              <a:t>a</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rPr>
              <a:t> committed and patient scientist,who was born in Ningbo in 1930 and graduated from Peking University Medical School in 1955.After graduation,she worked at the China Academy of Traditional Chinese Medicine in Beijing</a:t>
            </a:r>
            <a:r>
              <a:rPr lang="en-US" altLang="zh-CN" smtClean="0">
                <a:solidFill>
                  <a:srgbClr val="000000"/>
                </a:solidFill>
                <a:ea typeface="宋体" panose="02010600030101010101" pitchFamily="2" charset="-122"/>
              </a:rPr>
              <a:t>.</a:t>
            </a:r>
            <a:endParaRPr lang="en-US" altLang="zh-CN">
              <a:solidFill>
                <a:srgbClr val="000000"/>
              </a:solidFill>
              <a:ea typeface="宋体" panose="02010600030101010101" pitchFamily="2" charset="-122"/>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7201197" y="2664023"/>
            <a:ext cx="122413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7201197" y="3131366"/>
            <a:ext cx="122413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936501" y="3240087"/>
            <a:ext cx="86409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936501" y="3707430"/>
            <a:ext cx="86409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08617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079847"/>
            <a:ext cx="10807700" cy="4768228"/>
          </a:xfrm>
          <a:prstGeom prst="rect">
            <a:avLst/>
          </a:prstGeom>
        </p:spPr>
        <p:txBody>
          <a:bodyPr>
            <a:spAutoFit/>
          </a:bodyPr>
          <a:lstStyle/>
          <a:p>
            <a:pPr>
              <a:lnSpc>
                <a:spcPct val="120000"/>
              </a:lnSpc>
            </a:pPr>
            <a:r>
              <a:rPr lang="en-US" altLang="zh-CN">
                <a:solidFill>
                  <a:srgbClr val="000000"/>
                </a:solidFill>
                <a:ea typeface="宋体" panose="02010600030101010101" pitchFamily="2" charset="-122"/>
              </a:rPr>
              <a:t>In 1969,she 3.</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rPr>
              <a:t>became</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rPr>
              <a:t>(become) the head of the project in Beijing.To find 4.</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rPr>
              <a:t>traditional</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rPr>
              <a:t>(tradition) botanical treatments for malaria,Tu</a:t>
            </a:r>
            <a:r>
              <a:rPr lang="en-US" altLang="zh-CN">
                <a:solidFill>
                  <a:srgbClr val="000000"/>
                </a:solidFill>
                <a:latin typeface="宋体" panose="02010600030101010101" pitchFamily="2" charset="-122"/>
                <a:cs typeface="Times New Roman" panose="02020603050405020304" pitchFamily="18" charset="0"/>
              </a:rPr>
              <a:t>’</a:t>
            </a:r>
            <a:r>
              <a:rPr lang="en-US" altLang="zh-CN">
                <a:solidFill>
                  <a:srgbClr val="000000"/>
                </a:solidFill>
                <a:ea typeface="宋体" panose="02010600030101010101" pitchFamily="2" charset="-122"/>
              </a:rPr>
              <a:t>s team tested many ancient Chinese medical treatments.She was very 5.</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rPr>
              <a:t>interested</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rPr>
              <a:t>(interest) in one medical text from the fourth century </a:t>
            </a:r>
            <a:endParaRPr lang="en-US" altLang="zh-CN" smtClean="0">
              <a:solidFill>
                <a:srgbClr val="000000"/>
              </a:solidFill>
              <a:ea typeface="宋体" panose="02010600030101010101" pitchFamily="2" charset="-122"/>
            </a:endParaRPr>
          </a:p>
          <a:p>
            <a:pPr>
              <a:lnSpc>
                <a:spcPct val="120000"/>
              </a:lnSpc>
            </a:pPr>
            <a:r>
              <a:rPr lang="en-US" altLang="zh-CN" smtClean="0">
                <a:solidFill>
                  <a:srgbClr val="000000"/>
                </a:solidFill>
                <a:ea typeface="宋体" panose="02010600030101010101" pitchFamily="2" charset="-122"/>
              </a:rPr>
              <a:t>6</a:t>
            </a:r>
            <a:r>
              <a:rPr lang="en-US" altLang="zh-CN">
                <a:solidFill>
                  <a:srgbClr val="000000"/>
                </a:solidFill>
                <a:ea typeface="宋体" panose="02010600030101010101" pitchFamily="2" charset="-122"/>
              </a:rPr>
              <a:t>.</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rPr>
              <a:t>which/that</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rPr>
              <a:t> suggested using the extract from sweet wormwood to treat a fever.Tu</a:t>
            </a:r>
            <a:r>
              <a:rPr lang="en-US" altLang="zh-CN">
                <a:solidFill>
                  <a:srgbClr val="000000"/>
                </a:solidFill>
                <a:latin typeface="宋体" panose="02010600030101010101" pitchFamily="2" charset="-122"/>
                <a:cs typeface="Times New Roman" panose="02020603050405020304" pitchFamily="18" charset="0"/>
              </a:rPr>
              <a:t>’</a:t>
            </a:r>
            <a:r>
              <a:rPr lang="en-US" altLang="zh-CN">
                <a:solidFill>
                  <a:srgbClr val="000000"/>
                </a:solidFill>
                <a:ea typeface="宋体" panose="02010600030101010101" pitchFamily="2" charset="-122"/>
              </a:rPr>
              <a:t>s team used a lower temperature to draw out the extract from the </a:t>
            </a:r>
            <a:r>
              <a:rPr lang="en-US" altLang="zh-CN" smtClean="0">
                <a:solidFill>
                  <a:srgbClr val="000000"/>
                </a:solidFill>
                <a:ea typeface="宋体" panose="02010600030101010101" pitchFamily="2" charset="-122"/>
              </a:rPr>
              <a:t>sweet</a:t>
            </a:r>
            <a:endParaRPr lang="zh-CN" altLang="en-US"/>
          </a:p>
        </p:txBody>
      </p:sp>
      <p:sp>
        <p:nvSpPr>
          <p:cNvPr id="3" name="矩形 2">
            <a:extLst>
              <a:ext uri="{FF2B5EF4-FFF2-40B4-BE49-F238E27FC236}">
                <a16:creationId xmlns:a16="http://schemas.microsoft.com/office/drawing/2014/main" xmlns="" id="{8A90BD6A-DAC1-4175-BADE-A70FD2E31095}"/>
              </a:ext>
            </a:extLst>
          </p:cNvPr>
          <p:cNvSpPr/>
          <p:nvPr/>
        </p:nvSpPr>
        <p:spPr>
          <a:xfrm>
            <a:off x="2880717" y="1189955"/>
            <a:ext cx="194421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2880717" y="1657298"/>
            <a:ext cx="194421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xmlns="" id="{8A90BD6A-DAC1-4175-BADE-A70FD2E31095}"/>
              </a:ext>
            </a:extLst>
          </p:cNvPr>
          <p:cNvSpPr/>
          <p:nvPr/>
        </p:nvSpPr>
        <p:spPr>
          <a:xfrm>
            <a:off x="3600797" y="1787011"/>
            <a:ext cx="244827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3600797" y="2254354"/>
            <a:ext cx="244827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8A90BD6A-DAC1-4175-BADE-A70FD2E31095}"/>
              </a:ext>
            </a:extLst>
          </p:cNvPr>
          <p:cNvSpPr/>
          <p:nvPr/>
        </p:nvSpPr>
        <p:spPr>
          <a:xfrm>
            <a:off x="8137301" y="2952055"/>
            <a:ext cx="244827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xmlns="" id="{94F29B7E-74BF-4821-88B9-C8400B1817B7}"/>
              </a:ext>
            </a:extLst>
          </p:cNvPr>
          <p:cNvCxnSpPr>
            <a:cxnSpLocks/>
          </p:cNvCxnSpPr>
          <p:nvPr/>
        </p:nvCxnSpPr>
        <p:spPr>
          <a:xfrm>
            <a:off x="8137301" y="3419398"/>
            <a:ext cx="244827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864493" y="4129583"/>
            <a:ext cx="2448272"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864493" y="4596926"/>
            <a:ext cx="244827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45648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1"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151855"/>
            <a:ext cx="10807700" cy="363791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wormwood and she found a substance that worked.7.</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To</a:t>
            </a:r>
            <a:r>
              <a:rPr lang="en-US" altLang="zh-CN">
                <a:ea typeface="楷体" panose="02010609060101010101" pitchFamily="49"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make</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(make) sure that it was safe,Tu Youyou and her team members even insisted 8.</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on</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 testing the medicine on themselves.After 9.</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failing</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(fail) more than 190 times,10.</a:t>
            </a:r>
            <a:r>
              <a:rPr lang="zh-CN" altLang="zh-CN">
                <a:ea typeface="宋体" panose="02010600030101010101" pitchFamily="2" charset="-122"/>
                <a:cs typeface="Times New Roman" panose="02020603050405020304" pitchFamily="18" charset="0"/>
              </a:rPr>
              <a:t>　</a:t>
            </a:r>
            <a:r>
              <a:rPr lang="en-US" altLang="zh-CN">
                <a:ea typeface="宋体" panose="02010600030101010101" pitchFamily="2" charset="-122"/>
                <a:cs typeface="Times New Roman" panose="02020603050405020304" pitchFamily="18" charset="0"/>
              </a:rPr>
              <a:t>finally</a:t>
            </a:r>
            <a:r>
              <a:rPr lang="zh-CN" altLang="zh-CN">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(final) they succeeded in 1971 and soon artemisinin became a standard treatment for malaria.</a:t>
            </a:r>
            <a:r>
              <a:rPr lang="en-US" altLang="zh-CN">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a:extLst>
              <a:ext uri="{FF2B5EF4-FFF2-40B4-BE49-F238E27FC236}">
                <a16:creationId xmlns:a16="http://schemas.microsoft.com/office/drawing/2014/main" xmlns="" id="{8A90BD6A-DAC1-4175-BADE-A70FD2E31095}"/>
              </a:ext>
            </a:extLst>
          </p:cNvPr>
          <p:cNvSpPr/>
          <p:nvPr/>
        </p:nvSpPr>
        <p:spPr>
          <a:xfrm>
            <a:off x="9793485" y="1295871"/>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xmlns="" id="{94F29B7E-74BF-4821-88B9-C8400B1817B7}"/>
              </a:ext>
            </a:extLst>
          </p:cNvPr>
          <p:cNvCxnSpPr>
            <a:cxnSpLocks/>
          </p:cNvCxnSpPr>
          <p:nvPr/>
        </p:nvCxnSpPr>
        <p:spPr>
          <a:xfrm>
            <a:off x="9793485" y="1763214"/>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8A90BD6A-DAC1-4175-BADE-A70FD2E31095}"/>
              </a:ext>
            </a:extLst>
          </p:cNvPr>
          <p:cNvSpPr/>
          <p:nvPr/>
        </p:nvSpPr>
        <p:spPr>
          <a:xfrm>
            <a:off x="412749" y="1834462"/>
            <a:ext cx="129463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 name="直接连接符 5">
            <a:extLst>
              <a:ext uri="{FF2B5EF4-FFF2-40B4-BE49-F238E27FC236}">
                <a16:creationId xmlns:a16="http://schemas.microsoft.com/office/drawing/2014/main" xmlns="" id="{94F29B7E-74BF-4821-88B9-C8400B1817B7}"/>
              </a:ext>
            </a:extLst>
          </p:cNvPr>
          <p:cNvCxnSpPr>
            <a:cxnSpLocks/>
          </p:cNvCxnSpPr>
          <p:nvPr/>
        </p:nvCxnSpPr>
        <p:spPr>
          <a:xfrm>
            <a:off x="412750" y="2301805"/>
            <a:ext cx="129463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4896941" y="2447999"/>
            <a:ext cx="108012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4896941" y="2915342"/>
            <a:ext cx="108012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a:extLst>
              <a:ext uri="{FF2B5EF4-FFF2-40B4-BE49-F238E27FC236}">
                <a16:creationId xmlns:a16="http://schemas.microsoft.com/office/drawing/2014/main" xmlns="" id="{8A90BD6A-DAC1-4175-BADE-A70FD2E31095}"/>
              </a:ext>
            </a:extLst>
          </p:cNvPr>
          <p:cNvSpPr/>
          <p:nvPr/>
        </p:nvSpPr>
        <p:spPr>
          <a:xfrm>
            <a:off x="3960837" y="3033028"/>
            <a:ext cx="158417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a:extLst>
              <a:ext uri="{FF2B5EF4-FFF2-40B4-BE49-F238E27FC236}">
                <a16:creationId xmlns:a16="http://schemas.microsoft.com/office/drawing/2014/main" xmlns="" id="{94F29B7E-74BF-4821-88B9-C8400B1817B7}"/>
              </a:ext>
            </a:extLst>
          </p:cNvPr>
          <p:cNvCxnSpPr>
            <a:cxnSpLocks/>
          </p:cNvCxnSpPr>
          <p:nvPr/>
        </p:nvCxnSpPr>
        <p:spPr>
          <a:xfrm>
            <a:off x="3960837" y="3500371"/>
            <a:ext cx="158417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xmlns="" id="{8A90BD6A-DAC1-4175-BADE-A70FD2E31095}"/>
              </a:ext>
            </a:extLst>
          </p:cNvPr>
          <p:cNvSpPr/>
          <p:nvPr/>
        </p:nvSpPr>
        <p:spPr>
          <a:xfrm>
            <a:off x="412749" y="3644495"/>
            <a:ext cx="138784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a:extLst>
              <a:ext uri="{FF2B5EF4-FFF2-40B4-BE49-F238E27FC236}">
                <a16:creationId xmlns:a16="http://schemas.microsoft.com/office/drawing/2014/main" xmlns="" id="{94F29B7E-74BF-4821-88B9-C8400B1817B7}"/>
              </a:ext>
            </a:extLst>
          </p:cNvPr>
          <p:cNvCxnSpPr>
            <a:cxnSpLocks/>
          </p:cNvCxnSpPr>
          <p:nvPr/>
        </p:nvCxnSpPr>
        <p:spPr>
          <a:xfrm>
            <a:off x="412749" y="4111838"/>
            <a:ext cx="138784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5273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6" presetClass="exit" presetSubtype="21" fill="hold" grpId="0" nodeType="withEffect">
                                  <p:stCondLst>
                                    <p:cond delay="0"/>
                                  </p:stCondLst>
                                  <p:childTnLst>
                                    <p:animEffect transition="out" filter="barn(inVertical)">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6" presetClass="exit" presetSubtype="21" fill="hold" grpId="0" nodeType="clickEffect">
                                  <p:stCondLst>
                                    <p:cond delay="0"/>
                                  </p:stCondLst>
                                  <p:childTnLst>
                                    <p:animEffect transition="out" filter="barn(inVertical)">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6" presetClass="exit" presetSubtype="21" fill="hold" grpId="0" nodeType="clickEffect">
                                  <p:stCondLst>
                                    <p:cond delay="0"/>
                                  </p:stCondLst>
                                  <p:childTnLst>
                                    <p:animEffect transition="out" filter="barn(inVertical)">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6" presetClass="exit" presetSubtype="21" fill="hold" grpId="0" nodeType="clickEffect">
                                  <p:stCondLst>
                                    <p:cond delay="0"/>
                                  </p:stCondLst>
                                  <p:childTnLst>
                                    <p:animEffect transition="out" filter="barn(inVertical)">
                                      <p:cBhvr>
                                        <p:cTn id="24" dur="500"/>
                                        <p:tgtEl>
                                          <p:spTgt spid="13"/>
                                        </p:tgtEl>
                                      </p:cBhvr>
                                    </p:animEffect>
                                    <p:set>
                                      <p:cBhvr>
                                        <p:cTn id="25"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P spid="10" grpId="0" animBg="1"/>
      <p:bldP spid="13"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8186684"/>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16421" y="1204718"/>
            <a:ext cx="10807700" cy="626710"/>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a:solidFill>
                  <a:srgbClr val="000000"/>
                </a:solidFill>
                <a:ea typeface="宋体" panose="02010600030101010101" pitchFamily="2" charset="-122"/>
                <a:cs typeface="Times New Roman" panose="02020603050405020304" pitchFamily="18" charset="0"/>
              </a:rPr>
              <a:t>2.What do you think of Sally Ride</a:t>
            </a:r>
            <a:r>
              <a:rPr lang="en-US" altLang="zh-CN" smtClean="0">
                <a:solidFill>
                  <a:srgbClr val="000000"/>
                </a:solidFill>
                <a:ea typeface="宋体" panose="02010600030101010101" pitchFamily="2" charset="-122"/>
                <a:cs typeface="Times New Roman" panose="02020603050405020304" pitchFamily="18" charset="0"/>
              </a:rPr>
              <a:t>? </a:t>
            </a:r>
            <a:endParaRPr lang="zh-CN" altLang="zh-CN">
              <a:solidFill>
                <a:srgbClr val="000000"/>
              </a:solidFill>
              <a:latin typeface="NEU-BZ-S92"/>
              <a:ea typeface="方正书宋_GBK"/>
              <a:cs typeface="Times New Roman" panose="02020603050405020304" pitchFamily="18" charset="0"/>
            </a:endParaRPr>
          </a:p>
        </p:txBody>
      </p:sp>
      <p:sp>
        <p:nvSpPr>
          <p:cNvPr id="3" name="矩形 2"/>
          <p:cNvSpPr>
            <a:spLocks noChangeAspect="1"/>
          </p:cNvSpPr>
          <p:nvPr/>
        </p:nvSpPr>
        <p:spPr>
          <a:xfrm>
            <a:off x="361950" y="1799927"/>
            <a:ext cx="10807700" cy="62671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a:latin typeface="Arial" panose="020B0604020202020204" pitchFamily="34" charset="0"/>
                <a:cs typeface="Times New Roman" panose="02020603050405020304" pitchFamily="18" charset="0"/>
              </a:rPr>
              <a:t>答案</a:t>
            </a:r>
            <a:r>
              <a:rPr lang="zh-CN" altLang="zh-CN">
                <a:latin typeface="NEU-BZ-S92"/>
                <a:ea typeface="Arial" panose="020B0604020202020204" pitchFamily="34" charset="0"/>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She was a pioneer who was courageous and ambitious.</a:t>
            </a:r>
            <a:endParaRPr lang="zh-CN" altLang="zh-CN">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41874203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4247091" y="1266435"/>
            <a:ext cx="2523837" cy="458233"/>
          </a:xfrm>
          <a:prstGeom prst="roundRect">
            <a:avLst/>
          </a:prstGeom>
          <a:solidFill>
            <a:srgbClr val="C6A7DD"/>
          </a:solidFill>
          <a:ln>
            <a:solidFill>
              <a:srgbClr val="C6A7DD"/>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dirty="0" smtClean="0">
                <a:solidFill>
                  <a:schemeClr val="bg1"/>
                </a:solidFill>
              </a:rPr>
              <a:t>词 汇 认 知</a:t>
            </a:r>
            <a:endParaRPr lang="zh-CN" altLang="zh-CN" dirty="0">
              <a:solidFill>
                <a:schemeClr val="bg1"/>
              </a:solidFill>
            </a:endParaRPr>
          </a:p>
        </p:txBody>
      </p:sp>
      <p:sp>
        <p:nvSpPr>
          <p:cNvPr id="2" name="矩形 1"/>
          <p:cNvSpPr>
            <a:spLocks noChangeAspect="1"/>
          </p:cNvSpPr>
          <p:nvPr/>
        </p:nvSpPr>
        <p:spPr>
          <a:xfrm>
            <a:off x="361950" y="1439887"/>
            <a:ext cx="1946367" cy="624595"/>
          </a:xfrm>
          <a:prstGeom prst="rect">
            <a:avLst/>
          </a:prstGeom>
        </p:spPr>
        <p:txBody>
          <a:bodyPr wrap="none">
            <a:spAutoFit/>
          </a:bodyPr>
          <a:lstStyle/>
          <a:p>
            <a:pPr>
              <a:lnSpc>
                <a:spcPct val="120000"/>
              </a:lnSpc>
              <a:spcAft>
                <a:spcPts val="0"/>
              </a:spcAft>
              <a:tabLst>
                <a:tab pos="1188085" algn="l"/>
                <a:tab pos="2163445" algn="l"/>
                <a:tab pos="3142615" algn="l"/>
                <a:tab pos="4190365" algn="l"/>
              </a:tabLst>
            </a:pPr>
            <a:r>
              <a:rPr lang="zh-CN" altLang="zh-CN">
                <a:solidFill>
                  <a:srgbClr val="000000"/>
                </a:solidFill>
                <a:latin typeface="Arial" panose="020B0604020202020204" pitchFamily="34" charset="0"/>
                <a:cs typeface="Times New Roman" panose="02020603050405020304" pitchFamily="18" charset="0"/>
              </a:rPr>
              <a:t>重点</a:t>
            </a:r>
            <a:r>
              <a:rPr lang="zh-CN" altLang="zh-CN" smtClean="0">
                <a:solidFill>
                  <a:srgbClr val="000000"/>
                </a:solidFill>
                <a:latin typeface="Arial" panose="020B0604020202020204" pitchFamily="34" charset="0"/>
                <a:cs typeface="Times New Roman" panose="02020603050405020304" pitchFamily="18" charset="0"/>
              </a:rPr>
              <a:t>单词</a:t>
            </a:r>
            <a:r>
              <a:rPr lang="en-US" altLang="zh-CN" smtClean="0">
                <a:solidFill>
                  <a:srgbClr val="000000"/>
                </a:solidFill>
                <a:latin typeface="Arial" panose="020B0604020202020204" pitchFamily="34" charset="0"/>
                <a:cs typeface="Times New Roman" panose="02020603050405020304" pitchFamily="18" charset="0"/>
              </a:rPr>
              <a:t> </a:t>
            </a:r>
            <a:endParaRPr lang="zh-CN" altLang="zh-CN">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361950" y="2089485"/>
            <a:ext cx="10807700" cy="3637919"/>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1.crucial </a:t>
            </a:r>
            <a:r>
              <a:rPr lang="en-US" altLang="zh-CN" i="1">
                <a:solidFill>
                  <a:srgbClr val="000000"/>
                </a:solidFill>
                <a:latin typeface="+mn-lt"/>
                <a:ea typeface="宋体" panose="02010600030101010101" pitchFamily="2" charset="-122"/>
                <a:cs typeface="Times New Roman" panose="02020603050405020304" pitchFamily="18" charset="0"/>
              </a:rPr>
              <a:t>adj.</a:t>
            </a:r>
            <a:r>
              <a:rPr lang="zh-CN" altLang="zh-CN">
                <a:latin typeface="+mn-lt"/>
                <a:ea typeface="宋体" panose="02010600030101010101" pitchFamily="2" charset="-122"/>
                <a:cs typeface="Times New Roman" panose="02020603050405020304" pitchFamily="18" charset="0"/>
              </a:rPr>
              <a:t>　</a:t>
            </a:r>
            <a:r>
              <a:rPr lang="zh-CN" altLang="zh-CN">
                <a:latin typeface="+mn-lt"/>
                <a:ea typeface="楷体" panose="02010609060101010101" pitchFamily="49" charset="-122"/>
                <a:cs typeface="Times New Roman" panose="02020603050405020304" pitchFamily="18" charset="0"/>
              </a:rPr>
              <a:t>至关重要的</a:t>
            </a:r>
            <a:r>
              <a:rPr lang="en-US" altLang="zh-CN">
                <a:latin typeface="+mn-lt"/>
                <a:ea typeface="宋体" panose="02010600030101010101" pitchFamily="2" charset="-122"/>
                <a:cs typeface="Times New Roman" panose="02020603050405020304" pitchFamily="18" charset="0"/>
              </a:rPr>
              <a:t>;</a:t>
            </a:r>
            <a:r>
              <a:rPr lang="zh-CN" altLang="zh-CN">
                <a:latin typeface="+mn-lt"/>
                <a:ea typeface="楷体" panose="02010609060101010101" pitchFamily="49" charset="-122"/>
                <a:cs typeface="Times New Roman" panose="02020603050405020304" pitchFamily="18" charset="0"/>
              </a:rPr>
              <a:t>关键性的</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2.</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vital</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adj</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必不可少的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极其重要的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充满生机的</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3.botanical </a:t>
            </a:r>
            <a:r>
              <a:rPr lang="en-US" altLang="zh-CN" i="1">
                <a:solidFill>
                  <a:srgbClr val="000000"/>
                </a:solidFill>
                <a:latin typeface="+mn-lt"/>
                <a:ea typeface="宋体" panose="02010600030101010101" pitchFamily="2" charset="-122"/>
                <a:cs typeface="Times New Roman" panose="02020603050405020304" pitchFamily="18" charset="0"/>
              </a:rPr>
              <a:t>adj.</a:t>
            </a:r>
            <a:r>
              <a:rPr lang="zh-CN" altLang="zh-CN">
                <a:latin typeface="+mn-lt"/>
                <a:ea typeface="宋体" panose="02010600030101010101" pitchFamily="2" charset="-122"/>
                <a:cs typeface="Times New Roman" panose="02020603050405020304" pitchFamily="18" charset="0"/>
              </a:rPr>
              <a:t>　</a:t>
            </a:r>
            <a:r>
              <a:rPr lang="zh-CN" altLang="zh-CN">
                <a:latin typeface="+mn-lt"/>
                <a:ea typeface="楷体" panose="02010609060101010101" pitchFamily="49" charset="-122"/>
                <a:cs typeface="Times New Roman" panose="02020603050405020304" pitchFamily="18" charset="0"/>
              </a:rPr>
              <a:t>植物学的</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4.evaluate </a:t>
            </a:r>
            <a:r>
              <a:rPr lang="en-US" altLang="zh-CN" i="1">
                <a:solidFill>
                  <a:srgbClr val="000000"/>
                </a:solidFill>
                <a:latin typeface="+mn-lt"/>
                <a:ea typeface="宋体" panose="02010600030101010101" pitchFamily="2" charset="-122"/>
                <a:cs typeface="Times New Roman" panose="02020603050405020304" pitchFamily="18" charset="0"/>
              </a:rPr>
              <a:t>vt.</a:t>
            </a:r>
            <a:r>
              <a:rPr lang="zh-CN" altLang="zh-CN">
                <a:latin typeface="+mn-lt"/>
                <a:ea typeface="宋体" panose="02010600030101010101" pitchFamily="2" charset="-122"/>
                <a:cs typeface="Times New Roman" panose="02020603050405020304" pitchFamily="18" charset="0"/>
              </a:rPr>
              <a:t>　</a:t>
            </a:r>
            <a:r>
              <a:rPr lang="zh-CN" altLang="zh-CN">
                <a:latin typeface="+mn-lt"/>
                <a:ea typeface="楷体" panose="02010609060101010101" pitchFamily="49" charset="-122"/>
                <a:cs typeface="Times New Roman" panose="02020603050405020304" pitchFamily="18" charset="0"/>
              </a:rPr>
              <a:t>评价</a:t>
            </a:r>
            <a:r>
              <a:rPr lang="en-US" altLang="zh-CN">
                <a:latin typeface="+mn-lt"/>
                <a:ea typeface="宋体" panose="02010600030101010101" pitchFamily="2" charset="-122"/>
                <a:cs typeface="Times New Roman" panose="02020603050405020304" pitchFamily="18" charset="0"/>
              </a:rPr>
              <a:t>;</a:t>
            </a:r>
            <a:r>
              <a:rPr lang="zh-CN" altLang="zh-CN">
                <a:latin typeface="+mn-lt"/>
                <a:ea typeface="楷体" panose="02010609060101010101" pitchFamily="49" charset="-122"/>
                <a:cs typeface="Times New Roman" panose="02020603050405020304" pitchFamily="18" charset="0"/>
              </a:rPr>
              <a:t>评估</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5.property </a:t>
            </a:r>
            <a:r>
              <a:rPr lang="en-US" altLang="zh-CN" i="1">
                <a:solidFill>
                  <a:srgbClr val="000000"/>
                </a:solidFill>
                <a:latin typeface="+mn-lt"/>
                <a:ea typeface="宋体" panose="02010600030101010101" pitchFamily="2" charset="-122"/>
                <a:cs typeface="Times New Roman" panose="02020603050405020304" pitchFamily="18" charset="0"/>
              </a:rPr>
              <a:t>n.</a:t>
            </a:r>
            <a:r>
              <a:rPr lang="zh-CN" altLang="zh-CN">
                <a:latin typeface="+mn-lt"/>
                <a:ea typeface="宋体" panose="02010600030101010101" pitchFamily="2" charset="-122"/>
                <a:cs typeface="Times New Roman" panose="02020603050405020304" pitchFamily="18" charset="0"/>
              </a:rPr>
              <a:t>　</a:t>
            </a:r>
            <a:r>
              <a:rPr lang="zh-CN" altLang="zh-CN">
                <a:latin typeface="+mn-lt"/>
                <a:ea typeface="楷体" panose="02010609060101010101" pitchFamily="49" charset="-122"/>
                <a:cs typeface="Times New Roman" panose="02020603050405020304" pitchFamily="18" charset="0"/>
              </a:rPr>
              <a:t>性质</a:t>
            </a:r>
            <a:r>
              <a:rPr lang="en-US" altLang="zh-CN">
                <a:latin typeface="+mn-lt"/>
                <a:ea typeface="宋体" panose="02010600030101010101" pitchFamily="2" charset="-122"/>
                <a:cs typeface="Times New Roman" panose="02020603050405020304" pitchFamily="18" charset="0"/>
              </a:rPr>
              <a:t>;</a:t>
            </a:r>
            <a:r>
              <a:rPr lang="zh-CN" altLang="zh-CN">
                <a:latin typeface="+mn-lt"/>
                <a:ea typeface="楷体" panose="02010609060101010101" pitchFamily="49" charset="-122"/>
                <a:cs typeface="Times New Roman" panose="02020603050405020304" pitchFamily="18" charset="0"/>
              </a:rPr>
              <a:t>特征</a:t>
            </a:r>
            <a:r>
              <a:rPr lang="en-US" altLang="zh-CN">
                <a:latin typeface="+mn-lt"/>
                <a:ea typeface="宋体" panose="02010600030101010101" pitchFamily="2" charset="-122"/>
                <a:cs typeface="Times New Roman" panose="02020603050405020304" pitchFamily="18" charset="0"/>
              </a:rPr>
              <a:t>;</a:t>
            </a:r>
            <a:r>
              <a:rPr lang="zh-CN" altLang="zh-CN">
                <a:latin typeface="+mn-lt"/>
                <a:ea typeface="楷体" panose="02010609060101010101" pitchFamily="49" charset="-122"/>
                <a:cs typeface="Times New Roman" panose="02020603050405020304" pitchFamily="18" charset="0"/>
              </a:rPr>
              <a:t>财产</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 </a:t>
            </a:r>
            <a:endParaRPr lang="zh-CN" altLang="zh-CN">
              <a:solidFill>
                <a:srgbClr val="000000"/>
              </a:solidFill>
              <a:latin typeface="+mn-lt"/>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en-US" altLang="zh-CN">
                <a:solidFill>
                  <a:srgbClr val="000000"/>
                </a:solidFill>
                <a:latin typeface="+mn-lt"/>
                <a:ea typeface="宋体" panose="02010600030101010101" pitchFamily="2" charset="-122"/>
                <a:cs typeface="Times New Roman" panose="02020603050405020304" pitchFamily="18" charset="0"/>
              </a:rPr>
              <a:t>6.</a:t>
            </a:r>
            <a:r>
              <a:rPr lang="zh-CN" altLang="zh-CN">
                <a:latin typeface="+mn-lt"/>
                <a:ea typeface="宋体" panose="02010600030101010101" pitchFamily="2" charset="-122"/>
                <a:cs typeface="Times New Roman" panose="02020603050405020304" pitchFamily="18" charset="0"/>
              </a:rPr>
              <a:t>　</a:t>
            </a:r>
            <a:r>
              <a:rPr lang="en-US" altLang="zh-CN">
                <a:latin typeface="+mn-lt"/>
                <a:ea typeface="宋体" panose="02010600030101010101" pitchFamily="2" charset="-122"/>
                <a:cs typeface="Times New Roman" panose="02020603050405020304" pitchFamily="18" charset="0"/>
              </a:rPr>
              <a:t>distinct</a:t>
            </a:r>
            <a:r>
              <a:rPr lang="zh-CN" altLang="zh-CN">
                <a:latin typeface="+mn-lt"/>
                <a:ea typeface="宋体" panose="02010600030101010101" pitchFamily="2" charset="-122"/>
                <a:cs typeface="Times New Roman" panose="02020603050405020304" pitchFamily="18" charset="0"/>
              </a:rPr>
              <a:t>　</a:t>
            </a:r>
            <a:r>
              <a:rPr lang="zh-CN" altLang="zh-CN">
                <a:solidFill>
                  <a:srgbClr val="000000"/>
                </a:solidFill>
                <a:latin typeface="+mn-lt"/>
                <a:ea typeface="Times New Roman" panose="02020603050405020304" pitchFamily="18" charset="0"/>
                <a:cs typeface="Times New Roman" panose="02020603050405020304" pitchFamily="18" charset="0"/>
              </a:rPr>
              <a:t> </a:t>
            </a:r>
            <a:r>
              <a:rPr lang="en-US" altLang="zh-CN" i="1">
                <a:solidFill>
                  <a:srgbClr val="000000"/>
                </a:solidFill>
                <a:latin typeface="+mn-lt"/>
                <a:ea typeface="Times New Roman" panose="02020603050405020304" pitchFamily="18" charset="0"/>
                <a:cs typeface="Times New Roman" panose="02020603050405020304" pitchFamily="18" charset="0"/>
              </a:rPr>
              <a:t>adj</a:t>
            </a:r>
            <a:r>
              <a:rPr lang="en-US" altLang="zh-CN" i="1">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清晰的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清楚的</a:t>
            </a:r>
            <a:r>
              <a:rPr lang="en-US" altLang="zh-CN">
                <a:solidFill>
                  <a:srgbClr val="000000"/>
                </a:solidFill>
                <a:latin typeface="+mn-lt"/>
                <a:ea typeface="宋体" panose="02010600030101010101" pitchFamily="2" charset="-122"/>
                <a:cs typeface="Times New Roman" panose="02020603050405020304" pitchFamily="18" charset="0"/>
              </a:rPr>
              <a:t>;</a:t>
            </a:r>
            <a:r>
              <a:rPr lang="zh-CN" altLang="zh-CN">
                <a:solidFill>
                  <a:srgbClr val="000000"/>
                </a:solidFill>
                <a:latin typeface="+mn-lt"/>
                <a:ea typeface="宋体" panose="02010600030101010101" pitchFamily="2" charset="-122"/>
                <a:cs typeface="Times New Roman" panose="02020603050405020304" pitchFamily="18" charset="0"/>
              </a:rPr>
              <a:t>有区别的</a:t>
            </a:r>
            <a:r>
              <a:rPr lang="en-US" altLang="zh-CN">
                <a:solidFill>
                  <a:srgbClr val="000000"/>
                </a:solidFill>
                <a:latin typeface="+mn-lt"/>
                <a:ea typeface="宋体" panose="02010600030101010101" pitchFamily="2" charset="-122"/>
                <a:cs typeface="Times New Roman" panose="02020603050405020304" pitchFamily="18" charset="0"/>
              </a:rPr>
              <a:t> </a:t>
            </a:r>
            <a:endParaRPr lang="zh-CN" altLang="zh-CN">
              <a:solidFill>
                <a:srgbClr val="000000"/>
              </a:solidFill>
              <a:effectLst/>
              <a:latin typeface="+mn-lt"/>
              <a:ea typeface="方正书宋_GBK" panose="03000509000000000000" pitchFamily="65" charset="-122"/>
              <a:cs typeface="Times New Roman" panose="02020603050405020304" pitchFamily="18" charset="0"/>
            </a:endParaRPr>
          </a:p>
        </p:txBody>
      </p:sp>
      <p:sp>
        <p:nvSpPr>
          <p:cNvPr id="6" name="矩形 5">
            <a:extLst>
              <a:ext uri="{FF2B5EF4-FFF2-40B4-BE49-F238E27FC236}">
                <a16:creationId xmlns:a16="http://schemas.microsoft.com/office/drawing/2014/main" xmlns="" id="{8A90BD6A-DAC1-4175-BADE-A70FD2E31095}"/>
              </a:ext>
            </a:extLst>
          </p:cNvPr>
          <p:cNvSpPr/>
          <p:nvPr/>
        </p:nvSpPr>
        <p:spPr>
          <a:xfrm>
            <a:off x="3096741" y="2206575"/>
            <a:ext cx="3960440"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xmlns="" id="{94F29B7E-74BF-4821-88B9-C8400B1817B7}"/>
              </a:ext>
            </a:extLst>
          </p:cNvPr>
          <p:cNvCxnSpPr>
            <a:cxnSpLocks/>
          </p:cNvCxnSpPr>
          <p:nvPr/>
        </p:nvCxnSpPr>
        <p:spPr>
          <a:xfrm>
            <a:off x="3096741" y="2673918"/>
            <a:ext cx="396044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xmlns="" id="{8A90BD6A-DAC1-4175-BADE-A70FD2E31095}"/>
              </a:ext>
            </a:extLst>
          </p:cNvPr>
          <p:cNvSpPr/>
          <p:nvPr/>
        </p:nvSpPr>
        <p:spPr>
          <a:xfrm>
            <a:off x="898401" y="2765859"/>
            <a:ext cx="1512168"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a:extLst>
              <a:ext uri="{FF2B5EF4-FFF2-40B4-BE49-F238E27FC236}">
                <a16:creationId xmlns:a16="http://schemas.microsoft.com/office/drawing/2014/main" xmlns="" id="{94F29B7E-74BF-4821-88B9-C8400B1817B7}"/>
              </a:ext>
            </a:extLst>
          </p:cNvPr>
          <p:cNvCxnSpPr>
            <a:cxnSpLocks/>
          </p:cNvCxnSpPr>
          <p:nvPr/>
        </p:nvCxnSpPr>
        <p:spPr>
          <a:xfrm>
            <a:off x="898401" y="3233202"/>
            <a:ext cx="151216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xmlns="" id="{8A90BD6A-DAC1-4175-BADE-A70FD2E31095}"/>
              </a:ext>
            </a:extLst>
          </p:cNvPr>
          <p:cNvSpPr/>
          <p:nvPr/>
        </p:nvSpPr>
        <p:spPr>
          <a:xfrm>
            <a:off x="3312765" y="3338978"/>
            <a:ext cx="2016224"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a:extLst>
              <a:ext uri="{FF2B5EF4-FFF2-40B4-BE49-F238E27FC236}">
                <a16:creationId xmlns:a16="http://schemas.microsoft.com/office/drawing/2014/main" xmlns="" id="{94F29B7E-74BF-4821-88B9-C8400B1817B7}"/>
              </a:ext>
            </a:extLst>
          </p:cNvPr>
          <p:cNvCxnSpPr>
            <a:cxnSpLocks/>
          </p:cNvCxnSpPr>
          <p:nvPr/>
        </p:nvCxnSpPr>
        <p:spPr>
          <a:xfrm>
            <a:off x="3312765" y="3806321"/>
            <a:ext cx="201622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a:extLst>
              <a:ext uri="{FF2B5EF4-FFF2-40B4-BE49-F238E27FC236}">
                <a16:creationId xmlns:a16="http://schemas.microsoft.com/office/drawing/2014/main" xmlns="" id="{8A90BD6A-DAC1-4175-BADE-A70FD2E31095}"/>
              </a:ext>
            </a:extLst>
          </p:cNvPr>
          <p:cNvSpPr/>
          <p:nvPr/>
        </p:nvSpPr>
        <p:spPr>
          <a:xfrm>
            <a:off x="2880717" y="3938712"/>
            <a:ext cx="2304256"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a:extLst>
              <a:ext uri="{FF2B5EF4-FFF2-40B4-BE49-F238E27FC236}">
                <a16:creationId xmlns:a16="http://schemas.microsoft.com/office/drawing/2014/main" xmlns="" id="{94F29B7E-74BF-4821-88B9-C8400B1817B7}"/>
              </a:ext>
            </a:extLst>
          </p:cNvPr>
          <p:cNvCxnSpPr>
            <a:cxnSpLocks/>
          </p:cNvCxnSpPr>
          <p:nvPr/>
        </p:nvCxnSpPr>
        <p:spPr>
          <a:xfrm>
            <a:off x="2880717" y="4406055"/>
            <a:ext cx="230425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a:extLst>
              <a:ext uri="{FF2B5EF4-FFF2-40B4-BE49-F238E27FC236}">
                <a16:creationId xmlns:a16="http://schemas.microsoft.com/office/drawing/2014/main" xmlns="" id="{8A90BD6A-DAC1-4175-BADE-A70FD2E31095}"/>
              </a:ext>
            </a:extLst>
          </p:cNvPr>
          <p:cNvSpPr/>
          <p:nvPr/>
        </p:nvSpPr>
        <p:spPr>
          <a:xfrm>
            <a:off x="2874837" y="4549037"/>
            <a:ext cx="3102223"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8" name="直接连接符 17">
            <a:extLst>
              <a:ext uri="{FF2B5EF4-FFF2-40B4-BE49-F238E27FC236}">
                <a16:creationId xmlns:a16="http://schemas.microsoft.com/office/drawing/2014/main" xmlns="" id="{94F29B7E-74BF-4821-88B9-C8400B1817B7}"/>
              </a:ext>
            </a:extLst>
          </p:cNvPr>
          <p:cNvCxnSpPr>
            <a:cxnSpLocks/>
          </p:cNvCxnSpPr>
          <p:nvPr/>
        </p:nvCxnSpPr>
        <p:spPr>
          <a:xfrm>
            <a:off x="2874838" y="5016380"/>
            <a:ext cx="310222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xmlns="" id="{8A90BD6A-DAC1-4175-BADE-A70FD2E31095}"/>
              </a:ext>
            </a:extLst>
          </p:cNvPr>
          <p:cNvSpPr/>
          <p:nvPr/>
        </p:nvSpPr>
        <p:spPr>
          <a:xfrm>
            <a:off x="757206" y="5082430"/>
            <a:ext cx="2117631" cy="486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1" name="直接连接符 20">
            <a:extLst>
              <a:ext uri="{FF2B5EF4-FFF2-40B4-BE49-F238E27FC236}">
                <a16:creationId xmlns:a16="http://schemas.microsoft.com/office/drawing/2014/main" xmlns="" id="{94F29B7E-74BF-4821-88B9-C8400B1817B7}"/>
              </a:ext>
            </a:extLst>
          </p:cNvPr>
          <p:cNvCxnSpPr>
            <a:cxnSpLocks/>
          </p:cNvCxnSpPr>
          <p:nvPr/>
        </p:nvCxnSpPr>
        <p:spPr>
          <a:xfrm>
            <a:off x="757206" y="5549773"/>
            <a:ext cx="211763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横卷形 18"/>
          <p:cNvSpPr/>
          <p:nvPr/>
        </p:nvSpPr>
        <p:spPr>
          <a:xfrm>
            <a:off x="2592685" y="-27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a:t>课前</a:t>
            </a:r>
            <a:r>
              <a:rPr lang="en-US" altLang="zh-CN" sz="4000" dirty="0"/>
              <a:t>·</a:t>
            </a:r>
            <a:r>
              <a:rPr lang="zh-CN" altLang="zh-CN" sz="4000" dirty="0"/>
              <a:t>基础认知</a:t>
            </a:r>
          </a:p>
        </p:txBody>
      </p:sp>
    </p:spTree>
    <p:extLst>
      <p:ext uri="{BB962C8B-B14F-4D97-AF65-F5344CB8AC3E}">
        <p14:creationId xmlns:p14="http://schemas.microsoft.com/office/powerpoint/2010/main" val="24128868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xit" presetSubtype="21" fill="hold" grpId="0" nodeType="clickEffect">
                                  <p:stCondLst>
                                    <p:cond delay="0"/>
                                  </p:stCondLst>
                                  <p:childTnLst>
                                    <p:animEffect transition="out" filter="barn(inVertic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6" presetClass="exit" presetSubtype="21" fill="hold" grpId="0" nodeType="clickEffect">
                                  <p:stCondLst>
                                    <p:cond delay="0"/>
                                  </p:stCondLst>
                                  <p:childTnLst>
                                    <p:animEffect transition="out" filter="barn(inVertic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6" presetClass="exit" presetSubtype="21" fill="hold" grpId="0" nodeType="clickEffect">
                                  <p:stCondLst>
                                    <p:cond delay="0"/>
                                  </p:stCondLst>
                                  <p:childTnLst>
                                    <p:animEffect transition="out" filter="barn(inVertical)">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6" presetClass="exit" presetSubtype="21" fill="hold" grpId="0" nodeType="clickEffect">
                                  <p:stCondLst>
                                    <p:cond delay="0"/>
                                  </p:stCondLst>
                                  <p:childTnLst>
                                    <p:animEffect transition="out" filter="barn(inVertical)">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6" presetClass="exit" presetSubtype="21" fill="hold" grpId="0" nodeType="clickEffect">
                                  <p:stCondLst>
                                    <p:cond delay="0"/>
                                  </p:stCondLst>
                                  <p:childTnLst>
                                    <p:animEffect transition="out" filter="barn(inVertical)">
                                      <p:cBhvr>
                                        <p:cTn id="26" dur="500"/>
                                        <p:tgtEl>
                                          <p:spTgt spid="17"/>
                                        </p:tgtEl>
                                      </p:cBhvr>
                                    </p:animEffect>
                                    <p:set>
                                      <p:cBhvr>
                                        <p:cTn id="27" dur="1" fill="hold">
                                          <p:stCondLst>
                                            <p:cond delay="499"/>
                                          </p:stCondLst>
                                        </p:cTn>
                                        <p:tgtEl>
                                          <p:spTgt spid="1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6" presetClass="exit" presetSubtype="21" fill="hold" grpId="0" nodeType="clickEffect">
                                  <p:stCondLst>
                                    <p:cond delay="0"/>
                                  </p:stCondLst>
                                  <p:childTnLst>
                                    <p:animEffect transition="out" filter="barn(inVertical)">
                                      <p:cBhvr>
                                        <p:cTn id="31" dur="500"/>
                                        <p:tgtEl>
                                          <p:spTgt spid="20"/>
                                        </p:tgtEl>
                                      </p:cBhvr>
                                    </p:animEffect>
                                    <p:set>
                                      <p:cBhvr>
                                        <p:cTn id="32"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1" grpId="0" animBg="1"/>
      <p:bldP spid="14" grpId="0" animBg="1"/>
      <p:bldP spid="17" grpId="0" animBg="1"/>
      <p:bldP spid="20" grpId="0" animBg="1"/>
    </p:bldLst>
  </p:timing>
</p:sld>
</file>

<file path=ppt/theme/theme1.xml><?xml version="1.0" encoding="utf-8"?>
<a:theme xmlns:a="http://schemas.openxmlformats.org/drawingml/2006/main" name="1_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全程设计" id="{EED6AF3C-B5B4-45C1-BA84-C0EDA954AFD2}" vid="{1B3131FC-BB6B-459A-9353-0D6F0AACC749}"/>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金牌学案</Template>
  <TotalTime>315</TotalTime>
  <Words>2860</Words>
  <Application>Microsoft Office PowerPoint</Application>
  <PresentationFormat>自定义</PresentationFormat>
  <Paragraphs>348</Paragraphs>
  <Slides>78</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78</vt:i4>
      </vt:variant>
    </vt:vector>
  </HeadingPairs>
  <TitlesOfParts>
    <vt:vector size="89" baseType="lpstr">
      <vt:lpstr>NEU-BZ-S92</vt:lpstr>
      <vt:lpstr>方正书宋_GBK</vt:lpstr>
      <vt:lpstr>黑体</vt:lpstr>
      <vt:lpstr>楷体</vt:lpstr>
      <vt:lpstr>隶书</vt:lpstr>
      <vt:lpstr>宋体</vt:lpstr>
      <vt:lpstr>微软雅黑</vt:lpstr>
      <vt:lpstr>Arial</vt:lpstr>
      <vt:lpstr>Calibri</vt:lpstr>
      <vt:lpstr>Times New Roman</vt:lpstr>
      <vt:lpstr>1_专业教辅课件Q:251490010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ITSK.com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政  治</dc:title>
  <dc:creator>SkyUser</dc:creator>
  <cp:lastModifiedBy>AutoBVT</cp:lastModifiedBy>
  <cp:revision>85</cp:revision>
  <dcterms:created xsi:type="dcterms:W3CDTF">2020-09-19T09:01:39Z</dcterms:created>
  <dcterms:modified xsi:type="dcterms:W3CDTF">2026-03-12T00:09:17Z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