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16"/>
  </p:notesMasterIdLst>
  <p:sldIdLst>
    <p:sldId id="744" r:id="rId2"/>
    <p:sldId id="740" r:id="rId3"/>
    <p:sldId id="764" r:id="rId4"/>
    <p:sldId id="762" r:id="rId5"/>
    <p:sldId id="767" r:id="rId6"/>
    <p:sldId id="763" r:id="rId7"/>
    <p:sldId id="770" r:id="rId8"/>
    <p:sldId id="766" r:id="rId9"/>
    <p:sldId id="765" r:id="rId10"/>
    <p:sldId id="768" r:id="rId11"/>
    <p:sldId id="769" r:id="rId12"/>
    <p:sldId id="772" r:id="rId13"/>
    <p:sldId id="777" r:id="rId14"/>
    <p:sldId id="776" r:id="rId15"/>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84" y="78"/>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67097377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309746846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36425796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63828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689027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8552642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04055685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1569660"/>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Ⅳ</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Writing</a:t>
            </a:r>
          </a:p>
          <a:p>
            <a:pPr algn="ctr">
              <a:spcAft>
                <a:spcPts val="0"/>
              </a:spcAft>
              <a:tabLst>
                <a:tab pos="1188085" algn="l"/>
                <a:tab pos="2163445" algn="l"/>
                <a:tab pos="3142615" algn="l"/>
                <a:tab pos="4190365" algn="l"/>
              </a:tabLst>
            </a:pPr>
            <a:r>
              <a:rPr lang="zh-CN" altLang="en-US"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“人物介绍”</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的记叙文 </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即 学 即 练</a:t>
            </a:r>
            <a:endParaRPr lang="zh-CN" altLang="zh-CN" dirty="0">
              <a:solidFill>
                <a:schemeClr val="bg1"/>
              </a:solidFill>
            </a:endParaRPr>
          </a:p>
        </p:txBody>
      </p:sp>
      <p:sp>
        <p:nvSpPr>
          <p:cNvPr id="3" name="矩形 2"/>
          <p:cNvSpPr>
            <a:spLocks noChangeAspect="1"/>
          </p:cNvSpPr>
          <p:nvPr/>
        </p:nvSpPr>
        <p:spPr>
          <a:xfrm>
            <a:off x="361950" y="992203"/>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请你根据下列提示写一篇短文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介绍著名旅行家马可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波罗</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表格 4"/>
          <p:cNvGraphicFramePr>
            <a:graphicFrameLocks noGrp="1" noChangeAspect="1"/>
          </p:cNvGraphicFramePr>
          <p:nvPr>
            <p:extLst>
              <p:ext uri="{D42A27DB-BD31-4B8C-83A1-F6EECF244321}">
                <p14:modId xmlns:p14="http://schemas.microsoft.com/office/powerpoint/2010/main" val="3471133934"/>
              </p:ext>
            </p:extLst>
          </p:nvPr>
        </p:nvGraphicFramePr>
        <p:xfrm>
          <a:off x="361950" y="1624320"/>
          <a:ext cx="10807700" cy="3901440"/>
        </p:xfrm>
        <a:graphic>
          <a:graphicData uri="http://schemas.openxmlformats.org/drawingml/2006/table">
            <a:tbl>
              <a:tblPr firstRow="1" firstCol="1" bandRow="1"/>
              <a:tblGrid>
                <a:gridCol w="1006599"/>
                <a:gridCol w="9801101"/>
              </a:tblGrid>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人物</a:t>
                      </a:r>
                      <a:endParaRPr lang="zh-CN" sz="32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马可</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波罗</a:t>
                      </a:r>
                      <a:endParaRPr lang="zh-CN" sz="3200">
                        <a:solidFill>
                          <a:srgbClr val="000000"/>
                        </a:solidFill>
                        <a:effectLst/>
                        <a:latin typeface="NEU-BZ-S92"/>
                        <a:ea typeface="方正书宋_GBK" panose="03000509000000000000"/>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背景</a:t>
                      </a:r>
                      <a:endParaRPr lang="zh-CN" sz="32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1254</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年出生于意大利的古城威尼斯</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(Venice</a:t>
                      </a: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a:solidFill>
                          <a:srgbClr val="000000"/>
                        </a:solidFill>
                        <a:effectLst/>
                        <a:latin typeface="NEU-BZ-S92"/>
                        <a:ea typeface="方正书宋_GBK" panose="03000509000000000000"/>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事件</a:t>
                      </a:r>
                      <a:endParaRPr lang="zh-CN" sz="32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1.1271</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年离开威尼斯</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和他的父亲、叔叔踏上了去往中国的旅程</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行程历时</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32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在中国生活了</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17</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他的所见所闻被记录了</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下来</a:t>
                      </a:r>
                      <a:endParaRPr lang="zh-CN" sz="32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他还曾先后去过日本、印度、东南亚和</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东非</a:t>
                      </a:r>
                      <a:endParaRPr lang="zh-CN" sz="3200">
                        <a:solidFill>
                          <a:srgbClr val="000000"/>
                        </a:solidFill>
                        <a:effectLst/>
                        <a:latin typeface="NEU-BZ-S92"/>
                        <a:ea typeface="方正书宋_GBK" panose="03000509000000000000"/>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评价</a:t>
                      </a:r>
                      <a:endParaRPr lang="zh-CN" sz="32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1295</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200" b="1"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3200" b="1" smtClean="0">
                          <a:solidFill>
                            <a:srgbClr val="000000"/>
                          </a:solidFill>
                          <a:effectLst/>
                          <a:latin typeface="Times New Roman" panose="02020603050405020304" pitchFamily="18" charset="0"/>
                          <a:ea typeface="+mn-ea"/>
                          <a:cs typeface="Times New Roman" panose="02020603050405020304" pitchFamily="18" charset="0"/>
                        </a:rPr>
                        <a:t>他</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带</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着从中国学到的一切回到自己的祖国。他的中国之行对欧洲影响</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很大</a:t>
                      </a:r>
                      <a:endParaRPr lang="zh-CN" sz="3200">
                        <a:solidFill>
                          <a:srgbClr val="000000"/>
                        </a:solidFill>
                        <a:effectLst/>
                        <a:latin typeface="NEU-BZ-S92"/>
                        <a:ea typeface="方正书宋_GBK" panose="03000509000000000000"/>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46074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17866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词数</a:t>
            </a:r>
            <a:r>
              <a:rPr lang="en-US" altLang="zh-CN">
                <a:solidFill>
                  <a:srgbClr val="000000"/>
                </a:solidFill>
                <a:ea typeface="宋体" panose="02010600030101010101" pitchFamily="2" charset="-122"/>
                <a:cs typeface="Times New Roman" panose="02020603050405020304" pitchFamily="18" charset="0"/>
              </a:rPr>
              <a:t>80</a:t>
            </a:r>
            <a:r>
              <a:rPr lang="zh-CN" altLang="zh-CN">
                <a:solidFill>
                  <a:srgbClr val="000000"/>
                </a:solidFill>
                <a:ea typeface="宋体" panose="02010600030101010101" pitchFamily="2" charset="-122"/>
                <a:cs typeface="Times New Roman" panose="02020603050405020304" pitchFamily="18" charset="0"/>
              </a:rPr>
              <a:t>左右</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不要逐句翻译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但可以根据文章需要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对表格中的内容有所增减。</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4925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latin typeface="Arial" panose="020B0604020202020204" pitchFamily="34" charset="0"/>
                <a:cs typeface="Times New Roman" panose="02020603050405020304" pitchFamily="18" charset="0"/>
              </a:rPr>
              <a:t>参考范文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Marco Polo,born in the city of Venice,Italy,in 1254,was a famous traveller.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Together with his uncle and his father in 1271,Marco Polo set out on a journey to China.It took them four years to get to China and Marco had lived in China for 17 years.During those years,he found that the Chinese culture was so great and different from that of his own country.All the things he had seen and heard in China were written </a:t>
            </a:r>
            <a:r>
              <a:rPr lang="en-US" altLang="zh-CN" smtClean="0">
                <a:solidFill>
                  <a:srgbClr val="000000"/>
                </a:solidFill>
                <a:ea typeface="宋体" panose="02010600030101010101" pitchFamily="2" charset="-122"/>
                <a:cs typeface="Times New Roman" panose="02020603050405020304" pitchFamily="18" charset="0"/>
              </a:rPr>
              <a:t>down.Except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721508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China,Marco Polo had also travelled to Japan,India,</a:t>
            </a: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Southeastern Asia and Eastern Africa.In 1295,the great voyager went back to his motherland with the information and knowledge he had learnt in China.</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His journey to China had a great influence on Europe.</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35470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261579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156105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写 作 指 导</a:t>
            </a:r>
            <a:endParaRPr lang="zh-CN" altLang="zh-CN" dirty="0">
              <a:solidFill>
                <a:schemeClr val="bg1"/>
              </a:solidFill>
            </a:endParaRPr>
          </a:p>
        </p:txBody>
      </p:sp>
      <p:sp>
        <p:nvSpPr>
          <p:cNvPr id="3" name="矩形 2"/>
          <p:cNvSpPr>
            <a:spLocks noChangeAspect="1"/>
          </p:cNvSpPr>
          <p:nvPr/>
        </p:nvSpPr>
        <p:spPr>
          <a:xfrm>
            <a:off x="361950" y="2284472"/>
            <a:ext cx="10807700" cy="2990434"/>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人物介绍属于记叙文的写作范畴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它以写人、记事为主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以叙述和描写为主要表达方式。通常包括三部分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生平介绍、事迹叙述和简短评论。文中通常包括人物</a:t>
            </a:r>
            <a:r>
              <a:rPr lang="en-US" altLang="zh-CN">
                <a:solidFill>
                  <a:srgbClr val="000000"/>
                </a:solidFill>
                <a:ea typeface="宋体" panose="02010600030101010101" pitchFamily="2" charset="-122"/>
                <a:cs typeface="Times New Roman" panose="02020603050405020304" pitchFamily="18" charset="0"/>
              </a:rPr>
              <a:t>(who)</a:t>
            </a:r>
            <a:r>
              <a:rPr lang="zh-CN" altLang="zh-CN">
                <a:solidFill>
                  <a:srgbClr val="000000"/>
                </a:solidFill>
                <a:ea typeface="宋体" panose="02010600030101010101" pitchFamily="2" charset="-122"/>
                <a:cs typeface="Times New Roman" panose="02020603050405020304" pitchFamily="18" charset="0"/>
              </a:rPr>
              <a:t>、时间</a:t>
            </a:r>
            <a:r>
              <a:rPr lang="en-US" altLang="zh-CN">
                <a:solidFill>
                  <a:srgbClr val="000000"/>
                </a:solidFill>
                <a:ea typeface="宋体" panose="02010600030101010101" pitchFamily="2" charset="-122"/>
                <a:cs typeface="Times New Roman" panose="02020603050405020304" pitchFamily="18" charset="0"/>
              </a:rPr>
              <a:t>(when)</a:t>
            </a:r>
            <a:r>
              <a:rPr lang="zh-CN" altLang="zh-CN">
                <a:solidFill>
                  <a:srgbClr val="000000"/>
                </a:solidFill>
                <a:ea typeface="宋体" panose="02010600030101010101" pitchFamily="2" charset="-122"/>
                <a:cs typeface="Times New Roman" panose="02020603050405020304" pitchFamily="18" charset="0"/>
              </a:rPr>
              <a:t>、地点</a:t>
            </a:r>
            <a:r>
              <a:rPr lang="en-US" altLang="zh-CN">
                <a:solidFill>
                  <a:srgbClr val="000000"/>
                </a:solidFill>
                <a:ea typeface="宋体" panose="02010600030101010101" pitchFamily="2" charset="-122"/>
                <a:cs typeface="Times New Roman" panose="02020603050405020304" pitchFamily="18" charset="0"/>
              </a:rPr>
              <a:t>(where)</a:t>
            </a:r>
            <a:r>
              <a:rPr lang="zh-CN" altLang="zh-CN">
                <a:solidFill>
                  <a:srgbClr val="000000"/>
                </a:solidFill>
                <a:ea typeface="宋体" panose="02010600030101010101" pitchFamily="2" charset="-122"/>
                <a:cs typeface="Times New Roman" panose="02020603050405020304" pitchFamily="18" charset="0"/>
              </a:rPr>
              <a:t>、主要事件</a:t>
            </a:r>
            <a:r>
              <a:rPr lang="en-US" altLang="zh-CN">
                <a:solidFill>
                  <a:srgbClr val="000000"/>
                </a:solidFill>
                <a:ea typeface="宋体" panose="02010600030101010101" pitchFamily="2" charset="-122"/>
                <a:cs typeface="Times New Roman" panose="02020603050405020304" pitchFamily="18" charset="0"/>
              </a:rPr>
              <a:t>(what)</a:t>
            </a:r>
            <a:r>
              <a:rPr lang="zh-CN" altLang="zh-CN">
                <a:solidFill>
                  <a:srgbClr val="000000"/>
                </a:solidFill>
                <a:ea typeface="宋体" panose="02010600030101010101" pitchFamily="2" charset="-122"/>
                <a:cs typeface="Times New Roman" panose="02020603050405020304" pitchFamily="18" charset="0"/>
              </a:rPr>
              <a:t>等内容。写作时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主题要鲜明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内容要清楚</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并注意结构的完整性。</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写作</a:t>
            </a:r>
            <a:r>
              <a:rPr lang="en-US" altLang="zh-CN" sz="4000"/>
              <a:t>·</a:t>
            </a:r>
            <a:r>
              <a:rPr lang="zh-CN" altLang="en-US" sz="4000" smtClean="0"/>
              <a:t>触类旁通</a:t>
            </a:r>
            <a:endParaRPr lang="zh-CN" altLang="en-US" sz="4000" dirty="0"/>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647799"/>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典 题 示 例</a:t>
            </a:r>
            <a:endParaRPr lang="zh-CN" altLang="zh-CN" dirty="0">
              <a:solidFill>
                <a:schemeClr val="bg1"/>
              </a:solidFill>
            </a:endParaRPr>
          </a:p>
        </p:txBody>
      </p:sp>
      <p:sp>
        <p:nvSpPr>
          <p:cNvPr id="4" name="矩形 3"/>
          <p:cNvSpPr>
            <a:spLocks noChangeAspect="1"/>
          </p:cNvSpPr>
          <p:nvPr/>
        </p:nvSpPr>
        <p:spPr>
          <a:xfrm>
            <a:off x="361950" y="122386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假如你敬佩的人是中国女排原总教练郎平。请你根据以下信息写一篇短文来介绍郎平。</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郎平</a:t>
            </a:r>
            <a:r>
              <a:rPr lang="en-US" altLang="zh-CN">
                <a:solidFill>
                  <a:srgbClr val="000000"/>
                </a:solidFill>
                <a:ea typeface="宋体" panose="02010600030101010101" pitchFamily="2" charset="-122"/>
                <a:cs typeface="Times New Roman" panose="02020603050405020304" pitchFamily="18" charset="0"/>
              </a:rPr>
              <a:t>,1960</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12</a:t>
            </a:r>
            <a:r>
              <a:rPr lang="zh-CN" altLang="zh-CN">
                <a:solidFill>
                  <a:srgbClr val="000000"/>
                </a:solidFill>
                <a:ea typeface="宋体" panose="02010600030101010101" pitchFamily="2" charset="-122"/>
                <a:cs typeface="Times New Roman" panose="02020603050405020304" pitchFamily="18" charset="0"/>
              </a:rPr>
              <a:t>月</a:t>
            </a:r>
            <a:r>
              <a:rPr lang="en-US" altLang="zh-CN">
                <a:solidFill>
                  <a:srgbClr val="000000"/>
                </a:solidFill>
                <a:ea typeface="宋体" panose="02010600030101010101" pitchFamily="2" charset="-122"/>
                <a:cs typeface="Times New Roman" panose="02020603050405020304" pitchFamily="18" charset="0"/>
              </a:rPr>
              <a:t>10</a:t>
            </a:r>
            <a:r>
              <a:rPr lang="zh-CN" altLang="zh-CN">
                <a:solidFill>
                  <a:srgbClr val="000000"/>
                </a:solidFill>
                <a:ea typeface="宋体" panose="02010600030101010101" pitchFamily="2" charset="-122"/>
                <a:cs typeface="Times New Roman" panose="02020603050405020304" pitchFamily="18" charset="0"/>
              </a:rPr>
              <a:t>日出生于天津市。</a:t>
            </a:r>
            <a:r>
              <a:rPr lang="en-US" altLang="zh-CN">
                <a:solidFill>
                  <a:srgbClr val="000000"/>
                </a:solidFill>
                <a:ea typeface="宋体" panose="02010600030101010101" pitchFamily="2" charset="-122"/>
                <a:cs typeface="Times New Roman" panose="02020603050405020304" pitchFamily="18" charset="0"/>
              </a:rPr>
              <a:t>1973</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,13</a:t>
            </a:r>
            <a:r>
              <a:rPr lang="zh-CN" altLang="zh-CN">
                <a:solidFill>
                  <a:srgbClr val="000000"/>
                </a:solidFill>
                <a:ea typeface="宋体" panose="02010600030101010101" pitchFamily="2" charset="-122"/>
                <a:cs typeface="Times New Roman" panose="02020603050405020304" pitchFamily="18" charset="0"/>
              </a:rPr>
              <a:t>岁的郎平开始练习打排球</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2.1978</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因在全国排球比赛中表现突出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郎平进入国家队</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郎平获得了很多奖牌</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退役后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郎平成为排球教练。</a:t>
            </a:r>
            <a:r>
              <a:rPr lang="en-US" altLang="zh-CN">
                <a:solidFill>
                  <a:srgbClr val="000000"/>
                </a:solidFill>
                <a:ea typeface="宋体" panose="02010600030101010101" pitchFamily="2" charset="-122"/>
                <a:cs typeface="Times New Roman" panose="02020603050405020304" pitchFamily="18" charset="0"/>
              </a:rPr>
              <a:t>2016</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郎平带领中国女排</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时隔</a:t>
            </a:r>
            <a:r>
              <a:rPr lang="en-US" altLang="zh-CN">
                <a:solidFill>
                  <a:srgbClr val="000000"/>
                </a:solidFill>
                <a:ea typeface="宋体" panose="02010600030101010101" pitchFamily="2" charset="-122"/>
                <a:cs typeface="Times New Roman" panose="02020603050405020304" pitchFamily="18" charset="0"/>
              </a:rPr>
              <a:t>12</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在里约奥运会</a:t>
            </a:r>
            <a:r>
              <a:rPr lang="en-US" altLang="zh-CN">
                <a:solidFill>
                  <a:srgbClr val="000000"/>
                </a:solidFill>
                <a:ea typeface="宋体" panose="02010600030101010101" pitchFamily="2" charset="-122"/>
                <a:cs typeface="Times New Roman" panose="02020603050405020304" pitchFamily="18" charset="0"/>
              </a:rPr>
              <a:t>(the Rio Olympic Games)</a:t>
            </a:r>
            <a:r>
              <a:rPr lang="zh-CN" altLang="zh-CN">
                <a:solidFill>
                  <a:srgbClr val="000000"/>
                </a:solidFill>
                <a:ea typeface="宋体" panose="02010600030101010101" pitchFamily="2" charset="-122"/>
                <a:cs typeface="Times New Roman" panose="02020603050405020304" pitchFamily="18" charset="0"/>
              </a:rPr>
              <a:t>上获得金牌</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5997"/>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solidFill>
                  <a:srgbClr val="000000"/>
                </a:solidFill>
                <a:ea typeface="宋体" panose="02010600030101010101" pitchFamily="2" charset="-122"/>
                <a:cs typeface="Times New Roman" panose="02020603050405020304" pitchFamily="18" charset="0"/>
              </a:rPr>
              <a:t>郎平是中国第一位作为球员和教练员均夺取奥运会冠军的排球运动员。</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词数</a:t>
            </a:r>
            <a:r>
              <a:rPr lang="en-US" altLang="zh-CN">
                <a:solidFill>
                  <a:srgbClr val="000000"/>
                </a:solidFill>
                <a:ea typeface="宋体" panose="02010600030101010101" pitchFamily="2" charset="-122"/>
                <a:cs typeface="Times New Roman" panose="02020603050405020304" pitchFamily="18" charset="0"/>
              </a:rPr>
              <a:t>80</a:t>
            </a:r>
            <a:r>
              <a:rPr lang="zh-CN" altLang="zh-CN">
                <a:solidFill>
                  <a:srgbClr val="000000"/>
                </a:solidFill>
                <a:ea typeface="宋体" panose="02010600030101010101" pitchFamily="2" charset="-122"/>
                <a:cs typeface="Times New Roman" panose="02020603050405020304" pitchFamily="18" charset="0"/>
              </a:rPr>
              <a:t>左右</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可适当增加细节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以使行文连贯。</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393524"/>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写 作 探 究</a:t>
            </a:r>
            <a:endParaRPr lang="zh-CN" altLang="zh-CN" dirty="0">
              <a:solidFill>
                <a:schemeClr val="bg1"/>
              </a:solidFill>
            </a:endParaRPr>
          </a:p>
        </p:txBody>
      </p:sp>
      <p:sp>
        <p:nvSpPr>
          <p:cNvPr id="3" name="矩形 2"/>
          <p:cNvSpPr>
            <a:spLocks noChangeAspect="1"/>
          </p:cNvSpPr>
          <p:nvPr/>
        </p:nvSpPr>
        <p:spPr>
          <a:xfrm>
            <a:off x="361950" y="935831"/>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审题谋</a:t>
            </a:r>
            <a:r>
              <a:rPr lang="zh-CN" altLang="zh-CN" smtClean="0">
                <a:solidFill>
                  <a:srgbClr val="000000"/>
                </a:solidFill>
                <a:cs typeface="Times New Roman" panose="02020603050405020304" pitchFamily="18" charset="0"/>
              </a:rPr>
              <a:t>篇</a:t>
            </a:r>
            <a:r>
              <a:rPr lang="en-US" altLang="zh-CN" smtClean="0">
                <a:solidFill>
                  <a:srgbClr val="000000"/>
                </a:solidFill>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4QQC01.eps" descr="id:2147489683;FounderCES"/>
          <p:cNvPicPr/>
          <p:nvPr/>
        </p:nvPicPr>
        <p:blipFill>
          <a:blip r:embed="rId2"/>
          <a:stretch>
            <a:fillRect/>
          </a:stretch>
        </p:blipFill>
        <p:spPr>
          <a:xfrm>
            <a:off x="2818341" y="1151855"/>
            <a:ext cx="5390968" cy="4886613"/>
          </a:xfrm>
          <a:prstGeom prst="rect">
            <a:avLst/>
          </a:prstGeom>
        </p:spPr>
      </p:pic>
    </p:spTree>
    <p:extLst>
      <p:ext uri="{BB962C8B-B14F-4D97-AF65-F5344CB8AC3E}">
        <p14:creationId xmlns:p14="http://schemas.microsoft.com/office/powerpoint/2010/main" val="3232761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词汇推敲</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1.admire </a:t>
            </a:r>
            <a:r>
              <a:rPr lang="zh-CN" altLang="zh-CN">
                <a:solidFill>
                  <a:srgbClr val="000000"/>
                </a:solidFill>
                <a:ea typeface="宋体" panose="02010600030101010101" pitchFamily="2" charset="-122"/>
                <a:cs typeface="Times New Roman" panose="02020603050405020304" pitchFamily="18" charset="0"/>
              </a:rPr>
              <a:t>钦佩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赞赏</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national team </a:t>
            </a:r>
            <a:r>
              <a:rPr lang="zh-CN" altLang="zh-CN">
                <a:solidFill>
                  <a:srgbClr val="000000"/>
                </a:solidFill>
                <a:ea typeface="宋体" panose="02010600030101010101" pitchFamily="2" charset="-122"/>
                <a:cs typeface="Times New Roman" panose="02020603050405020304" pitchFamily="18" charset="0"/>
              </a:rPr>
              <a:t>国家队</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3.retire </a:t>
            </a:r>
            <a:r>
              <a:rPr lang="en-US" altLang="zh-CN" smtClean="0">
                <a:solidFill>
                  <a:srgbClr val="000000"/>
                </a:solidFill>
                <a:ea typeface="宋体" panose="02010600030101010101" pitchFamily="2" charset="-122"/>
                <a:cs typeface="Times New Roman" panose="02020603050405020304" pitchFamily="18" charset="0"/>
              </a:rPr>
              <a:t>from</a:t>
            </a:r>
            <a:r>
              <a:rPr lang="zh-CN" altLang="en-US">
                <a:solidFill>
                  <a:srgbClr val="000000"/>
                </a:solidFill>
                <a:ea typeface="宋体" panose="02010600030101010101" pitchFamily="2" charset="-122"/>
                <a:cs typeface="Times New Roman" panose="02020603050405020304" pitchFamily="18" charset="0"/>
              </a:rPr>
              <a:t>从</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退役</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gold medal </a:t>
            </a:r>
            <a:r>
              <a:rPr lang="zh-CN" altLang="zh-CN">
                <a:solidFill>
                  <a:srgbClr val="000000"/>
                </a:solidFill>
                <a:ea typeface="宋体" panose="02010600030101010101" pitchFamily="2" charset="-122"/>
                <a:cs typeface="Times New Roman" panose="02020603050405020304" pitchFamily="18" charset="0"/>
              </a:rPr>
              <a:t>金牌</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5.the Olympic championship </a:t>
            </a:r>
            <a:r>
              <a:rPr lang="zh-CN" altLang="zh-CN">
                <a:solidFill>
                  <a:srgbClr val="000000"/>
                </a:solidFill>
                <a:ea typeface="宋体" panose="02010600030101010101" pitchFamily="2" charset="-122"/>
                <a:cs typeface="Times New Roman" panose="02020603050405020304" pitchFamily="18" charset="0"/>
              </a:rPr>
              <a:t>奥运会</a:t>
            </a:r>
            <a:r>
              <a:rPr lang="zh-CN" altLang="zh-CN" smtClean="0">
                <a:solidFill>
                  <a:srgbClr val="000000"/>
                </a:solidFill>
                <a:ea typeface="宋体" panose="02010600030101010101" pitchFamily="2" charset="-122"/>
                <a:cs typeface="Times New Roman" panose="02020603050405020304" pitchFamily="18" charset="0"/>
              </a:rPr>
              <a:t>冠军</a:t>
            </a:r>
            <a:endParaRPr lang="zh-CN" altLang="zh-CN">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提分句型</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1....who was born...</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2.She joined the national team because of...</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3.After retiring from the volleyball team,she...</a:t>
            </a:r>
            <a:endParaRPr lang="zh-CN" altLang="zh-CN">
              <a:solidFill>
                <a:srgbClr val="000000"/>
              </a:solidFill>
              <a:latin typeface="NEU-BZ-S92"/>
              <a:ea typeface="方正书宋_GBK" panose="03000509000000000000"/>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4.She is the first volleyball player to win...</a:t>
            </a:r>
            <a:endParaRPr lang="zh-CN" altLang="zh-CN">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9600961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妙 笔 成 篇</a:t>
            </a:r>
            <a:endParaRPr lang="zh-CN" altLang="zh-CN" dirty="0">
              <a:solidFill>
                <a:schemeClr val="bg1"/>
              </a:solidFill>
            </a:endParaRPr>
          </a:p>
        </p:txBody>
      </p:sp>
      <p:sp>
        <p:nvSpPr>
          <p:cNvPr id="4" name="矩形 3"/>
          <p:cNvSpPr>
            <a:spLocks noChangeAspect="1"/>
          </p:cNvSpPr>
          <p:nvPr/>
        </p:nvSpPr>
        <p:spPr>
          <a:xfrm>
            <a:off x="361950" y="1511895"/>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Lang Ping,who was born on 10 December,1960,was a remarkable </a:t>
            </a:r>
            <a:r>
              <a:rPr lang="en-US" altLang="zh-CN" smtClean="0">
                <a:solidFill>
                  <a:srgbClr val="000000"/>
                </a:solidFill>
                <a:ea typeface="宋体" panose="02010600030101010101" pitchFamily="2" charset="-122"/>
                <a:cs typeface="Times New Roman" panose="02020603050405020304" pitchFamily="18" charset="0"/>
              </a:rPr>
              <a:t>volleyball </a:t>
            </a:r>
            <a:r>
              <a:rPr lang="en-US" altLang="zh-CN">
                <a:solidFill>
                  <a:srgbClr val="000000"/>
                </a:solidFill>
                <a:ea typeface="宋体" panose="02010600030101010101" pitchFamily="2" charset="-122"/>
                <a:cs typeface="Times New Roman" panose="02020603050405020304" pitchFamily="18" charset="0"/>
              </a:rPr>
              <a:t>coach and we all admire her very much.She began to play volleyball at the age of 13.She joined the national team because of her excellent performance in the national volleyball game.She was so hard-working that she won a lot of awards</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86393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079847"/>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After retiring from the volleyball team,she became a volleyball coach.In 2016,she led the China women’s volleyball team to take part in the Rio Olympic Games and won the gold medal.</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She is the first Chinese volleyball player to win the Olympic championship as a player and coach.She will always be remembered as a great woman.</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3779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178</TotalTime>
  <Words>688</Words>
  <Application>Microsoft Office PowerPoint</Application>
  <PresentationFormat>自定义</PresentationFormat>
  <Paragraphs>51</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NEU-BZ-S92</vt:lpstr>
      <vt:lpstr>方正书宋_GBK</vt:lpstr>
      <vt:lpstr>黑体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46</cp:revision>
  <dcterms:created xsi:type="dcterms:W3CDTF">2020-09-19T09:01:39Z</dcterms:created>
  <dcterms:modified xsi:type="dcterms:W3CDTF">2026-03-12T00:31:04Z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