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0" r:id="rId1"/>
  </p:sldMasterIdLst>
  <p:notesMasterIdLst>
    <p:notesMasterId r:id="rId18"/>
  </p:notesMasterIdLst>
  <p:sldIdLst>
    <p:sldId id="744" r:id="rId2"/>
    <p:sldId id="772" r:id="rId3"/>
    <p:sldId id="740" r:id="rId4"/>
    <p:sldId id="762" r:id="rId5"/>
    <p:sldId id="763" r:id="rId6"/>
    <p:sldId id="764" r:id="rId7"/>
    <p:sldId id="765" r:id="rId8"/>
    <p:sldId id="766" r:id="rId9"/>
    <p:sldId id="767" r:id="rId10"/>
    <p:sldId id="768" r:id="rId11"/>
    <p:sldId id="769" r:id="rId12"/>
    <p:sldId id="770" r:id="rId13"/>
    <p:sldId id="771" r:id="rId14"/>
    <p:sldId id="758" r:id="rId15"/>
    <p:sldId id="759" r:id="rId16"/>
    <p:sldId id="773" r:id="rId17"/>
  </p:sldIdLst>
  <p:sldSz cx="11522075" cy="6480175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5pPr>
    <a:lvl6pPr marL="22860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6pPr>
    <a:lvl7pPr marL="27432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7pPr>
    <a:lvl8pPr marL="32004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8pPr>
    <a:lvl9pPr marL="36576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99" userDrawn="1">
          <p15:clr>
            <a:srgbClr val="A4A3A4"/>
          </p15:clr>
        </p15:guide>
        <p15:guide id="2" pos="46" userDrawn="1">
          <p15:clr>
            <a:srgbClr val="A4A3A4"/>
          </p15:clr>
        </p15:guide>
        <p15:guide id="3" orient="horz" pos="862" userDrawn="1">
          <p15:clr>
            <a:srgbClr val="A4A3A4"/>
          </p15:clr>
        </p15:guide>
        <p15:guide id="4" orient="horz" pos="45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4AC8B"/>
    <a:srgbClr val="D85C00"/>
    <a:srgbClr val="009A46"/>
    <a:srgbClr val="FF6600"/>
    <a:srgbClr val="FF9933"/>
    <a:srgbClr val="FF3399"/>
    <a:srgbClr val="FF7C80"/>
    <a:srgbClr val="FFFFFF"/>
    <a:srgbClr val="C6A7DD"/>
    <a:srgbClr val="9E5EC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182" autoAdjust="0"/>
    <p:restoredTop sz="94591" autoAdjust="0"/>
  </p:normalViewPr>
  <p:slideViewPr>
    <p:cSldViewPr>
      <p:cViewPr varScale="1">
        <p:scale>
          <a:sx n="97" d="100"/>
          <a:sy n="97" d="100"/>
        </p:scale>
        <p:origin x="84" y="78"/>
      </p:cViewPr>
      <p:guideLst>
        <p:guide orient="horz" pos="499"/>
        <p:guide pos="46"/>
        <p:guide orient="horz" pos="862"/>
        <p:guide orient="horz" pos="453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30" d="100"/>
        <a:sy n="13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124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noProof="1" dirty="0">
                <a:ea typeface="黑体" panose="02010609060101010101" pitchFamily="49" charset="-122"/>
              </a:defRPr>
            </a:lvl1pPr>
          </a:lstStyle>
          <a:p>
            <a:fld id="{A64CA497-71E0-4184-919F-D45F39379D11}" type="slidenum">
              <a:rPr lang="zh-CN" altLang="en-US"/>
              <a:pPr/>
              <a:t>‹#›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4782253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2054401"/>
            <a:ext cx="11522075" cy="4426046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6326" y="254245"/>
            <a:ext cx="7927159" cy="1833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246534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标题幻灯片">
    <p:bg>
      <p:bgPr>
        <a:pattFill prst="divot">
          <a:fgClr>
            <a:srgbClr val="C6A7DD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3748" y="-10001"/>
            <a:ext cx="1394768" cy="2762713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23557" y="3706848"/>
            <a:ext cx="1394768" cy="27627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04905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3748" y="-10001"/>
            <a:ext cx="1394768" cy="276271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23557" y="3478712"/>
            <a:ext cx="1394768" cy="27627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40512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3400523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4688585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61000">
              <a:srgbClr val="B283D6"/>
            </a:gs>
            <a:gs pos="100000">
              <a:srgbClr val="9E5ECE"/>
            </a:gs>
            <a:gs pos="0">
              <a:srgbClr val="9E5ECE"/>
            </a:gs>
            <a:gs pos="40000">
              <a:srgbClr val="C6A7DD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781170" y="1129203"/>
            <a:ext cx="6364243" cy="304698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zh-CN" altLang="en-US" sz="96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以梦为马，</a:t>
            </a:r>
            <a:endParaRPr lang="en-US" altLang="zh-CN" sz="9600" dirty="0" smtClean="0">
              <a:solidFill>
                <a:schemeClr val="accent2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r>
              <a:rPr lang="zh-CN" altLang="en-US" sz="96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不负韶华！</a:t>
            </a:r>
            <a:endParaRPr lang="en-US" altLang="zh-CN" sz="9600" dirty="0" smtClean="0">
              <a:solidFill>
                <a:schemeClr val="accent2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4080937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" Target="../slides/slide2.xml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0" y="6240412"/>
            <a:ext cx="11522075" cy="239763"/>
          </a:xfrm>
          <a:prstGeom prst="rect">
            <a:avLst/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3024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14" name="云形 13">
            <a:hlinkClick r:id="rId8" action="ppaction://hlinksldjump">
              <a:snd r:embed="rId9" name="camera.wav"/>
            </a:hlinkClick>
          </p:cNvPr>
          <p:cNvSpPr/>
          <p:nvPr userDrawn="1"/>
        </p:nvSpPr>
        <p:spPr>
          <a:xfrm>
            <a:off x="10657979" y="0"/>
            <a:ext cx="864096" cy="624061"/>
          </a:xfrm>
          <a:prstGeom prst="cloud">
            <a:avLst/>
          </a:prstGeom>
          <a:solidFill>
            <a:srgbClr val="C6A7DD"/>
          </a:solidFill>
          <a:ln>
            <a:solidFill>
              <a:srgbClr val="9E5EC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/>
              <a:t>导航</a:t>
            </a:r>
            <a:endParaRPr lang="zh-CN" altLang="en-US" sz="1400" dirty="0"/>
          </a:p>
        </p:txBody>
      </p:sp>
    </p:spTree>
    <p:extLst>
      <p:ext uri="{BB962C8B-B14F-4D97-AF65-F5344CB8AC3E}">
        <p14:creationId xmlns:p14="http://schemas.microsoft.com/office/powerpoint/2010/main" val="3251437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2" r:id="rId2"/>
    <p:sldLayoutId id="2147483703" r:id="rId3"/>
    <p:sldLayoutId id="2147483704" r:id="rId4"/>
    <p:sldLayoutId id="2147483705" r:id="rId5"/>
    <p:sldLayoutId id="2147483706" r:id="rId6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158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5pPr>
      <a:lvl6pPr marL="432008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6pPr>
      <a:lvl7pPr marL="864017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7pPr>
      <a:lvl8pPr marL="1296025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8pPr>
      <a:lvl9pPr marL="1728033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24006" indent="-324006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024" kern="1200">
          <a:solidFill>
            <a:schemeClr val="tx1"/>
          </a:solidFill>
          <a:latin typeface="+mn-lt"/>
          <a:ea typeface="+mn-ea"/>
          <a:cs typeface="+mn-cs"/>
        </a:defRPr>
      </a:lvl1pPr>
      <a:lvl2pPr marL="702013" indent="-270005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646" kern="1200">
          <a:solidFill>
            <a:schemeClr val="tx1"/>
          </a:solidFill>
          <a:latin typeface="+mn-lt"/>
          <a:ea typeface="+mn-ea"/>
          <a:cs typeface="+mn-cs"/>
        </a:defRPr>
      </a:lvl2pPr>
      <a:lvl3pPr marL="1080021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268" kern="1200">
          <a:solidFill>
            <a:schemeClr val="tx1"/>
          </a:solidFill>
          <a:latin typeface="+mn-lt"/>
          <a:ea typeface="+mn-ea"/>
          <a:cs typeface="+mn-cs"/>
        </a:defRPr>
      </a:lvl3pPr>
      <a:lvl4pPr marL="1512029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1944037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376046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2808054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240062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3672070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1pPr>
      <a:lvl2pPr marL="43200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2pPr>
      <a:lvl3pPr marL="864017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3pPr>
      <a:lvl4pPr marL="1296025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4pPr>
      <a:lvl5pPr marL="1728033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5pPr>
      <a:lvl6pPr marL="2160041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6pPr>
      <a:lvl7pPr marL="259205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7pPr>
      <a:lvl8pPr marL="302405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8pPr>
      <a:lvl9pPr marL="3456066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slide" Target="slide1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61950" y="3960167"/>
            <a:ext cx="108077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en-US" sz="4800">
                <a:solidFill>
                  <a:srgbClr val="7030A0"/>
                </a:solidFill>
                <a:latin typeface="隶书" panose="02010509060101010101" pitchFamily="49" charset="-122"/>
                <a:ea typeface="隶书" panose="02010509060101010101" pitchFamily="49" charset="-122"/>
                <a:cs typeface="Times New Roman" panose="02020603050405020304" pitchFamily="18" charset="0"/>
              </a:rPr>
              <a:t>单元核心素养整合</a:t>
            </a:r>
          </a:p>
        </p:txBody>
      </p:sp>
    </p:spTree>
    <p:extLst>
      <p:ext uri="{BB962C8B-B14F-4D97-AF65-F5344CB8AC3E}">
        <p14:creationId xmlns:p14="http://schemas.microsoft.com/office/powerpoint/2010/main" val="1143428277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935831"/>
            <a:ext cx="10807700" cy="476322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Ⅳ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重点语法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动词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-</a:t>
            </a:r>
            <a:r>
              <a:rPr lang="en-US" altLang="zh-CN" i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ing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形式做主语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Getting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(get)here is quite difficult,so apart from the Sami very few people have ever seen Sarek.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2.For hundreds of years,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looking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(look) after reindeer was a way of life for the Sami.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Being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(be)in such a beautiful and wild place makes me feel blessed to be alive.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792485" y="2231975"/>
            <a:ext cx="2016224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792485" y="2699318"/>
            <a:ext cx="2016224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4824933" y="3412454"/>
            <a:ext cx="1872208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4824933" y="3879797"/>
            <a:ext cx="187220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872451" y="4569684"/>
            <a:ext cx="1648226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872451" y="5037027"/>
            <a:ext cx="1648226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881896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503783"/>
            <a:ext cx="10807700" cy="422885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Ⅴ</a:t>
            </a: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en-US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表达</a:t>
            </a:r>
            <a:r>
              <a:rPr lang="zh-CN" altLang="en-US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交流</a:t>
            </a:r>
            <a:endParaRPr lang="en-US" altLang="zh-CN" smtClean="0">
              <a:solidFill>
                <a:srgbClr val="000000"/>
              </a:solidFill>
              <a:latin typeface="Arial" panose="020B060402020202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问路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和指路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(Asking for and giving directions)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Excuse/Pardon me.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对不起。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How do I get to</a:t>
            </a: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...?</a:t>
            </a:r>
            <a:r>
              <a:rPr lang="zh-CN" altLang="en-US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我</a:t>
            </a:r>
            <a:r>
              <a:rPr lang="zh-CN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怎么</a:t>
            </a:r>
            <a:r>
              <a:rPr lang="zh-CN" altLang="en-US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到达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……?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Is ... nearby?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附近是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吗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Is...far from ...?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……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离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远吗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It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s about...metres north of...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它在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的北方大约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米。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260291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647799"/>
            <a:ext cx="10807700" cy="476322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Walk/Go along the river/path...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沿着这条河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/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小路走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When you see the...,you are close to ...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当你看到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……,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你就接近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Go straight ahead (until you come to...) 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一直往前走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直到你来到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……)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Do you happen to know where...is?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你知道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在哪里吗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How far is...?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……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有多远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Is...close to...?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……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接近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吗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560691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151855"/>
            <a:ext cx="10807700" cy="304698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It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s on the north/south/east/west side of the park.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它在公园的北面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/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南面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/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东面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/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西面。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Go through...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经过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Follow the (main) path to...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沿着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主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路走到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It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s...metres from here</a:t>
            </a: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en-US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离</a:t>
            </a:r>
            <a:r>
              <a:rPr lang="zh-CN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这里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有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米。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995043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296218"/>
            <a:ext cx="10807700" cy="481978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7200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journalist </a:t>
            </a:r>
            <a:r>
              <a:rPr lang="en-US" altLang="zh-CN" b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reports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b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theme park </a:t>
            </a:r>
            <a:r>
              <a:rPr lang="en-US" altLang="zh-CN" b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has been finished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ahead </a:t>
            </a:r>
            <a:r>
              <a:rPr lang="en-US" altLang="zh-CN" b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b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time in the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vast valley </a:t>
            </a:r>
            <a:r>
              <a:rPr lang="en-US" altLang="zh-CN" b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on the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boundary </a:t>
            </a:r>
            <a:r>
              <a:rPr lang="en-US" altLang="zh-CN" b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of our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territory</a:t>
            </a:r>
            <a:r>
              <a:rPr lang="en-US" altLang="zh-CN" b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Accompanied </a:t>
            </a:r>
            <a:r>
              <a:rPr lang="en-US" altLang="zh-CN" b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by a local who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lives off reindeer</a:t>
            </a:r>
            <a:r>
              <a:rPr lang="en-US" altLang="zh-CN" b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,you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b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can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set out </a:t>
            </a:r>
            <a:r>
              <a:rPr lang="en-US" altLang="zh-CN" b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for the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amusement park</a:t>
            </a:r>
            <a:r>
              <a:rPr lang="en-US" altLang="zh-CN" b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.When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b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you are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on the move</a:t>
            </a:r>
            <a:r>
              <a:rPr lang="en-US" altLang="zh-CN" b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,you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b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can see a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ban</a:t>
            </a:r>
            <a:r>
              <a:rPr lang="en-US" altLang="zh-CN" b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with a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label </a:t>
            </a:r>
            <a:r>
              <a:rPr lang="en-US" altLang="zh-CN" b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that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prohibits </a:t>
            </a:r>
            <a:r>
              <a:rPr lang="en-US" altLang="zh-CN" b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taking fires,which is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rewarding </a:t>
            </a:r>
            <a:r>
              <a:rPr lang="en-US" altLang="zh-CN" b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for the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bush stretching </a:t>
            </a:r>
            <a:r>
              <a:rPr lang="en-US" altLang="zh-CN" b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along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b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route</a:t>
            </a:r>
            <a:r>
              <a:rPr lang="en-US" altLang="zh-CN" b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.When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b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you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wander </a:t>
            </a:r>
            <a:r>
              <a:rPr lang="en-US" altLang="zh-CN" b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in the park,the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adorable fountain </a:t>
            </a:r>
            <a:r>
              <a:rPr lang="en-US" altLang="zh-CN" b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in the shape of a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teapot </a:t>
            </a:r>
            <a:r>
              <a:rPr lang="en-US" altLang="zh-CN" b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before the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corridor </a:t>
            </a:r>
            <a:r>
              <a:rPr lang="en-US" altLang="zh-CN" b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and the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enormous </a:t>
            </a:r>
            <a:r>
              <a:rPr lang="en-US" altLang="zh-CN" b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incredible  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横卷形 2"/>
          <p:cNvSpPr/>
          <p:nvPr/>
        </p:nvSpPr>
        <p:spPr>
          <a:xfrm>
            <a:off x="2592685" y="-273"/>
            <a:ext cx="6120680" cy="1296144"/>
          </a:xfrm>
          <a:prstGeom prst="horizontalScroll">
            <a:avLst/>
          </a:prstGeom>
          <a:solidFill>
            <a:srgbClr val="C6A7DD"/>
          </a:solidFill>
          <a:ln>
            <a:solidFill>
              <a:srgbClr val="9E5EC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/>
              <a:t>词汇串记</a:t>
            </a:r>
          </a:p>
        </p:txBody>
      </p:sp>
    </p:spTree>
    <p:extLst>
      <p:ext uri="{BB962C8B-B14F-4D97-AF65-F5344CB8AC3E}">
        <p14:creationId xmlns:p14="http://schemas.microsoft.com/office/powerpoint/2010/main" val="24128868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367879"/>
            <a:ext cx="10807700" cy="186512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roller coaster </a:t>
            </a:r>
            <a:r>
              <a:rPr lang="en-US" altLang="zh-CN" b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will be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visible</a:t>
            </a:r>
            <a:r>
              <a:rPr lang="en-US" altLang="zh-CN" b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,which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b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will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appeal to </a:t>
            </a:r>
            <a:r>
              <a:rPr lang="en-US" altLang="zh-CN" b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you very much.When you feel tired,you can go to a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cottage </a:t>
            </a:r>
            <a:r>
              <a:rPr lang="en-US" altLang="zh-CN" b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which offers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splendid cream</a:t>
            </a:r>
            <a:r>
              <a:rPr lang="en-US" altLang="zh-CN" b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,where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b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your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appetite </a:t>
            </a:r>
            <a:r>
              <a:rPr lang="en-US" altLang="zh-CN" b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will be greatly satisfied.</a:t>
            </a:r>
            <a:endParaRPr lang="zh-CN" altLang="zh-CN" b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342769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46707209"/>
      </p:ext>
    </p:extLst>
  </p:cSld>
  <p:clrMapOvr>
    <a:masterClrMapping/>
  </p:clrMapOvr>
  <p:transition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横卷形 10">
            <a:hlinkClick r:id="rId2" action="ppaction://hlinksldjump" highlightClick="1">
              <a:snd r:embed="rId3" name="chimes.wav"/>
            </a:hlinkClick>
          </p:cNvPr>
          <p:cNvSpPr/>
          <p:nvPr/>
        </p:nvSpPr>
        <p:spPr>
          <a:xfrm>
            <a:off x="2592685" y="1007839"/>
            <a:ext cx="6120680" cy="1296144"/>
          </a:xfrm>
          <a:prstGeom prst="horizontalScroll">
            <a:avLst/>
          </a:prstGeom>
          <a:solidFill>
            <a:srgbClr val="C6A7DD"/>
          </a:solidFill>
          <a:ln>
            <a:solidFill>
              <a:srgbClr val="9E5EC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/>
              <a:t>单元小结</a:t>
            </a:r>
            <a:endParaRPr lang="zh-CN" altLang="en-US" sz="4000" dirty="0"/>
          </a:p>
        </p:txBody>
      </p:sp>
      <p:sp>
        <p:nvSpPr>
          <p:cNvPr id="13" name="横卷形 12">
            <a:hlinkClick r:id="rId4" action="ppaction://hlinksldjump" highlightClick="1">
              <a:snd r:embed="rId3" name="chimes.wav"/>
            </a:hlinkClick>
          </p:cNvPr>
          <p:cNvSpPr/>
          <p:nvPr/>
        </p:nvSpPr>
        <p:spPr>
          <a:xfrm>
            <a:off x="2592685" y="3744143"/>
            <a:ext cx="6120680" cy="1296144"/>
          </a:xfrm>
          <a:prstGeom prst="horizontalScroll">
            <a:avLst/>
          </a:prstGeom>
          <a:solidFill>
            <a:srgbClr val="C6A7DD"/>
          </a:solidFill>
          <a:ln>
            <a:solidFill>
              <a:srgbClr val="9E5EC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/>
              <a:t>词汇串记</a:t>
            </a:r>
          </a:p>
        </p:txBody>
      </p:sp>
    </p:spTree>
    <p:extLst>
      <p:ext uri="{BB962C8B-B14F-4D97-AF65-F5344CB8AC3E}">
        <p14:creationId xmlns:p14="http://schemas.microsoft.com/office/powerpoint/2010/main" val="242259783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295871"/>
            <a:ext cx="10807700" cy="422885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宋体" panose="02010600030101010101" pitchFamily="2" charset="-122"/>
              </a:rPr>
              <a:t>Ⅰ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>
                <a:solidFill>
                  <a:srgbClr val="000000"/>
                </a:solidFill>
                <a:latin typeface="+mn-lt"/>
                <a:cs typeface="Times New Roman" panose="02020603050405020304" pitchFamily="18" charset="0"/>
              </a:rPr>
              <a:t>重点单词</a:t>
            </a:r>
            <a:endParaRPr lang="zh-CN" altLang="zh-CN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1.visible 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adj.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看得见的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可见的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→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invisible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adj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看不见的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2.adopt 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vt.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采用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采取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采纳　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vt.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&amp; 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vi.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领养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→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adoption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领养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采用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→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adopted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adj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领养的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收养的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3.bless 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vt.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祝福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→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blessing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祝福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赞同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好事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有益之</a:t>
            </a:r>
            <a:r>
              <a:rPr lang="zh-CN" altLang="zh-CN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事</a:t>
            </a:r>
            <a:endParaRPr lang="en-US" altLang="zh-CN" smtClean="0">
              <a:solidFill>
                <a:srgbClr val="000000"/>
              </a:solidFill>
              <a:latin typeface="+mn-lt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4.cycle 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n.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自行车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摩托车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循环　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vi.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骑</a:t>
            </a:r>
            <a:r>
              <a:rPr lang="zh-CN" altLang="zh-CN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自行车</a:t>
            </a:r>
            <a:endParaRPr lang="en-US" altLang="zh-CN" smtClean="0">
              <a:solidFill>
                <a:srgbClr val="000000"/>
              </a:solidFill>
              <a:latin typeface="+mn-lt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→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cyclist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i="1" smtClean="0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骑自行车的人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6121077" y="1977396"/>
            <a:ext cx="2160240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6121077" y="2444739"/>
            <a:ext cx="216024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7993285" y="2595737"/>
            <a:ext cx="2088232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7993285" y="3063080"/>
            <a:ext cx="2088232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2448669" y="3171893"/>
            <a:ext cx="1872208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2448669" y="3639236"/>
            <a:ext cx="187220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3528789" y="3760333"/>
            <a:ext cx="1872208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3528789" y="4227676"/>
            <a:ext cx="187220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矩形 15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864494" y="4909444"/>
            <a:ext cx="1872208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864493" y="5376787"/>
            <a:ext cx="187220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横卷形 14"/>
          <p:cNvSpPr/>
          <p:nvPr/>
        </p:nvSpPr>
        <p:spPr>
          <a:xfrm>
            <a:off x="2592685" y="-273"/>
            <a:ext cx="6120680" cy="1296144"/>
          </a:xfrm>
          <a:prstGeom prst="horizontalScroll">
            <a:avLst/>
          </a:prstGeom>
          <a:solidFill>
            <a:srgbClr val="C6A7DD"/>
          </a:solidFill>
          <a:ln>
            <a:solidFill>
              <a:srgbClr val="9E5EC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/>
              <a:t>单元小结</a:t>
            </a:r>
          </a:p>
        </p:txBody>
      </p:sp>
    </p:spTree>
    <p:extLst>
      <p:ext uri="{BB962C8B-B14F-4D97-AF65-F5344CB8AC3E}">
        <p14:creationId xmlns:p14="http://schemas.microsoft.com/office/powerpoint/2010/main" val="34710495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9" grpId="0" animBg="1"/>
      <p:bldP spid="11" grpId="0" animBg="1"/>
      <p:bldP spid="1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719807"/>
            <a:ext cx="10807700" cy="481978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5.incredible 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adj.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极好的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极大的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难以置信</a:t>
            </a:r>
            <a:r>
              <a:rPr lang="zh-CN" altLang="zh-CN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的</a:t>
            </a:r>
            <a:endParaRPr lang="en-US" altLang="zh-CN" smtClean="0">
              <a:solidFill>
                <a:srgbClr val="000000"/>
              </a:solidFill>
              <a:latin typeface="+mn-lt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→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incredibly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adv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极端地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极其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令人难以置信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6.appeal 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vi.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有吸引力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呼吁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恳求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上诉　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n.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吸引力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呼吁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上诉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请示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→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appealing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adj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有吸引力的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有感染力的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7.amuse 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vt.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提供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消遣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;(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使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娱乐</a:t>
            </a:r>
            <a:endParaRPr lang="en-US" altLang="zh-CN" smtClean="0">
              <a:solidFill>
                <a:srgbClr val="000000"/>
              </a:solidFill>
              <a:latin typeface="+mn-lt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→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amusement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娱乐</a:t>
            </a:r>
            <a:r>
              <a:rPr lang="en-US" altLang="zh-CN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活动</a:t>
            </a:r>
            <a:r>
              <a:rPr lang="en-US" altLang="zh-CN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);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愉悦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8.fashion 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n.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时尚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时兴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流行</a:t>
            </a:r>
            <a:r>
              <a:rPr lang="zh-CN" altLang="zh-CN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款式</a:t>
            </a:r>
            <a:endParaRPr lang="en-US" altLang="zh-CN" smtClean="0">
              <a:solidFill>
                <a:srgbClr val="000000"/>
              </a:solidFill>
              <a:latin typeface="+mn-lt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→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fashionable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adj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流行的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时兴的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时髦的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936501" y="1416337"/>
            <a:ext cx="251226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936501" y="1883680"/>
            <a:ext cx="2512267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1944614" y="2619419"/>
            <a:ext cx="2160240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1944613" y="3086762"/>
            <a:ext cx="216024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987453" y="3672135"/>
            <a:ext cx="2425970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987452" y="4139478"/>
            <a:ext cx="242597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1026496" y="4875217"/>
            <a:ext cx="2425970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1026495" y="5342560"/>
            <a:ext cx="242597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231239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9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655911"/>
            <a:ext cx="10807700" cy="304698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9.rare 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adj.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稀少的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珍贵的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;(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肉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半熟的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→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rarely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adv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很少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10.polar 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adj.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近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极地的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南极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或北极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的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磁极</a:t>
            </a:r>
            <a:r>
              <a:rPr lang="zh-CN" altLang="zh-CN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的</a:t>
            </a:r>
            <a:endParaRPr lang="en-US" altLang="zh-CN" smtClean="0">
              <a:solidFill>
                <a:srgbClr val="000000"/>
              </a:solidFill>
              <a:latin typeface="+mn-lt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→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pole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i="1" smtClean="0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柱子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杆子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杖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;(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行星的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极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地极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磁极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11.entertainment 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n.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娱乐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招待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娱乐活动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文娱</a:t>
            </a:r>
            <a:r>
              <a:rPr lang="zh-CN" altLang="zh-CN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节目</a:t>
            </a:r>
            <a:endParaRPr lang="en-US" altLang="zh-CN" smtClean="0">
              <a:solidFill>
                <a:srgbClr val="000000"/>
              </a:solidFill>
              <a:latin typeface="+mn-lt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→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entertain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vt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&amp; 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vi.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款待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使有兴趣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使快乐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娱乐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7489229" y="1799927"/>
            <a:ext cx="1512168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7489229" y="2267270"/>
            <a:ext cx="151216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1008509" y="2952055"/>
            <a:ext cx="1296144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1008509" y="3419398"/>
            <a:ext cx="1296144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1152525" y="4103642"/>
            <a:ext cx="1967392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1152525" y="4570985"/>
            <a:ext cx="1967392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595452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863823"/>
            <a:ext cx="10807700" cy="476322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Ⅱ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重点短语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on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the move 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在行进中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在移动中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2.set 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out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出发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启程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;(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怀着目标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开始工作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3.live 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off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依靠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生活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以吃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为生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4.appeal 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有吸引力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有感染力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呼吁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上诉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打动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5.up 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达到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某数量、程度等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);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直到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不多于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;(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体力或智力上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能胜任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6.upside 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down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颠倒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倒转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翻转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891897" y="1528148"/>
            <a:ext cx="1080120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891897" y="1995491"/>
            <a:ext cx="108012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1431957" y="2114416"/>
            <a:ext cx="1080120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1431957" y="2581759"/>
            <a:ext cx="108012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1512565" y="2727119"/>
            <a:ext cx="1224136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1512565" y="3194462"/>
            <a:ext cx="1224136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1972017" y="3276303"/>
            <a:ext cx="1224136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1972017" y="3743646"/>
            <a:ext cx="1224136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1359949" y="3857630"/>
            <a:ext cx="1224136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1359949" y="4324973"/>
            <a:ext cx="1224136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2124633" y="5077363"/>
            <a:ext cx="1476164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2124633" y="5544706"/>
            <a:ext cx="1476164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097420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7" grpId="0" animBg="1"/>
      <p:bldP spid="10" grpId="0" animBg="1"/>
      <p:bldP spid="12" grpId="0" animBg="1"/>
      <p:bldP spid="1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503783"/>
            <a:ext cx="10807700" cy="533222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Ⅲ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重点句型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1.even though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引导让步状语从句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Even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though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the sun is brightly shining,telling whether it is morning or night is impossible.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尽管外面艳阳高照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我也分不清是早上还是夜晚。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2.used to do sth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表示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过去常常做某事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Sarek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s mountains 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used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be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covered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by vast sheets of ice.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萨勒克的山脉过去被大片冰层覆盖。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648469" y="1766474"/>
            <a:ext cx="1512168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648469" y="2233817"/>
            <a:ext cx="151216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2534581" y="1766474"/>
            <a:ext cx="1728192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2520677" y="2256119"/>
            <a:ext cx="1728192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4248869" y="4098134"/>
            <a:ext cx="1296144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4248869" y="4565477"/>
            <a:ext cx="1296144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5833045" y="4098134"/>
            <a:ext cx="1296144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5833045" y="4565477"/>
            <a:ext cx="1296144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7417221" y="4098134"/>
            <a:ext cx="1008112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7417221" y="4565477"/>
            <a:ext cx="1008112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矩形 16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8713365" y="4098134"/>
            <a:ext cx="1724186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8713365" y="4565477"/>
            <a:ext cx="1724186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776743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6" presetClass="exit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6" presetClass="exit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6" presetClass="exit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6" presetClass="exit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9" grpId="0" animBg="1"/>
      <p:bldP spid="12" grpId="0" animBg="1"/>
      <p:bldP spid="14" grpId="0" animBg="1"/>
      <p:bldP spid="1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503783"/>
            <a:ext cx="10807700" cy="541071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倒装句式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Following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reindeer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were the Sami people,who made this territory their home.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跟随驯鹿之后来的是萨米人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他们在这片土地上安家落户。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4.whichever and whatever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引导让步状语从句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Whichever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whatever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you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mtClean="0">
                <a:ea typeface="宋体" panose="02010600030101010101" pitchFamily="2" charset="-122"/>
                <a:cs typeface="Times New Roman" panose="02020603050405020304" pitchFamily="18" charset="0"/>
              </a:rPr>
              <a:t>like    </a:t>
            </a: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there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is an incredible theme park that will appeal to you!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无论你喜欢哪一个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无论你喜欢什么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总有一个奇妙无比的主题公园会让你流连忘返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!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648469" y="1223863"/>
            <a:ext cx="2088232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648469" y="1691206"/>
            <a:ext cx="2088232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3023220" y="1223863"/>
            <a:ext cx="1513681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3023220" y="1691206"/>
            <a:ext cx="1513681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4823420" y="1223863"/>
            <a:ext cx="2161753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4823420" y="1691206"/>
            <a:ext cx="2161753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643376" y="3524575"/>
            <a:ext cx="2309349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643376" y="3991918"/>
            <a:ext cx="2309349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3227301" y="3526059"/>
            <a:ext cx="1596119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3227301" y="3993402"/>
            <a:ext cx="1596119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矩形 17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5097996" y="3568912"/>
            <a:ext cx="2319225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5097996" y="4043107"/>
            <a:ext cx="2319225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矩形 20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7684980" y="3568912"/>
            <a:ext cx="1244410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22" name="直接连接符 21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7684979" y="4043641"/>
            <a:ext cx="124441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矩形 23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9197148" y="3568378"/>
            <a:ext cx="107860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25" name="直接连接符 24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9197147" y="4035721"/>
            <a:ext cx="1078607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505420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6" presetClass="exit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6" presetClass="exit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6" presetClass="exit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6" presetClass="exit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6" presetClass="exit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6" presetClass="exit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9" grpId="0" animBg="1"/>
      <p:bldP spid="12" grpId="0" animBg="1"/>
      <p:bldP spid="15" grpId="0" animBg="1"/>
      <p:bldP spid="18" grpId="0" animBg="1"/>
      <p:bldP spid="21" grpId="0" animBg="1"/>
      <p:bldP spid="2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439887"/>
            <a:ext cx="10807700" cy="363791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动词</a:t>
            </a:r>
            <a:r>
              <a:rPr lang="en-US" altLang="zh-CN" i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-ing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形式做主语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Visiting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candy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shop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and 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trying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some of the same kind of candy that American southerners made 150 years ago is a rare experience.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去糖果店品尝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150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年前美国南方人制作</a:t>
            </a:r>
            <a:r>
              <a:rPr lang="zh-CN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的糖果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也是难得的一次体验。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576461" y="2148816"/>
            <a:ext cx="1944216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576461" y="2616159"/>
            <a:ext cx="1944216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2735188" y="2149597"/>
            <a:ext cx="1585689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2735188" y="2616940"/>
            <a:ext cx="1585689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4538492" y="2149597"/>
            <a:ext cx="1585689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4538492" y="2616940"/>
            <a:ext cx="1585689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6481117" y="2160748"/>
            <a:ext cx="1585689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6481117" y="2628091"/>
            <a:ext cx="1585689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8972195" y="2160748"/>
            <a:ext cx="1757394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8972195" y="2628091"/>
            <a:ext cx="1757394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454225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6" presetClass="exit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6" presetClass="exit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6" presetClass="exit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6" presetClass="exit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9" grpId="0" animBg="1"/>
      <p:bldP spid="11" grpId="0" animBg="1"/>
      <p:bldP spid="13" grpId="0" animBg="1"/>
    </p:bldLst>
  </p:timing>
</p:sld>
</file>

<file path=ppt/theme/theme1.xml><?xml version="1.0" encoding="utf-8"?>
<a:theme xmlns:a="http://schemas.openxmlformats.org/drawingml/2006/main" name="1_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全程设计" id="{EED6AF3C-B5B4-45C1-BA84-C0EDA954AFD2}" vid="{1B3131FC-BB6B-459A-9353-0D6F0AACC749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金牌学案</Template>
  <TotalTime>185</TotalTime>
  <Words>411</Words>
  <Application>Microsoft Office PowerPoint</Application>
  <PresentationFormat>自定义</PresentationFormat>
  <Paragraphs>72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5" baseType="lpstr">
      <vt:lpstr>NEU-BZ-S92</vt:lpstr>
      <vt:lpstr>方正书宋_GBK</vt:lpstr>
      <vt:lpstr>黑体</vt:lpstr>
      <vt:lpstr>隶书</vt:lpstr>
      <vt:lpstr>宋体</vt:lpstr>
      <vt:lpstr>Arial</vt:lpstr>
      <vt:lpstr>Calibri</vt:lpstr>
      <vt:lpstr>Times New Roman</vt:lpstr>
      <vt:lpstr>1_专业教辅课件Q:251490010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ITSK.com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政  治</dc:title>
  <dc:creator>SkyUser</dc:creator>
  <cp:lastModifiedBy>AutoBVT</cp:lastModifiedBy>
  <cp:revision>47</cp:revision>
  <dcterms:created xsi:type="dcterms:W3CDTF">2020-09-19T09:01:39Z</dcterms:created>
  <dcterms:modified xsi:type="dcterms:W3CDTF">2026-03-12T01:58:13Z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TAG2">
    <vt:lpwstr>0008007650000000000001024140</vt:lpwstr>
  </property>
  <property fmtid="{D5CDD505-2E9C-101B-9397-08002B2CF9AE}" pid="3" name="KSOProductBuildVer">
    <vt:lpwstr>2052-10.1.0.7698</vt:lpwstr>
  </property>
</Properties>
</file>