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76"/>
  </p:notesMasterIdLst>
  <p:sldIdLst>
    <p:sldId id="744" r:id="rId2"/>
    <p:sldId id="828" r:id="rId3"/>
    <p:sldId id="740" r:id="rId4"/>
    <p:sldId id="762" r:id="rId5"/>
    <p:sldId id="830" r:id="rId6"/>
    <p:sldId id="831" r:id="rId7"/>
    <p:sldId id="832" r:id="rId8"/>
    <p:sldId id="833" r:id="rId9"/>
    <p:sldId id="758" r:id="rId10"/>
    <p:sldId id="757" r:id="rId11"/>
    <p:sldId id="770" r:id="rId12"/>
    <p:sldId id="771" r:id="rId13"/>
    <p:sldId id="772" r:id="rId14"/>
    <p:sldId id="773" r:id="rId15"/>
    <p:sldId id="759" r:id="rId16"/>
    <p:sldId id="774" r:id="rId17"/>
    <p:sldId id="775" r:id="rId18"/>
    <p:sldId id="776" r:id="rId19"/>
    <p:sldId id="777" r:id="rId20"/>
    <p:sldId id="745" r:id="rId21"/>
    <p:sldId id="769" r:id="rId22"/>
    <p:sldId id="778" r:id="rId23"/>
    <p:sldId id="779" r:id="rId24"/>
    <p:sldId id="780" r:id="rId25"/>
    <p:sldId id="781" r:id="rId26"/>
    <p:sldId id="782" r:id="rId27"/>
    <p:sldId id="783" r:id="rId28"/>
    <p:sldId id="784" r:id="rId29"/>
    <p:sldId id="785" r:id="rId30"/>
    <p:sldId id="786" r:id="rId31"/>
    <p:sldId id="787" r:id="rId32"/>
    <p:sldId id="788" r:id="rId33"/>
    <p:sldId id="789" r:id="rId34"/>
    <p:sldId id="834" r:id="rId35"/>
    <p:sldId id="790" r:id="rId36"/>
    <p:sldId id="791" r:id="rId37"/>
    <p:sldId id="792" r:id="rId38"/>
    <p:sldId id="793" r:id="rId39"/>
    <p:sldId id="794" r:id="rId40"/>
    <p:sldId id="795" r:id="rId41"/>
    <p:sldId id="796" r:id="rId42"/>
    <p:sldId id="797" r:id="rId43"/>
    <p:sldId id="798" r:id="rId44"/>
    <p:sldId id="799" r:id="rId45"/>
    <p:sldId id="836" r:id="rId46"/>
    <p:sldId id="800" r:id="rId47"/>
    <p:sldId id="801" r:id="rId48"/>
    <p:sldId id="802" r:id="rId49"/>
    <p:sldId id="803" r:id="rId50"/>
    <p:sldId id="804" r:id="rId51"/>
    <p:sldId id="805" r:id="rId52"/>
    <p:sldId id="806" r:id="rId53"/>
    <p:sldId id="807" r:id="rId54"/>
    <p:sldId id="808" r:id="rId55"/>
    <p:sldId id="810" r:id="rId56"/>
    <p:sldId id="811" r:id="rId57"/>
    <p:sldId id="812" r:id="rId58"/>
    <p:sldId id="813" r:id="rId59"/>
    <p:sldId id="809" r:id="rId60"/>
    <p:sldId id="816" r:id="rId61"/>
    <p:sldId id="817" r:id="rId62"/>
    <p:sldId id="818" r:id="rId63"/>
    <p:sldId id="750" r:id="rId64"/>
    <p:sldId id="749" r:id="rId65"/>
    <p:sldId id="819" r:id="rId66"/>
    <p:sldId id="820" r:id="rId67"/>
    <p:sldId id="761" r:id="rId68"/>
    <p:sldId id="821" r:id="rId69"/>
    <p:sldId id="824" r:id="rId70"/>
    <p:sldId id="835" r:id="rId71"/>
    <p:sldId id="823" r:id="rId72"/>
    <p:sldId id="826" r:id="rId73"/>
    <p:sldId id="827" r:id="rId74"/>
    <p:sldId id="829" r:id="rId75"/>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84" y="78"/>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77076031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14882929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04046610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6379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393144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7635123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1633762948"/>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67.xml"/><Relationship Id="rId5" Type="http://schemas.openxmlformats.org/officeDocument/2006/relationships/slide" Target="slide20.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960167"/>
            <a:ext cx="10807700" cy="830997"/>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Ⅰ</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Reading and Thinking</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556928"/>
            <a:ext cx="10807700" cy="180857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6.</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en-US" altLang="zh-CN">
                <a:uFill>
                  <a:solidFill>
                    <a:srgbClr val="000000"/>
                  </a:solidFill>
                </a:uFill>
                <a:latin typeface="+mn-lt"/>
                <a:ea typeface="宋体" panose="02010600030101010101" pitchFamily="2" charset="-122"/>
                <a:cs typeface="Times New Roman" panose="02020603050405020304" pitchFamily="18" charset="0"/>
              </a:rPr>
              <a:t>bow</a:t>
            </a:r>
            <a:r>
              <a:rPr lang="zh-CN" altLang="en-US">
                <a:uFill>
                  <a:solidFill>
                    <a:srgbClr val="000000"/>
                  </a:solidFill>
                </a:uFill>
                <a:latin typeface="+mn-lt"/>
                <a:ea typeface="宋体" panose="02010600030101010101" pitchFamily="2" charset="-122"/>
                <a:cs typeface="Times New Roman" panose="02020603050405020304" pitchFamily="18" charset="0"/>
              </a:rPr>
              <a:t>　</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vi</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鞠躬</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点头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头</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弓</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蝴蝶结</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7.</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en-US" altLang="zh-CN">
                <a:uFill>
                  <a:solidFill>
                    <a:srgbClr val="000000"/>
                  </a:solidFill>
                </a:uFill>
                <a:latin typeface="+mn-lt"/>
                <a:ea typeface="宋体" panose="02010600030101010101" pitchFamily="2" charset="-122"/>
                <a:cs typeface="Times New Roman" panose="02020603050405020304" pitchFamily="18" charset="0"/>
              </a:rPr>
              <a:t>waist</a:t>
            </a:r>
            <a:r>
              <a:rPr lang="zh-CN" altLang="en-US">
                <a:uFill>
                  <a:solidFill>
                    <a:srgbClr val="000000"/>
                  </a:solidFill>
                </a:uFill>
                <a:latin typeface="+mn-lt"/>
                <a:ea typeface="宋体" panose="02010600030101010101" pitchFamily="2" charset="-122"/>
                <a:cs typeface="Times New Roman" panose="02020603050405020304" pitchFamily="18" charset="0"/>
              </a:rPr>
              <a:t>　</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腰部</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8.barrier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zh-CN" altLang="en-US">
                <a:uFill>
                  <a:solidFill>
                    <a:srgbClr val="000000"/>
                  </a:solidFill>
                </a:uFill>
                <a:latin typeface="+mn-lt"/>
                <a:ea typeface="宋体" panose="02010600030101010101" pitchFamily="2" charset="-122"/>
                <a:cs typeface="Times New Roman" panose="02020603050405020304" pitchFamily="18" charset="0"/>
              </a:rPr>
              <a:t>隔阂</a:t>
            </a:r>
            <a:r>
              <a:rPr lang="en-US" altLang="zh-CN">
                <a:uFill>
                  <a:solidFill>
                    <a:srgbClr val="000000"/>
                  </a:solidFill>
                </a:uFill>
                <a:latin typeface="+mn-lt"/>
                <a:ea typeface="宋体" panose="02010600030101010101" pitchFamily="2" charset="-122"/>
                <a:cs typeface="Times New Roman" panose="02020603050405020304" pitchFamily="18" charset="0"/>
              </a:rPr>
              <a:t>;</a:t>
            </a:r>
            <a:r>
              <a:rPr lang="zh-CN" altLang="en-US">
                <a:uFill>
                  <a:solidFill>
                    <a:srgbClr val="000000"/>
                  </a:solidFill>
                </a:uFill>
                <a:latin typeface="+mn-lt"/>
                <a:ea typeface="宋体" panose="02010600030101010101" pitchFamily="2" charset="-122"/>
                <a:cs typeface="Times New Roman" panose="02020603050405020304" pitchFamily="18" charset="0"/>
              </a:rPr>
              <a:t>障碍</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en-US" altLang="zh-CN">
                <a:uFill>
                  <a:solidFill>
                    <a:srgbClr val="000000"/>
                  </a:solidFill>
                </a:u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a:cs typeface="Times New Roman" panose="02020603050405020304" pitchFamily="18" charset="0"/>
            </a:endParaRPr>
          </a:p>
        </p:txBody>
      </p:sp>
      <p:sp>
        <p:nvSpPr>
          <p:cNvPr id="13" name="矩形 12">
            <a:extLst>
              <a:ext uri="{FF2B5EF4-FFF2-40B4-BE49-F238E27FC236}">
                <a16:creationId xmlns="" xmlns:a16="http://schemas.microsoft.com/office/drawing/2014/main" id="{8A90BD6A-DAC1-4175-BADE-A70FD2E31095}"/>
              </a:ext>
            </a:extLst>
          </p:cNvPr>
          <p:cNvSpPr/>
          <p:nvPr/>
        </p:nvSpPr>
        <p:spPr>
          <a:xfrm>
            <a:off x="936501" y="1590350"/>
            <a:ext cx="15908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936501" y="2057693"/>
            <a:ext cx="15908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937890" y="2281563"/>
            <a:ext cx="15908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937890" y="2748906"/>
            <a:ext cx="15908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 xmlns:a16="http://schemas.microsoft.com/office/drawing/2014/main" id="{8A90BD6A-DAC1-4175-BADE-A70FD2E31095}"/>
              </a:ext>
            </a:extLst>
          </p:cNvPr>
          <p:cNvSpPr/>
          <p:nvPr/>
        </p:nvSpPr>
        <p:spPr>
          <a:xfrm>
            <a:off x="2664693" y="2799376"/>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2664693" y="3266719"/>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5710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词汇拓展</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1.interaction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交流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相互影响</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interact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vi</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交流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沟通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合作</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相互影响</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相互作用</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2.vary </a:t>
            </a:r>
            <a:r>
              <a:rPr lang="en-US" altLang="zh-CN" i="1">
                <a:solidFill>
                  <a:srgbClr val="000000"/>
                </a:solidFill>
                <a:latin typeface="+mn-lt"/>
                <a:ea typeface="宋体" panose="02010600030101010101" pitchFamily="2" charset="-122"/>
                <a:cs typeface="Times New Roman" panose="02020603050405020304" pitchFamily="18" charset="0"/>
              </a:rPr>
              <a:t>vi.</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根据情况</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变化</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改变</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various</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各种不同的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各种各样的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variety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变化</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多样性</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3.approve </a:t>
            </a:r>
            <a:r>
              <a:rPr lang="en-US" altLang="zh-CN" i="1">
                <a:solidFill>
                  <a:srgbClr val="000000"/>
                </a:solidFill>
                <a:latin typeface="+mn-lt"/>
                <a:ea typeface="宋体" panose="02010600030101010101" pitchFamily="2" charset="-122"/>
                <a:cs typeface="Times New Roman" panose="02020603050405020304" pitchFamily="18" charset="0"/>
              </a:rPr>
              <a:t>vi.</a:t>
            </a:r>
            <a:r>
              <a:rPr lang="zh-CN" altLang="zh-CN">
                <a:solidFill>
                  <a:srgbClr val="000000"/>
                </a:solidFill>
                <a:latin typeface="+mn-lt"/>
                <a:ea typeface="宋体" panose="02010600030101010101" pitchFamily="2" charset="-122"/>
                <a:cs typeface="Times New Roman" panose="02020603050405020304" pitchFamily="18" charset="0"/>
              </a:rPr>
              <a:t>赞成</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同意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批准</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通过</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approval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赞成</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同意</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批准</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4.demonstrate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表现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表达</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说明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证明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demonstration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演示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证实</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证明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论证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游行示威</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6337101" y="1367879"/>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6337101" y="1835222"/>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6193085" y="2553034"/>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6193085" y="3020377"/>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3024733" y="3184332"/>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3024733" y="3651675"/>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561237" y="3793803"/>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561237" y="4261146"/>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7705253" y="4940508"/>
            <a:ext cx="31683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7705253" y="5407851"/>
            <a:ext cx="31683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94028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5.employ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使用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应用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雇用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employer</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雇用者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雇主</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employee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smtClean="0">
                <a:solidFill>
                  <a:srgbClr val="000000"/>
                </a:solidFill>
                <a:latin typeface="+mn-lt"/>
                <a:ea typeface="宋体" panose="02010600030101010101" pitchFamily="2" charset="-122"/>
                <a:cs typeface="Times New Roman" panose="02020603050405020304" pitchFamily="18" charset="0"/>
              </a:rPr>
              <a:t>.</a:t>
            </a:r>
            <a:r>
              <a:rPr lang="zh-CN" altLang="en-US">
                <a:solidFill>
                  <a:srgbClr val="000000"/>
                </a:solidFill>
                <a:latin typeface="+mn-lt"/>
                <a:ea typeface="宋体" panose="02010600030101010101" pitchFamily="2" charset="-122"/>
                <a:cs typeface="Times New Roman" panose="02020603050405020304" pitchFamily="18" charset="0"/>
              </a:rPr>
              <a:t>老板</a:t>
            </a: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雇员</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employment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雇用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工作</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就业</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6.interpret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理解</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解释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为　</a:t>
            </a:r>
            <a:r>
              <a:rPr lang="en-US" altLang="zh-CN" i="1">
                <a:solidFill>
                  <a:srgbClr val="000000"/>
                </a:solidFill>
                <a:latin typeface="+mn-lt"/>
                <a:ea typeface="宋体" panose="02010600030101010101" pitchFamily="2" charset="-122"/>
                <a:cs typeface="Times New Roman" panose="02020603050405020304" pitchFamily="18" charset="0"/>
              </a:rPr>
              <a:t>vi.</a:t>
            </a:r>
            <a:r>
              <a:rPr lang="en-US" altLang="zh-CN">
                <a:solidFill>
                  <a:srgbClr val="000000"/>
                </a:solidFill>
                <a:latin typeface="+mn-lt"/>
                <a:ea typeface="宋体" panose="02010600030101010101" pitchFamily="2" charset="-122"/>
                <a:cs typeface="Times New Roman" panose="02020603050405020304" pitchFamily="18" charset="0"/>
              </a:rPr>
              <a:t>&amp;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smtClean="0">
                <a:solidFill>
                  <a:srgbClr val="000000"/>
                </a:solidFill>
                <a:latin typeface="+mn-lt"/>
                <a:ea typeface="宋体" panose="02010600030101010101" pitchFamily="2" charset="-122"/>
                <a:cs typeface="Times New Roman" panose="02020603050405020304" pitchFamily="18" charset="0"/>
              </a:rPr>
              <a:t>口译</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interpreter</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口译工作者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传译员</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interpretation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endParaRPr lang="en-US" altLang="zh-CN" smtClean="0">
              <a:solidFill>
                <a:srgbClr val="000000"/>
              </a:solidFill>
              <a:latin typeface="+mn-lt"/>
              <a:ea typeface="Times New Roman" panose="02020603050405020304" pitchFamily="18" charset="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i="1" smtClean="0">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解释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演绎</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7.differ </a:t>
            </a:r>
            <a:r>
              <a:rPr lang="en-US" altLang="zh-CN" i="1">
                <a:solidFill>
                  <a:srgbClr val="000000"/>
                </a:solidFill>
                <a:latin typeface="+mn-lt"/>
                <a:ea typeface="宋体" panose="02010600030101010101" pitchFamily="2" charset="-122"/>
                <a:cs typeface="Times New Roman" panose="02020603050405020304" pitchFamily="18" charset="0"/>
              </a:rPr>
              <a:t>vi.</a:t>
            </a:r>
            <a:r>
              <a:rPr lang="zh-CN" altLang="zh-CN">
                <a:solidFill>
                  <a:srgbClr val="000000"/>
                </a:solidFill>
                <a:latin typeface="+mn-lt"/>
                <a:ea typeface="宋体" panose="02010600030101010101" pitchFamily="2" charset="-122"/>
                <a:cs typeface="Times New Roman" panose="02020603050405020304" pitchFamily="18" charset="0"/>
              </a:rPr>
              <a:t>相异</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不同于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different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不同</a:t>
            </a:r>
            <a:r>
              <a:rPr lang="zh-CN" altLang="zh-CN" smtClean="0">
                <a:solidFill>
                  <a:srgbClr val="000000"/>
                </a:solidFill>
                <a:latin typeface="+mn-lt"/>
                <a:ea typeface="宋体" panose="02010600030101010101" pitchFamily="2" charset="-122"/>
                <a:cs typeface="Times New Roman" panose="02020603050405020304" pitchFamily="18" charset="0"/>
              </a:rPr>
              <a:t>的</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difference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不同</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差异</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5905053" y="1046394"/>
            <a:ext cx="2088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5905053" y="1513737"/>
            <a:ext cx="20882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1152525" y="1669484"/>
            <a:ext cx="20882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1152525" y="2136827"/>
            <a:ext cx="20882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5926434" y="1669484"/>
            <a:ext cx="27363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5926434" y="2136827"/>
            <a:ext cx="27363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983146" y="3402168"/>
            <a:ext cx="22761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983146" y="3869511"/>
            <a:ext cx="22761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8065715" y="3382563"/>
            <a:ext cx="30963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 xmlns:a16="http://schemas.microsoft.com/office/drawing/2014/main" id="{94F29B7E-74BF-4821-88B9-C8400B1817B7}"/>
              </a:ext>
            </a:extLst>
          </p:cNvPr>
          <p:cNvCxnSpPr>
            <a:cxnSpLocks/>
          </p:cNvCxnSpPr>
          <p:nvPr/>
        </p:nvCxnSpPr>
        <p:spPr>
          <a:xfrm>
            <a:off x="8065715" y="3849906"/>
            <a:ext cx="30963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 xmlns:a16="http://schemas.microsoft.com/office/drawing/2014/main" id="{8A90BD6A-DAC1-4175-BADE-A70FD2E31095}"/>
              </a:ext>
            </a:extLst>
          </p:cNvPr>
          <p:cNvSpPr/>
          <p:nvPr/>
        </p:nvSpPr>
        <p:spPr>
          <a:xfrm>
            <a:off x="4968949" y="4552484"/>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 xmlns:a16="http://schemas.microsoft.com/office/drawing/2014/main" id="{94F29B7E-74BF-4821-88B9-C8400B1817B7}"/>
              </a:ext>
            </a:extLst>
          </p:cNvPr>
          <p:cNvCxnSpPr>
            <a:cxnSpLocks/>
          </p:cNvCxnSpPr>
          <p:nvPr/>
        </p:nvCxnSpPr>
        <p:spPr>
          <a:xfrm>
            <a:off x="4968949" y="5019827"/>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983146" y="5136687"/>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 xmlns:a16="http://schemas.microsoft.com/office/drawing/2014/main" id="{94F29B7E-74BF-4821-88B9-C8400B1817B7}"/>
              </a:ext>
            </a:extLst>
          </p:cNvPr>
          <p:cNvCxnSpPr>
            <a:cxnSpLocks/>
          </p:cNvCxnSpPr>
          <p:nvPr/>
        </p:nvCxnSpPr>
        <p:spPr>
          <a:xfrm>
            <a:off x="983146" y="5604030"/>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51657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3" grpId="0" animBg="1"/>
      <p:bldP spid="16" grpId="0" animBg="1"/>
      <p:bldP spid="19"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592015"/>
            <a:ext cx="108077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9.anger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愤怒</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怒气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使生气</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激怒</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angry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生气的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angrily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adv</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生气地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愤怒地</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10.reliable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可靠的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可信赖的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rely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vi</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依赖</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信赖</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7561237" y="2736031"/>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7561237" y="3203374"/>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1485161" y="3312095"/>
            <a:ext cx="18276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1485161" y="3779438"/>
            <a:ext cx="18276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6409109" y="3914438"/>
            <a:ext cx="11521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6409109" y="4381781"/>
            <a:ext cx="11521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spect="1"/>
          </p:cNvSpPr>
          <p:nvPr/>
        </p:nvSpPr>
        <p:spPr>
          <a:xfrm>
            <a:off x="361950" y="814881"/>
            <a:ext cx="108077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8.favour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较喜欢</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选择</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有利于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帮助</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恩惠</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赞同</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en-US" altLang="zh-CN">
                <a:uFill>
                  <a:solidFill>
                    <a:srgbClr val="000000"/>
                  </a:solidFill>
                </a:uFill>
                <a:latin typeface="+mn-lt"/>
                <a:ea typeface="宋体" panose="02010600030101010101" pitchFamily="2" charset="-122"/>
                <a:cs typeface="Times New Roman" panose="02020603050405020304" pitchFamily="18" charset="0"/>
              </a:rPr>
              <a:t>favourable</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给人好印象的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有利的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优惠的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赞同的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uFill>
                  <a:solidFill>
                    <a:srgbClr val="000000"/>
                  </a:solidFill>
                </a:uFill>
                <a:latin typeface="+mn-lt"/>
                <a:ea typeface="宋体" panose="02010600030101010101" pitchFamily="2" charset="-122"/>
                <a:cs typeface="Times New Roman" panose="02020603050405020304" pitchFamily="18" charset="0"/>
              </a:rPr>
              <a:t>　</a:t>
            </a:r>
            <a:r>
              <a:rPr lang="en-US" altLang="zh-CN">
                <a:uFill>
                  <a:solidFill>
                    <a:srgbClr val="000000"/>
                  </a:solidFill>
                </a:uFill>
                <a:latin typeface="+mn-lt"/>
                <a:ea typeface="宋体" panose="02010600030101010101" pitchFamily="2" charset="-122"/>
                <a:cs typeface="Times New Roman" panose="02020603050405020304" pitchFamily="18" charset="0"/>
              </a:rPr>
              <a:t>favourite</a:t>
            </a:r>
            <a:r>
              <a:rPr lang="zh-CN" altLang="en-US">
                <a:uFill>
                  <a:solidFill>
                    <a:srgbClr val="000000"/>
                  </a:solidFill>
                </a:uFill>
                <a:latin typeface="+mn-lt"/>
                <a:ea typeface="宋体" panose="02010600030101010101" pitchFamily="2" charset="-122"/>
                <a:cs typeface="Times New Roman" panose="02020603050405020304" pitchFamily="18" charset="0"/>
              </a:rPr>
              <a:t>　</a:t>
            </a:r>
            <a:r>
              <a:rPr lang="en-US" altLang="zh-CN" smtClean="0">
                <a:uFill>
                  <a:solidFill>
                    <a:srgbClr val="000000"/>
                  </a:solidFill>
                </a:uFill>
                <a:latin typeface="+mn-lt"/>
                <a:ea typeface="宋体" panose="02010600030101010101" pitchFamily="2" charset="-122"/>
                <a:cs typeface="Times New Roman" panose="02020603050405020304" pitchFamily="18" charset="0"/>
              </a:rPr>
              <a:t>  </a:t>
            </a:r>
            <a:r>
              <a:rPr lang="zh-CN" altLang="zh-CN" smtClean="0">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特别受喜爱的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a:cs typeface="Times New Roman" panose="02020603050405020304" pitchFamily="18" charset="0"/>
            </a:endParaRPr>
          </a:p>
        </p:txBody>
      </p:sp>
      <p:sp>
        <p:nvSpPr>
          <p:cNvPr id="11" name="矩形 10">
            <a:extLst>
              <a:ext uri="{FF2B5EF4-FFF2-40B4-BE49-F238E27FC236}">
                <a16:creationId xmlns="" xmlns:a16="http://schemas.microsoft.com/office/drawing/2014/main" id="{8A90BD6A-DAC1-4175-BADE-A70FD2E31095}"/>
              </a:ext>
            </a:extLst>
          </p:cNvPr>
          <p:cNvSpPr/>
          <p:nvPr/>
        </p:nvSpPr>
        <p:spPr>
          <a:xfrm>
            <a:off x="1080517" y="1545549"/>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1080517" y="2012892"/>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1080517" y="2114647"/>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1080517" y="2581990"/>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76401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重点短语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1.vary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from</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从</a:t>
            </a:r>
            <a:r>
              <a:rPr lang="en-US" altLang="zh-CN" smtClean="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到</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不等</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2.be appropriate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en-US">
                <a:solidFill>
                  <a:srgbClr val="000000"/>
                </a:solidFill>
                <a:latin typeface="NEU-BZ-S92"/>
                <a:ea typeface="Times New Roman" panose="02020603050405020304" pitchFamily="18" charset="0"/>
                <a:cs typeface="Times New Roman" panose="02020603050405020304" pitchFamily="18" charset="0"/>
              </a:rPr>
              <a:t>适合</a:t>
            </a:r>
            <a:r>
              <a:rPr lang="en-US" altLang="zh-CN" smtClean="0">
                <a:solidFill>
                  <a:srgbClr val="000000"/>
                </a:solidFill>
                <a:latin typeface="NEU-BZ-S92"/>
                <a:ea typeface="Times New Roman" panose="02020603050405020304" pitchFamily="18" charset="0"/>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contrast </a:t>
            </a:r>
            <a:r>
              <a:rPr lang="zh-CN" altLang="zh-CN">
                <a:solidFill>
                  <a:srgbClr val="000000"/>
                </a:solidFill>
                <a:ea typeface="宋体" panose="02010600030101010101" pitchFamily="2" charset="-122"/>
                <a:cs typeface="Times New Roman" panose="02020603050405020304" pitchFamily="18" charset="0"/>
              </a:rPr>
              <a:t>相比之下</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comparison (</a:t>
            </a:r>
            <a:r>
              <a:rPr lang="zh-CN" altLang="zh-CN">
                <a:solidFill>
                  <a:srgbClr val="000000"/>
                </a:solidFill>
                <a:ea typeface="宋体" panose="02010600030101010101" pitchFamily="2" charset="-122"/>
                <a:cs typeface="Times New Roman" panose="02020603050405020304" pitchFamily="18" charset="0"/>
              </a:rPr>
              <a:t>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相比较</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make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inferences </a:t>
            </a:r>
            <a:r>
              <a:rPr lang="zh-CN" altLang="zh-CN">
                <a:solidFill>
                  <a:srgbClr val="000000"/>
                </a:solidFill>
                <a:ea typeface="宋体" panose="02010600030101010101" pitchFamily="2" charset="-122"/>
                <a:cs typeface="Times New Roman" panose="02020603050405020304" pitchFamily="18" charset="0"/>
              </a:rPr>
              <a:t>推理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推断</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6.break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down</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消除</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分解</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打破</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1728589" y="1655911"/>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1728589" y="2123254"/>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3528789" y="2187463"/>
            <a:ext cx="100811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3528789" y="2654806"/>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64493" y="2818335"/>
            <a:ext cx="100811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64493" y="3285678"/>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864493" y="3426805"/>
            <a:ext cx="100811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864493" y="3894148"/>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864493" y="3980255"/>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864493" y="4447598"/>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1848553" y="4556007"/>
            <a:ext cx="16802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 xmlns:a16="http://schemas.microsoft.com/office/drawing/2014/main" id="{94F29B7E-74BF-4821-88B9-C8400B1817B7}"/>
              </a:ext>
            </a:extLst>
          </p:cNvPr>
          <p:cNvCxnSpPr>
            <a:cxnSpLocks/>
          </p:cNvCxnSpPr>
          <p:nvPr/>
        </p:nvCxnSpPr>
        <p:spPr>
          <a:xfrm>
            <a:off x="1848553" y="5023350"/>
            <a:ext cx="16802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7880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359767"/>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阅 读 自 测</a:t>
            </a:r>
            <a:endParaRPr lang="zh-CN" altLang="zh-CN" dirty="0">
              <a:solidFill>
                <a:schemeClr val="bg1"/>
              </a:solidFill>
            </a:endParaRPr>
          </a:p>
        </p:txBody>
      </p:sp>
      <p:sp>
        <p:nvSpPr>
          <p:cNvPr id="3" name="矩形 2"/>
          <p:cNvSpPr>
            <a:spLocks noChangeAspect="1"/>
          </p:cNvSpPr>
          <p:nvPr/>
        </p:nvSpPr>
        <p:spPr>
          <a:xfrm>
            <a:off x="361950" y="818000"/>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1</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Fast Reading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一、快速浏览课文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将段落与其主旨大意相匹配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A.People </a:t>
            </a:r>
            <a:r>
              <a:rPr lang="en-US" altLang="zh-CN">
                <a:solidFill>
                  <a:srgbClr val="000000"/>
                </a:solidFill>
                <a:ea typeface="宋体" panose="02010600030101010101" pitchFamily="2" charset="-122"/>
                <a:cs typeface="Times New Roman" panose="02020603050405020304" pitchFamily="18" charset="0"/>
              </a:rPr>
              <a:t>should use body language  in a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way </a:t>
            </a:r>
            <a:r>
              <a:rPr lang="en-US" altLang="zh-CN">
                <a:solidFill>
                  <a:srgbClr val="000000"/>
                </a:solidFill>
                <a:ea typeface="宋体" panose="02010600030101010101" pitchFamily="2" charset="-122"/>
                <a:cs typeface="Times New Roman" panose="02020603050405020304" pitchFamily="18" charset="0"/>
              </a:rPr>
              <a:t>that </a:t>
            </a:r>
            <a:r>
              <a:rPr lang="en-US" altLang="zh-CN" smtClean="0">
                <a:solidFill>
                  <a:srgbClr val="000000"/>
                </a:solidFill>
                <a:ea typeface="宋体" panose="02010600030101010101" pitchFamily="2" charset="-122"/>
                <a:cs typeface="Times New Roman" panose="02020603050405020304" pitchFamily="18" charset="0"/>
              </a:rPr>
              <a:t>is appropriate </a:t>
            </a:r>
            <a:r>
              <a:rPr lang="en-US" altLang="zh-CN">
                <a:solidFill>
                  <a:srgbClr val="000000"/>
                </a:solidFill>
                <a:ea typeface="宋体" panose="02010600030101010101" pitchFamily="2" charset="-122"/>
                <a:cs typeface="Times New Roman" panose="02020603050405020304" pitchFamily="18" charset="0"/>
              </a:rPr>
              <a:t>to the culture you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are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B.The gesture for “OK” has different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meanings </a:t>
            </a:r>
            <a:r>
              <a:rPr lang="en-US" altLang="zh-CN">
                <a:solidFill>
                  <a:srgbClr val="000000"/>
                </a:solidFill>
                <a:ea typeface="宋体" panose="02010600030101010101" pitchFamily="2" charset="-122"/>
                <a:cs typeface="Times New Roman" panose="02020603050405020304" pitchFamily="18" charset="0"/>
              </a:rPr>
              <a:t>in different cultures.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smtClean="0">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 Some body language  has many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different </a:t>
            </a:r>
            <a:r>
              <a:rPr lang="en-US" altLang="zh-CN">
                <a:solidFill>
                  <a:srgbClr val="000000"/>
                </a:solidFill>
                <a:ea typeface="宋体" panose="02010600030101010101" pitchFamily="2" charset="-122"/>
                <a:cs typeface="Times New Roman" panose="02020603050405020304" pitchFamily="18" charset="0"/>
              </a:rPr>
              <a:t>uses.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1800597" y="2042136"/>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1800597" y="2509479"/>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1809739" y="3891496"/>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1809739" y="4358839"/>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1809739" y="5095412"/>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1809739" y="5562755"/>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27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D.Body </a:t>
            </a:r>
            <a:r>
              <a:rPr lang="en-US" altLang="zh-CN">
                <a:solidFill>
                  <a:srgbClr val="000000"/>
                </a:solidFill>
                <a:ea typeface="宋体" panose="02010600030101010101" pitchFamily="2" charset="-122"/>
                <a:cs typeface="Times New Roman" panose="02020603050405020304" pitchFamily="18" charset="0"/>
              </a:rPr>
              <a:t>language can help express </a:t>
            </a:r>
            <a:r>
              <a:rPr lang="en-US" altLang="zh-CN" smtClean="0">
                <a:solidFill>
                  <a:srgbClr val="000000"/>
                </a:solidFill>
                <a:ea typeface="宋体" panose="02010600030101010101" pitchFamily="2" charset="-122"/>
                <a:cs typeface="Times New Roman" panose="02020603050405020304" pitchFamily="18" charset="0"/>
              </a:rPr>
              <a:t>our    </a:t>
            </a: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thoughts and </a:t>
            </a:r>
            <a:r>
              <a:rPr lang="en-US" altLang="zh-CN">
                <a:solidFill>
                  <a:srgbClr val="000000"/>
                </a:solidFill>
                <a:ea typeface="宋体" panose="02010600030101010101" pitchFamily="2" charset="-122"/>
                <a:cs typeface="Times New Roman" panose="02020603050405020304" pitchFamily="18" charset="0"/>
              </a:rPr>
              <a:t>opinions.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E.Some </a:t>
            </a:r>
            <a:r>
              <a:rPr lang="en-US" altLang="zh-CN">
                <a:solidFill>
                  <a:srgbClr val="000000"/>
                </a:solidFill>
                <a:ea typeface="宋体" panose="02010600030101010101" pitchFamily="2" charset="-122"/>
                <a:cs typeface="Times New Roman" panose="02020603050405020304" pitchFamily="18" charset="0"/>
              </a:rPr>
              <a:t>gestures seem to have the same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meaning everywhere</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Para.6:</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F.Many gestures are used differently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around </a:t>
            </a:r>
            <a:r>
              <a:rPr lang="en-US" altLang="zh-CN">
                <a:solidFill>
                  <a:srgbClr val="000000"/>
                </a:solidFill>
                <a:ea typeface="宋体" panose="02010600030101010101" pitchFamily="2" charset="-122"/>
                <a:cs typeface="Times New Roman" panose="02020603050405020304" pitchFamily="18" charset="0"/>
              </a:rPr>
              <a:t>the world.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1877707" y="1622458"/>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1877707" y="2089801"/>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1887669" y="285043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1887669" y="331777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1911423" y="4001333"/>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1911423" y="4468676"/>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283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2</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Detailed Reading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二、仔细阅读课文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选择最佳答案</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1.In which country does the gesture for “OK” have the relation to numbers?</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A.Japan.</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B.France.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C.Brazil.	</a:t>
            </a:r>
            <a:r>
              <a:rPr lang="en-US" altLang="zh-CN" smtClean="0">
                <a:solidFill>
                  <a:srgbClr val="000000"/>
                </a:solidFill>
                <a:ea typeface="宋体" panose="02010600030101010101" pitchFamily="2" charset="-122"/>
                <a:cs typeface="Times New Roman" panose="02020603050405020304" pitchFamily="18" charset="0"/>
              </a:rPr>
              <a:t>                           D.Germany.</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4276273" y="286379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4276273" y="333113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16922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 does the word “part” mean in the 4th paragraph?</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A.To be a section.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B.To </a:t>
            </a:r>
            <a:r>
              <a:rPr lang="en-US" altLang="zh-CN">
                <a:solidFill>
                  <a:srgbClr val="000000"/>
                </a:solidFill>
                <a:ea typeface="宋体" panose="02010600030101010101" pitchFamily="2" charset="-122"/>
                <a:cs typeface="Times New Roman" panose="02020603050405020304" pitchFamily="18" charset="0"/>
              </a:rPr>
              <a:t>leave.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C.To approach </a:t>
            </a:r>
            <a:r>
              <a:rPr lang="en-US" altLang="zh-CN">
                <a:solidFill>
                  <a:srgbClr val="000000"/>
                </a:solidFill>
                <a:ea typeface="宋体" panose="02010600030101010101" pitchFamily="2" charset="-122"/>
                <a:cs typeface="Times New Roman" panose="02020603050405020304" pitchFamily="18" charset="0"/>
              </a:rPr>
              <a:t>someone.</a:t>
            </a: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D.To </a:t>
            </a:r>
            <a:r>
              <a:rPr lang="en-US" altLang="zh-CN">
                <a:solidFill>
                  <a:srgbClr val="000000"/>
                </a:solidFill>
                <a:ea typeface="宋体" panose="02010600030101010101" pitchFamily="2" charset="-122"/>
                <a:cs typeface="Times New Roman" panose="02020603050405020304" pitchFamily="18" charset="0"/>
              </a:rPr>
              <a:t>greet.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373101" y="193884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373101" y="240618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374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719807"/>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3.What do you probably do when you want to have a sleep</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ea typeface="宋体" panose="02010600030101010101" pitchFamily="2" charset="-122"/>
                <a:cs typeface="Times New Roman" panose="02020603050405020304" pitchFamily="18" charset="0"/>
              </a:rPr>
              <a:t>A</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A.Place </a:t>
            </a:r>
            <a:r>
              <a:rPr lang="en-US" altLang="zh-CN">
                <a:solidFill>
                  <a:srgbClr val="000000"/>
                </a:solidFill>
                <a:ea typeface="宋体" panose="02010600030101010101" pitchFamily="2" charset="-122"/>
                <a:cs typeface="Times New Roman" panose="02020603050405020304" pitchFamily="18" charset="0"/>
              </a:rPr>
              <a:t>your hands together and rest them on the side of your head while closing your eyes.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B.Move your hand in circles over your stomach.</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C.Move your head with your eyes closed.</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D.Place your hands over your stomach and close your eyes.</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6" name="矩形 5">
            <a:extLst>
              <a:ext uri="{FF2B5EF4-FFF2-40B4-BE49-F238E27FC236}">
                <a16:creationId xmlns="" xmlns:a16="http://schemas.microsoft.com/office/drawing/2014/main" id="{8A90BD6A-DAC1-4175-BADE-A70FD2E31095}"/>
              </a:ext>
            </a:extLst>
          </p:cNvPr>
          <p:cNvSpPr/>
          <p:nvPr/>
        </p:nvSpPr>
        <p:spPr>
          <a:xfrm>
            <a:off x="361950" y="143988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361950" y="190723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0732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a:hlinkClick r:id="rId2" action="ppaction://hlinksldjump" highlightClick="1">
              <a:snd r:embed="rId3" name="chimes.wav"/>
            </a:hlinkClick>
          </p:cNvPr>
          <p:cNvSpPr/>
          <p:nvPr/>
        </p:nvSpPr>
        <p:spPr>
          <a:xfrm>
            <a:off x="2592685" y="349257"/>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悦</a:t>
            </a:r>
            <a:r>
              <a:rPr lang="zh-CN" altLang="en-US" sz="4000" smtClean="0"/>
              <a:t>读</a:t>
            </a:r>
            <a:r>
              <a:rPr lang="en-US" altLang="zh-CN" sz="4000"/>
              <a:t>·</a:t>
            </a:r>
            <a:r>
              <a:rPr lang="zh-CN" altLang="en-US" sz="4000" smtClean="0"/>
              <a:t>导</a:t>
            </a:r>
            <a:r>
              <a:rPr lang="zh-CN" altLang="en-US" sz="4000"/>
              <a:t>入</a:t>
            </a:r>
          </a:p>
        </p:txBody>
      </p:sp>
      <p:sp>
        <p:nvSpPr>
          <p:cNvPr id="11" name="横卷形 10">
            <a:hlinkClick r:id="rId4" action="ppaction://hlinksldjump" highlightClick="1">
              <a:snd r:embed="rId3" name="chimes.wav"/>
            </a:hlinkClick>
          </p:cNvPr>
          <p:cNvSpPr/>
          <p:nvPr/>
        </p:nvSpPr>
        <p:spPr>
          <a:xfrm>
            <a:off x="2592685" y="1717409"/>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12" name="横卷形 11">
            <a:hlinkClick r:id="rId5" action="ppaction://hlinksldjump" highlightClick="1">
              <a:snd r:embed="rId3" name="chimes.wav"/>
            </a:hlinkClick>
          </p:cNvPr>
          <p:cNvSpPr/>
          <p:nvPr/>
        </p:nvSpPr>
        <p:spPr>
          <a:xfrm>
            <a:off x="2592685" y="308556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13" name="横卷形 12">
            <a:hlinkClick r:id="rId6" action="ppaction://hlinksldjump" highlightClick="1">
              <a:snd r:embed="rId3" name="chimes.wav"/>
            </a:hlinkClick>
          </p:cNvPr>
          <p:cNvSpPr/>
          <p:nvPr/>
        </p:nvSpPr>
        <p:spPr>
          <a:xfrm>
            <a:off x="2592685" y="445371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a:t>
            </a:r>
            <a:r>
              <a:rPr lang="zh-CN" altLang="en-US" sz="4000" smtClean="0"/>
              <a:t>训练</a:t>
            </a:r>
            <a:endParaRPr lang="zh-CN" altLang="zh-CN" sz="4000" dirty="0"/>
          </a:p>
        </p:txBody>
      </p:sp>
    </p:spTree>
    <p:extLst>
      <p:ext uri="{BB962C8B-B14F-4D97-AF65-F5344CB8AC3E}">
        <p14:creationId xmlns:p14="http://schemas.microsoft.com/office/powerpoint/2010/main" val="724014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1727919"/>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词 汇 精 讲</a:t>
            </a:r>
            <a:endParaRPr lang="zh-CN" altLang="zh-CN" dirty="0">
              <a:solidFill>
                <a:schemeClr val="bg1"/>
              </a:solidFill>
            </a:endParaRPr>
          </a:p>
        </p:txBody>
      </p:sp>
      <p:sp>
        <p:nvSpPr>
          <p:cNvPr id="2" name="矩形 1"/>
          <p:cNvSpPr>
            <a:spLocks noChangeAspect="1"/>
          </p:cNvSpPr>
          <p:nvPr/>
        </p:nvSpPr>
        <p:spPr>
          <a:xfrm>
            <a:off x="361950" y="2443872"/>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Just like spoken language,body language varies from culture to culture.(page 38)</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不同的文化有着不同的肢体语言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这与口头语言相似。</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Tree>
    <p:extLst>
      <p:ext uri="{BB962C8B-B14F-4D97-AF65-F5344CB8AC3E}">
        <p14:creationId xmlns:p14="http://schemas.microsoft.com/office/powerpoint/2010/main" val="59188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vary </a:t>
            </a:r>
            <a:r>
              <a:rPr lang="en-US" altLang="zh-CN" i="1">
                <a:solidFill>
                  <a:schemeClr val="tx1"/>
                </a:solidFill>
                <a:ea typeface="宋体" panose="02010600030101010101" pitchFamily="2" charset="-122"/>
                <a:cs typeface="Times New Roman" panose="02020603050405020304" pitchFamily="18" charset="0"/>
              </a:rPr>
              <a:t>vi.</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根据情况</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变化</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改变</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490533"/>
            <a:ext cx="10807700" cy="3637919"/>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vary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在某方面不同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vary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with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随</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而变化</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vary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from...to...</a:t>
            </a:r>
            <a:r>
              <a:rPr lang="zh-CN" altLang="zh-CN">
                <a:solidFill>
                  <a:srgbClr val="000000"/>
                </a:solidFill>
                <a:ea typeface="楷体" panose="02010609060101010101" pitchFamily="49" charset="-122"/>
                <a:cs typeface="Times New Roman" panose="02020603050405020304" pitchFamily="18" charset="0"/>
              </a:rPr>
              <a:t>从</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到</a:t>
            </a:r>
            <a:r>
              <a:rPr lang="en-US" altLang="zh-CN">
                <a:solidFill>
                  <a:srgbClr val="000000"/>
                </a:solidFill>
                <a:ea typeface="楷体" panose="02010609060101010101" pitchFamily="49"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不等</a:t>
            </a:r>
            <a:endParaRPr lang="en-US" altLang="zh-CN" smtClean="0">
              <a:solidFill>
                <a:srgbClr val="000000"/>
              </a:solidFill>
              <a:ea typeface="楷体" panose="02010609060101010101" pitchFamily="49"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variety</a:t>
            </a:r>
            <a:r>
              <a:rPr lang="en-US" altLang="zh-CN" smtClean="0">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不同种类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多种式样</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变化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多样化</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variety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of=varieties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许多的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各种各样的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various</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各种各样</a:t>
            </a:r>
            <a:r>
              <a:rPr lang="zh-CN" altLang="zh-CN" smtClean="0">
                <a:solidFill>
                  <a:srgbClr val="000000"/>
                </a:solidFill>
                <a:ea typeface="楷体" panose="02010609060101010101" pitchFamily="49" charset="-122"/>
                <a:cs typeface="Times New Roman" panose="02020603050405020304" pitchFamily="18" charset="0"/>
              </a:rPr>
              <a:t>的</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各种不同的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8642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533222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(1)Generally speaking,prices of fruit and vegetables vary with the season.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一般来说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水果和蔬菜的价格随季节而变化。</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(2)Opinions on this matter vary greatly from person to person.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在这个问题上</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每个人的观点大不一样。</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variety of creatures is one of man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greatest wealth.</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生物多样性是人类最大的财富之一。</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2769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9887"/>
            <a:ext cx="108077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(4)Yellowstone National Park offers a variety of ranger </a:t>
            </a:r>
            <a:r>
              <a:rPr lang="en-US" altLang="zh-CN" smtClean="0">
                <a:solidFill>
                  <a:srgbClr val="000000"/>
                </a:solidFill>
                <a:ea typeface="宋体" panose="02010600030101010101" pitchFamily="2" charset="-122"/>
                <a:cs typeface="Times New Roman" panose="02020603050405020304" pitchFamily="18" charset="0"/>
              </a:rPr>
              <a:t>programmes throughout </a:t>
            </a:r>
            <a:r>
              <a:rPr lang="en-US" altLang="zh-CN">
                <a:solidFill>
                  <a:srgbClr val="000000"/>
                </a:solidFill>
                <a:ea typeface="宋体" panose="02010600030101010101" pitchFamily="2" charset="-122"/>
                <a:cs typeface="Times New Roman" panose="02020603050405020304" pitchFamily="18" charset="0"/>
              </a:rPr>
              <a:t>the park,and throughout the year.</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黄石国家公园全年都提供各种各样的护林员项目。</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24130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(1)Many people choose to shop on the Internet,as it offers a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variety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(vary) of goods.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(2)Our teachers make us acquire knowledge through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various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(vary) interesting activities.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(3)Prices of the hotel vary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with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type of the room you book.</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450359" y="2447999"/>
            <a:ext cx="15500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450359" y="2915342"/>
            <a:ext cx="15500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413704" y="3595025"/>
            <a:ext cx="15500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413704" y="4062368"/>
            <a:ext cx="15500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5400998" y="4176191"/>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5400997" y="4643534"/>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45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一句多译</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由于各种原因</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我不愿去参加他的生日聚会。</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en-US" altLang="zh-CN">
                <a:ea typeface="楷体" panose="02010609060101010101" pitchFamily="49" charset="-122"/>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various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reasons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prefer not to attend his birthday party.(various)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variety</a:t>
            </a:r>
            <a:r>
              <a:rPr lang="en-US" altLang="zh-CN">
                <a:ea typeface="楷体" panose="02010609060101010101" pitchFamily="49" charset="-122"/>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en-US" altLang="zh-CN">
                <a:ea typeface="楷体" panose="02010609060101010101" pitchFamily="49" charset="-122"/>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reasons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prefer not to attend his birthday party.(variety)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varieties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reasons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prefer not to attend his birthday party.(varieties)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 xmlns:a16="http://schemas.microsoft.com/office/drawing/2014/main" id="{8A90BD6A-DAC1-4175-BADE-A70FD2E31095}"/>
              </a:ext>
            </a:extLst>
          </p:cNvPr>
          <p:cNvSpPr/>
          <p:nvPr/>
        </p:nvSpPr>
        <p:spPr>
          <a:xfrm>
            <a:off x="1384801" y="1938841"/>
            <a:ext cx="12078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1384802" y="2406184"/>
            <a:ext cx="120788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2880717" y="1938841"/>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2880718" y="2406184"/>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4982759" y="1962817"/>
            <a:ext cx="193040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4982760" y="2430160"/>
            <a:ext cx="193040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1384801" y="311395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1384801" y="358130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 xmlns:a16="http://schemas.microsoft.com/office/drawing/2014/main" id="{8A90BD6A-DAC1-4175-BADE-A70FD2E31095}"/>
              </a:ext>
            </a:extLst>
          </p:cNvPr>
          <p:cNvSpPr/>
          <p:nvPr/>
        </p:nvSpPr>
        <p:spPr>
          <a:xfrm>
            <a:off x="2808709" y="3094352"/>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 xmlns:a16="http://schemas.microsoft.com/office/drawing/2014/main" id="{94F29B7E-74BF-4821-88B9-C8400B1817B7}"/>
              </a:ext>
            </a:extLst>
          </p:cNvPr>
          <p:cNvCxnSpPr>
            <a:cxnSpLocks/>
          </p:cNvCxnSpPr>
          <p:nvPr/>
        </p:nvCxnSpPr>
        <p:spPr>
          <a:xfrm>
            <a:off x="2808709" y="3561695"/>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A90BD6A-DAC1-4175-BADE-A70FD2E31095}"/>
              </a:ext>
            </a:extLst>
          </p:cNvPr>
          <p:cNvSpPr/>
          <p:nvPr/>
        </p:nvSpPr>
        <p:spPr>
          <a:xfrm>
            <a:off x="4252359" y="3113957"/>
            <a:ext cx="172470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 xmlns:a16="http://schemas.microsoft.com/office/drawing/2014/main" id="{94F29B7E-74BF-4821-88B9-C8400B1817B7}"/>
              </a:ext>
            </a:extLst>
          </p:cNvPr>
          <p:cNvCxnSpPr>
            <a:cxnSpLocks/>
          </p:cNvCxnSpPr>
          <p:nvPr/>
        </p:nvCxnSpPr>
        <p:spPr>
          <a:xfrm>
            <a:off x="4252360" y="3581300"/>
            <a:ext cx="172470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 xmlns:a16="http://schemas.microsoft.com/office/drawing/2014/main" id="{8A90BD6A-DAC1-4175-BADE-A70FD2E31095}"/>
              </a:ext>
            </a:extLst>
          </p:cNvPr>
          <p:cNvSpPr/>
          <p:nvPr/>
        </p:nvSpPr>
        <p:spPr>
          <a:xfrm>
            <a:off x="6373105" y="310483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 xmlns:a16="http://schemas.microsoft.com/office/drawing/2014/main" id="{94F29B7E-74BF-4821-88B9-C8400B1817B7}"/>
              </a:ext>
            </a:extLst>
          </p:cNvPr>
          <p:cNvCxnSpPr>
            <a:cxnSpLocks/>
          </p:cNvCxnSpPr>
          <p:nvPr/>
        </p:nvCxnSpPr>
        <p:spPr>
          <a:xfrm>
            <a:off x="6373105" y="357217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 xmlns:a16="http://schemas.microsoft.com/office/drawing/2014/main" id="{8A90BD6A-DAC1-4175-BADE-A70FD2E31095}"/>
              </a:ext>
            </a:extLst>
          </p:cNvPr>
          <p:cNvSpPr/>
          <p:nvPr/>
        </p:nvSpPr>
        <p:spPr>
          <a:xfrm>
            <a:off x="7849269" y="3105533"/>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a:extLst>
              <a:ext uri="{FF2B5EF4-FFF2-40B4-BE49-F238E27FC236}">
                <a16:creationId xmlns="" xmlns:a16="http://schemas.microsoft.com/office/drawing/2014/main" id="{94F29B7E-74BF-4821-88B9-C8400B1817B7}"/>
              </a:ext>
            </a:extLst>
          </p:cNvPr>
          <p:cNvCxnSpPr>
            <a:cxnSpLocks/>
          </p:cNvCxnSpPr>
          <p:nvPr/>
        </p:nvCxnSpPr>
        <p:spPr>
          <a:xfrm>
            <a:off x="7849269" y="3572876"/>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8A90BD6A-DAC1-4175-BADE-A70FD2E31095}"/>
              </a:ext>
            </a:extLst>
          </p:cNvPr>
          <p:cNvSpPr/>
          <p:nvPr/>
        </p:nvSpPr>
        <p:spPr>
          <a:xfrm>
            <a:off x="1384801" y="4289073"/>
            <a:ext cx="12798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a:extLst>
              <a:ext uri="{FF2B5EF4-FFF2-40B4-BE49-F238E27FC236}">
                <a16:creationId xmlns="" xmlns:a16="http://schemas.microsoft.com/office/drawing/2014/main" id="{94F29B7E-74BF-4821-88B9-C8400B1817B7}"/>
              </a:ext>
            </a:extLst>
          </p:cNvPr>
          <p:cNvCxnSpPr>
            <a:cxnSpLocks/>
          </p:cNvCxnSpPr>
          <p:nvPr/>
        </p:nvCxnSpPr>
        <p:spPr>
          <a:xfrm>
            <a:off x="1384801" y="4756416"/>
            <a:ext cx="12798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 xmlns:a16="http://schemas.microsoft.com/office/drawing/2014/main" id="{8A90BD6A-DAC1-4175-BADE-A70FD2E31095}"/>
              </a:ext>
            </a:extLst>
          </p:cNvPr>
          <p:cNvSpPr/>
          <p:nvPr/>
        </p:nvSpPr>
        <p:spPr>
          <a:xfrm>
            <a:off x="3110551" y="4289073"/>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 name="直接连接符 29">
            <a:extLst>
              <a:ext uri="{FF2B5EF4-FFF2-40B4-BE49-F238E27FC236}">
                <a16:creationId xmlns="" xmlns:a16="http://schemas.microsoft.com/office/drawing/2014/main" id="{94F29B7E-74BF-4821-88B9-C8400B1817B7}"/>
              </a:ext>
            </a:extLst>
          </p:cNvPr>
          <p:cNvCxnSpPr>
            <a:cxnSpLocks/>
          </p:cNvCxnSpPr>
          <p:nvPr/>
        </p:nvCxnSpPr>
        <p:spPr>
          <a:xfrm>
            <a:off x="3110551" y="4756416"/>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矩形 31">
            <a:extLst>
              <a:ext uri="{FF2B5EF4-FFF2-40B4-BE49-F238E27FC236}">
                <a16:creationId xmlns="" xmlns:a16="http://schemas.microsoft.com/office/drawing/2014/main" id="{8A90BD6A-DAC1-4175-BADE-A70FD2E31095}"/>
              </a:ext>
            </a:extLst>
          </p:cNvPr>
          <p:cNvSpPr/>
          <p:nvPr/>
        </p:nvSpPr>
        <p:spPr>
          <a:xfrm>
            <a:off x="5437001" y="4289073"/>
            <a:ext cx="11161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3" name="直接连接符 32">
            <a:extLst>
              <a:ext uri="{FF2B5EF4-FFF2-40B4-BE49-F238E27FC236}">
                <a16:creationId xmlns="" xmlns:a16="http://schemas.microsoft.com/office/drawing/2014/main" id="{94F29B7E-74BF-4821-88B9-C8400B1817B7}"/>
              </a:ext>
            </a:extLst>
          </p:cNvPr>
          <p:cNvCxnSpPr>
            <a:cxnSpLocks/>
          </p:cNvCxnSpPr>
          <p:nvPr/>
        </p:nvCxnSpPr>
        <p:spPr>
          <a:xfrm>
            <a:off x="5437001" y="4756416"/>
            <a:ext cx="11161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 xmlns:a16="http://schemas.microsoft.com/office/drawing/2014/main" id="{8A90BD6A-DAC1-4175-BADE-A70FD2E31095}"/>
              </a:ext>
            </a:extLst>
          </p:cNvPr>
          <p:cNvSpPr/>
          <p:nvPr/>
        </p:nvSpPr>
        <p:spPr>
          <a:xfrm>
            <a:off x="7007367" y="4289073"/>
            <a:ext cx="17059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6" name="直接连接符 35">
            <a:extLst>
              <a:ext uri="{FF2B5EF4-FFF2-40B4-BE49-F238E27FC236}">
                <a16:creationId xmlns="" xmlns:a16="http://schemas.microsoft.com/office/drawing/2014/main" id="{94F29B7E-74BF-4821-88B9-C8400B1817B7}"/>
              </a:ext>
            </a:extLst>
          </p:cNvPr>
          <p:cNvCxnSpPr>
            <a:cxnSpLocks/>
          </p:cNvCxnSpPr>
          <p:nvPr/>
        </p:nvCxnSpPr>
        <p:spPr>
          <a:xfrm>
            <a:off x="7007367" y="4756416"/>
            <a:ext cx="17059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03272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4"/>
                                        </p:tgtEl>
                                      </p:cBhvr>
                                    </p:animEffect>
                                    <p:set>
                                      <p:cBhvr>
                                        <p:cTn id="18" dur="1" fill="hold">
                                          <p:stCondLst>
                                            <p:cond delay="499"/>
                                          </p:stCondLst>
                                        </p:cTn>
                                        <p:tgtEl>
                                          <p:spTgt spid="14"/>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16" presetClass="exit" presetSubtype="21" fill="hold" grpId="0" nodeType="withEffect">
                                  <p:stCondLst>
                                    <p:cond delay="0"/>
                                  </p:stCondLst>
                                  <p:childTnLst>
                                    <p:animEffect transition="out" filter="barn(inVertical)">
                                      <p:cBhvr>
                                        <p:cTn id="23" dur="500"/>
                                        <p:tgtEl>
                                          <p:spTgt spid="18"/>
                                        </p:tgtEl>
                                      </p:cBhvr>
                                    </p:animEffect>
                                    <p:set>
                                      <p:cBhvr>
                                        <p:cTn id="24" dur="1" fill="hold">
                                          <p:stCondLst>
                                            <p:cond delay="499"/>
                                          </p:stCondLst>
                                        </p:cTn>
                                        <p:tgtEl>
                                          <p:spTgt spid="18"/>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6" presetClass="exit" presetSubtype="21" fill="hold" grpId="0" nodeType="clickEffect">
                                  <p:stCondLst>
                                    <p:cond delay="0"/>
                                  </p:stCondLst>
                                  <p:childTnLst>
                                    <p:animEffect transition="out" filter="barn(inVertical)">
                                      <p:cBhvr>
                                        <p:cTn id="28" dur="500"/>
                                        <p:tgtEl>
                                          <p:spTgt spid="21"/>
                                        </p:tgtEl>
                                      </p:cBhvr>
                                    </p:animEffect>
                                    <p:set>
                                      <p:cBhvr>
                                        <p:cTn id="29" dur="1" fill="hold">
                                          <p:stCondLst>
                                            <p:cond delay="499"/>
                                          </p:stCondLst>
                                        </p:cTn>
                                        <p:tgtEl>
                                          <p:spTgt spid="21"/>
                                        </p:tgtEl>
                                        <p:attrNameLst>
                                          <p:attrName>style.visibility</p:attrName>
                                        </p:attrNameLst>
                                      </p:cBhvr>
                                      <p:to>
                                        <p:strVal val="hidden"/>
                                      </p:to>
                                    </p:set>
                                  </p:childTnLst>
                                </p:cTn>
                              </p:par>
                              <p:par>
                                <p:cTn id="30" presetID="16" presetClass="exit" presetSubtype="21" fill="hold" grpId="0" nodeType="withEffect">
                                  <p:stCondLst>
                                    <p:cond delay="0"/>
                                  </p:stCondLst>
                                  <p:childTnLst>
                                    <p:animEffect transition="out" filter="barn(inVertical)">
                                      <p:cBhvr>
                                        <p:cTn id="31" dur="500"/>
                                        <p:tgtEl>
                                          <p:spTgt spid="23"/>
                                        </p:tgtEl>
                                      </p:cBhvr>
                                    </p:animEffect>
                                    <p:set>
                                      <p:cBhvr>
                                        <p:cTn id="32" dur="1" fill="hold">
                                          <p:stCondLst>
                                            <p:cond delay="499"/>
                                          </p:stCondLst>
                                        </p:cTn>
                                        <p:tgtEl>
                                          <p:spTgt spid="2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6"/>
                                        </p:tgtEl>
                                      </p:cBhvr>
                                    </p:animEffect>
                                    <p:set>
                                      <p:cBhvr>
                                        <p:cTn id="37" dur="1" fill="hold">
                                          <p:stCondLst>
                                            <p:cond delay="499"/>
                                          </p:stCondLst>
                                        </p:cTn>
                                        <p:tgtEl>
                                          <p:spTgt spid="26"/>
                                        </p:tgtEl>
                                        <p:attrNameLst>
                                          <p:attrName>style.visibility</p:attrName>
                                        </p:attrNameLst>
                                      </p:cBhvr>
                                      <p:to>
                                        <p:strVal val="hidden"/>
                                      </p:to>
                                    </p:set>
                                  </p:childTnLst>
                                </p:cTn>
                              </p:par>
                              <p:par>
                                <p:cTn id="38" presetID="16" presetClass="exit" presetSubtype="21" fill="hold" grpId="0" nodeType="withEffect">
                                  <p:stCondLst>
                                    <p:cond delay="0"/>
                                  </p:stCondLst>
                                  <p:childTnLst>
                                    <p:animEffect transition="out" filter="barn(inVertical)">
                                      <p:cBhvr>
                                        <p:cTn id="39" dur="500"/>
                                        <p:tgtEl>
                                          <p:spTgt spid="29"/>
                                        </p:tgtEl>
                                      </p:cBhvr>
                                    </p:animEffect>
                                    <p:set>
                                      <p:cBhvr>
                                        <p:cTn id="40" dur="1" fill="hold">
                                          <p:stCondLst>
                                            <p:cond delay="499"/>
                                          </p:stCondLst>
                                        </p:cTn>
                                        <p:tgtEl>
                                          <p:spTgt spid="29"/>
                                        </p:tgtEl>
                                        <p:attrNameLst>
                                          <p:attrName>style.visibility</p:attrName>
                                        </p:attrNameLst>
                                      </p:cBhvr>
                                      <p:to>
                                        <p:strVal val="hidden"/>
                                      </p:to>
                                    </p:set>
                                  </p:childTnLst>
                                </p:cTn>
                              </p:par>
                              <p:par>
                                <p:cTn id="41" presetID="16" presetClass="exit" presetSubtype="21" fill="hold" grpId="0" nodeType="withEffect">
                                  <p:stCondLst>
                                    <p:cond delay="0"/>
                                  </p:stCondLst>
                                  <p:childTnLst>
                                    <p:animEffect transition="out" filter="barn(inVertical)">
                                      <p:cBhvr>
                                        <p:cTn id="42" dur="500"/>
                                        <p:tgtEl>
                                          <p:spTgt spid="32"/>
                                        </p:tgtEl>
                                      </p:cBhvr>
                                    </p:animEffect>
                                    <p:set>
                                      <p:cBhvr>
                                        <p:cTn id="43" dur="1" fill="hold">
                                          <p:stCondLst>
                                            <p:cond delay="499"/>
                                          </p:stCondLst>
                                        </p:cTn>
                                        <p:tgtEl>
                                          <p:spTgt spid="32"/>
                                        </p:tgtEl>
                                        <p:attrNameLst>
                                          <p:attrName>style.visibility</p:attrName>
                                        </p:attrNameLst>
                                      </p:cBhvr>
                                      <p:to>
                                        <p:strVal val="hidden"/>
                                      </p:to>
                                    </p:set>
                                  </p:childTnLst>
                                </p:cTn>
                              </p:par>
                              <p:par>
                                <p:cTn id="44" presetID="16" presetClass="exit" presetSubtype="21" fill="hold" grpId="0" nodeType="withEffect">
                                  <p:stCondLst>
                                    <p:cond delay="0"/>
                                  </p:stCondLst>
                                  <p:childTnLst>
                                    <p:animEffect transition="out" filter="barn(inVertical)">
                                      <p:cBhvr>
                                        <p:cTn id="45" dur="500"/>
                                        <p:tgtEl>
                                          <p:spTgt spid="35"/>
                                        </p:tgtEl>
                                      </p:cBhvr>
                                    </p:animEffect>
                                    <p:set>
                                      <p:cBhvr>
                                        <p:cTn id="46"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P spid="14" grpId="0" animBg="1"/>
      <p:bldP spid="16" grpId="0" animBg="1"/>
      <p:bldP spid="18" grpId="0" animBg="1"/>
      <p:bldP spid="21" grpId="0" animBg="1"/>
      <p:bldP spid="23" grpId="0" animBg="1"/>
      <p:bldP spid="26" grpId="0" animBg="1"/>
      <p:bldP spid="29" grpId="0" animBg="1"/>
      <p:bldP spid="32" grpId="0" animBg="1"/>
      <p:bldP spid="3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56928"/>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The crucial thing is using body language in a way that is appropriate to the culture you are in.(page 38)</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使用肢体语言时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最重要的是要符合你所处的文化。</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290086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appropriate </a:t>
            </a:r>
            <a:r>
              <a:rPr lang="en-US" altLang="zh-CN" i="1">
                <a:solidFill>
                  <a:schemeClr val="tx1"/>
                </a:solidFill>
                <a:ea typeface="宋体" panose="02010600030101010101" pitchFamily="2" charset="-122"/>
                <a:cs typeface="Times New Roman" panose="02020603050405020304" pitchFamily="18" charset="0"/>
              </a:rPr>
              <a:t>adj.</a:t>
            </a:r>
            <a:r>
              <a:rPr lang="zh-CN" altLang="zh-CN">
                <a:solidFill>
                  <a:schemeClr val="tx1"/>
                </a:solidFill>
                <a:ea typeface="宋体" panose="02010600030101010101" pitchFamily="2" charset="-122"/>
                <a:cs typeface="Times New Roman" panose="02020603050405020304" pitchFamily="18" charset="0"/>
              </a:rPr>
              <a:t>合适的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恰当</a:t>
            </a:r>
            <a:r>
              <a:rPr lang="zh-CN" altLang="zh-CN" smtClean="0">
                <a:solidFill>
                  <a:schemeClr val="tx1"/>
                </a:solidFill>
                <a:ea typeface="宋体" panose="02010600030101010101" pitchFamily="2" charset="-122"/>
                <a:cs typeface="Times New Roman" panose="02020603050405020304" pitchFamily="18" charset="0"/>
              </a:rPr>
              <a:t>的</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943943"/>
            <a:ext cx="10807700" cy="2990434"/>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appropriate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to/for</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适合</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is(not)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appropriate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for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zh-CN" altLang="zh-CN">
                <a:solidFill>
                  <a:srgbClr val="000000"/>
                </a:solidFill>
                <a:ea typeface="楷体" panose="02010609060101010101" pitchFamily="49" charset="-122"/>
                <a:cs typeface="Times New Roman" panose="02020603050405020304" pitchFamily="18" charset="0"/>
              </a:rPr>
              <a:t>某人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适合做某事。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appropriate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是合适的。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从句中要使用虚拟语气</a:t>
            </a:r>
            <a:r>
              <a:rPr lang="en-US" altLang="zh-CN">
                <a:solidFill>
                  <a:srgbClr val="000000"/>
                </a:solidFill>
                <a:ea typeface="宋体" panose="02010600030101010101" pitchFamily="2" charset="-122"/>
                <a:cs typeface="Times New Roman" panose="02020603050405020304" pitchFamily="18" charset="0"/>
              </a:rPr>
              <a:t>“should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动词原形</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appropriately</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adv.</a:t>
            </a:r>
            <a:r>
              <a:rPr lang="zh-CN" altLang="zh-CN">
                <a:solidFill>
                  <a:srgbClr val="000000"/>
                </a:solidFill>
                <a:ea typeface="楷体" panose="02010609060101010101" pitchFamily="49" charset="-122"/>
                <a:cs typeface="Times New Roman" panose="02020603050405020304" pitchFamily="18" charset="0"/>
              </a:rPr>
              <a:t>适当地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合适地</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6853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474129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doctor will take appropriate action to the situation.</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医生将根据情况采取恰当的措施。</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(2)Ask your doctor whether these treatments are appropriate for you.</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询问医生这些疗法是否适合你。</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is appropriate that he(should) arrive tomorrow.</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他明天到比较合适。</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42527745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231975"/>
            <a:ext cx="10807700" cy="1808572"/>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在</a:t>
            </a:r>
            <a:r>
              <a:rPr lang="en-US" altLang="zh-CN">
                <a:solidFill>
                  <a:srgbClr val="000000"/>
                </a:solidFill>
                <a:ea typeface="宋体" panose="02010600030101010101" pitchFamily="2" charset="-122"/>
              </a:rPr>
              <a:t>It is appropriate that...</a:t>
            </a:r>
            <a:r>
              <a:rPr lang="zh-CN" altLang="zh-CN">
                <a:solidFill>
                  <a:srgbClr val="000000"/>
                </a:solidFill>
                <a:ea typeface="宋体" panose="02010600030101010101" pitchFamily="2" charset="-122"/>
                <a:cs typeface="Times New Roman" panose="02020603050405020304" pitchFamily="18" charset="0"/>
              </a:rPr>
              <a:t>中</a:t>
            </a:r>
            <a:r>
              <a:rPr lang="en-US" altLang="zh-CN">
                <a:solidFill>
                  <a:srgbClr val="000000"/>
                </a:solidFill>
                <a:ea typeface="宋体" panose="02010600030101010101" pitchFamily="2" charset="-122"/>
              </a:rPr>
              <a:t>,It</a:t>
            </a:r>
            <a:r>
              <a:rPr lang="zh-CN" altLang="zh-CN">
                <a:solidFill>
                  <a:srgbClr val="000000"/>
                </a:solidFill>
                <a:ea typeface="宋体" panose="02010600030101010101" pitchFamily="2" charset="-122"/>
                <a:cs typeface="Times New Roman" panose="02020603050405020304" pitchFamily="18" charset="0"/>
              </a:rPr>
              <a:t>是形式主语</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真正的主语为后面的</a:t>
            </a:r>
            <a:r>
              <a:rPr lang="en-US" altLang="zh-CN">
                <a:solidFill>
                  <a:srgbClr val="000000"/>
                </a:solidFill>
                <a:ea typeface="宋体" panose="02010600030101010101" pitchFamily="2" charset="-122"/>
              </a:rPr>
              <a:t>that</a:t>
            </a:r>
            <a:r>
              <a:rPr lang="zh-CN" altLang="zh-CN">
                <a:solidFill>
                  <a:srgbClr val="000000"/>
                </a:solidFill>
                <a:ea typeface="宋体" panose="02010600030101010101" pitchFamily="2" charset="-122"/>
                <a:cs typeface="Times New Roman" panose="02020603050405020304" pitchFamily="18" charset="0"/>
              </a:rPr>
              <a:t>从句。</a:t>
            </a:r>
            <a:r>
              <a:rPr lang="en-US" altLang="zh-CN">
                <a:solidFill>
                  <a:srgbClr val="000000"/>
                </a:solidFill>
                <a:ea typeface="宋体" panose="02010600030101010101" pitchFamily="2" charset="-122"/>
              </a:rPr>
              <a:t>that</a:t>
            </a:r>
            <a:r>
              <a:rPr lang="zh-CN" altLang="zh-CN">
                <a:solidFill>
                  <a:srgbClr val="000000"/>
                </a:solidFill>
                <a:ea typeface="宋体" panose="02010600030101010101" pitchFamily="2" charset="-122"/>
                <a:cs typeface="Times New Roman" panose="02020603050405020304" pitchFamily="18" charset="0"/>
              </a:rPr>
              <a:t>从句中要使用虚拟语气</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动词原形</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也可以省略</a:t>
            </a:r>
            <a:r>
              <a:rPr lang="zh-CN" altLang="zh-CN" smtClean="0">
                <a:solidFill>
                  <a:srgbClr val="000000"/>
                </a:solidFill>
                <a:ea typeface="宋体" panose="02010600030101010101" pitchFamily="2" charset="-122"/>
                <a:cs typeface="Times New Roman" panose="02020603050405020304" pitchFamily="18" charset="0"/>
              </a:rPr>
              <a:t>。</a:t>
            </a:r>
            <a:endParaRPr lang="zh-CN" altLang="en-US"/>
          </a:p>
        </p:txBody>
      </p:sp>
    </p:spTree>
    <p:extLst>
      <p:ext uri="{BB962C8B-B14F-4D97-AF65-F5344CB8AC3E}">
        <p14:creationId xmlns:p14="http://schemas.microsoft.com/office/powerpoint/2010/main" val="26880811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横卷形 4"/>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悦读</a:t>
            </a:r>
            <a:r>
              <a:rPr lang="en-US" altLang="zh-CN" sz="4000"/>
              <a:t>·</a:t>
            </a:r>
            <a:r>
              <a:rPr lang="zh-CN" altLang="en-US" sz="4000"/>
              <a:t>导入</a:t>
            </a:r>
          </a:p>
        </p:txBody>
      </p:sp>
      <p:sp>
        <p:nvSpPr>
          <p:cNvPr id="2" name="矩形 1"/>
          <p:cNvSpPr>
            <a:spLocks noChangeAspect="1"/>
          </p:cNvSpPr>
          <p:nvPr/>
        </p:nvSpPr>
        <p:spPr>
          <a:xfrm>
            <a:off x="361950" y="1511895"/>
            <a:ext cx="10807700" cy="4524315"/>
          </a:xfrm>
          <a:prstGeom prst="rect">
            <a:avLst/>
          </a:prstGeom>
        </p:spPr>
        <p:txBody>
          <a:bodyPr>
            <a:spAutoFit/>
          </a:bodyPr>
          <a:lstStyle/>
          <a:p>
            <a:pPr>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文章导语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肢体语言的重要性是不言而喻的。在一定程度上</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它比语言还要重要得多</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indent="2667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Body language has always been a hot topic of interesting dinner conversations.It is perhaps one of the most powerful forms of human expression or human communication!</a:t>
            </a:r>
            <a:endParaRPr lang="zh-CN" altLang="zh-CN">
              <a:solidFill>
                <a:srgbClr val="000000"/>
              </a:solidFill>
              <a:latin typeface="NEU-BZ-S92"/>
              <a:ea typeface="方正书宋_GBK"/>
              <a:cs typeface="Times New Roman" panose="02020603050405020304" pitchFamily="18" charset="0"/>
            </a:endParaRPr>
          </a:p>
          <a:p>
            <a:pPr indent="2667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Body language is a very important part of communication which can constitute</a:t>
            </a:r>
            <a:r>
              <a:rPr lang="en-US" altLang="zh-CN" baseline="30000">
                <a:solidFill>
                  <a:srgbClr val="000000"/>
                </a:solidFill>
                <a:ea typeface="宋体" panose="02010600030101010101" pitchFamily="2" charset="-122"/>
                <a:cs typeface="Times New Roman" panose="02020603050405020304" pitchFamily="18" charset="0"/>
              </a:rPr>
              <a:t>1</a:t>
            </a:r>
            <a:r>
              <a:rPr lang="en-US" altLang="zh-CN">
                <a:solidFill>
                  <a:srgbClr val="000000"/>
                </a:solidFill>
                <a:ea typeface="宋体" panose="02010600030101010101" pitchFamily="2" charset="-122"/>
                <a:cs typeface="Times New Roman" panose="02020603050405020304" pitchFamily="18" charset="0"/>
              </a:rPr>
              <a:t> 50% or more of what we convey to others.If you wish to communicate effectively,besides words</a:t>
            </a:r>
            <a:r>
              <a:rPr lang="en-US" altLang="zh-CN" smtClean="0">
                <a:solidFill>
                  <a:srgbClr val="000000"/>
                </a:solidFill>
                <a:ea typeface="宋体" panose="02010600030101010101" pitchFamily="2" charset="-122"/>
                <a:cs typeface="Times New Roman" panose="02020603050405020304" pitchFamily="18" charset="0"/>
              </a:rPr>
              <a:t>, you </a:t>
            </a:r>
            <a:r>
              <a:rPr lang="en-US" altLang="zh-CN">
                <a:solidFill>
                  <a:srgbClr val="000000"/>
                </a:solidFill>
                <a:ea typeface="宋体" panose="02010600030101010101" pitchFamily="2" charset="-122"/>
                <a:cs typeface="Times New Roman" panose="02020603050405020304" pitchFamily="18" charset="0"/>
              </a:rPr>
              <a:t>can use your body to say what you mean.</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a:spLocks noChangeAspect="1"/>
          </p:cNvSpPr>
          <p:nvPr/>
        </p:nvSpPr>
        <p:spPr>
          <a:xfrm>
            <a:off x="361950" y="503783"/>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学以致用</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old woman knows how to dress herself </a:t>
            </a:r>
            <a:r>
              <a:rPr lang="en-US" altLang="zh-CN" smtClean="0">
                <a:solidFill>
                  <a:srgbClr val="000000"/>
                </a:solidFill>
                <a:ea typeface="宋体" panose="02010600030101010101" pitchFamily="2" charset="-122"/>
                <a:cs typeface="Times New Roman" panose="02020603050405020304" pitchFamily="18" charset="0"/>
              </a:rPr>
              <a:t>____________</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(appropriate) every day.</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(2)Your clothes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不适合</a:t>
            </a:r>
            <a:r>
              <a:rPr lang="en-US" altLang="zh-CN">
                <a:solidFill>
                  <a:srgbClr val="000000"/>
                </a:solidFill>
                <a:ea typeface="宋体" panose="02010600030101010101" pitchFamily="2" charset="-122"/>
                <a:cs typeface="Times New Roman" panose="02020603050405020304" pitchFamily="18" charset="0"/>
              </a:rPr>
              <a:t>) for a job interview.</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这是不适当的</a:t>
            </a:r>
            <a:r>
              <a:rPr lang="en-US" altLang="zh-CN">
                <a:solidFill>
                  <a:srgbClr val="000000"/>
                </a:solidFill>
                <a:ea typeface="宋体" panose="02010600030101010101" pitchFamily="2" charset="-122"/>
                <a:cs typeface="Times New Roman" panose="02020603050405020304" pitchFamily="18" charset="0"/>
              </a:rPr>
              <a:t>) for him to play music at this festival.</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p:txBody>
      </p:sp>
      <p:sp>
        <p:nvSpPr>
          <p:cNvPr id="33" name="矩形 32"/>
          <p:cNvSpPr>
            <a:spLocks noChangeAspect="1"/>
          </p:cNvSpPr>
          <p:nvPr/>
        </p:nvSpPr>
        <p:spPr>
          <a:xfrm>
            <a:off x="8497341" y="1655911"/>
            <a:ext cx="3107517" cy="683264"/>
          </a:xfrm>
          <a:prstGeom prst="rect">
            <a:avLst/>
          </a:prstGeom>
        </p:spPr>
        <p:txBody>
          <a:bodyPr wrap="none">
            <a:spAutoFit/>
          </a:bodyPr>
          <a:lstStyle/>
          <a:p>
            <a:pPr>
              <a:lnSpc>
                <a:spcPct val="120000"/>
              </a:lnSpc>
            </a:pPr>
            <a:r>
              <a:rPr lang="en-US" altLang="zh-CN">
                <a:ea typeface="宋体" panose="02010600030101010101" pitchFamily="2" charset="-122"/>
              </a:rPr>
              <a:t>appropriately</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 </a:t>
            </a:r>
            <a:endParaRPr lang="zh-CN" altLang="en-US"/>
          </a:p>
        </p:txBody>
      </p:sp>
      <p:sp>
        <p:nvSpPr>
          <p:cNvPr id="34" name="矩形 33"/>
          <p:cNvSpPr>
            <a:spLocks noChangeAspect="1"/>
          </p:cNvSpPr>
          <p:nvPr/>
        </p:nvSpPr>
        <p:spPr>
          <a:xfrm>
            <a:off x="3960837" y="3384103"/>
            <a:ext cx="3611438" cy="631711"/>
          </a:xfrm>
          <a:prstGeom prst="rect">
            <a:avLst/>
          </a:prstGeom>
        </p:spPr>
        <p:txBody>
          <a:bodyPr wrap="none">
            <a:spAutoFit/>
          </a:bodyPr>
          <a:lstStyle/>
          <a:p>
            <a:pPr>
              <a:lnSpc>
                <a:spcPct val="120000"/>
              </a:lnSpc>
            </a:pPr>
            <a:r>
              <a:rPr lang="en-US" altLang="zh-CN">
                <a:ea typeface="宋体" panose="02010600030101010101" pitchFamily="2" charset="-122"/>
              </a:rPr>
              <a:t>are not appropriate</a:t>
            </a:r>
            <a:endParaRPr lang="zh-CN" altLang="en-US"/>
          </a:p>
        </p:txBody>
      </p:sp>
      <p:sp>
        <p:nvSpPr>
          <p:cNvPr id="35" name="矩形 34"/>
          <p:cNvSpPr>
            <a:spLocks noChangeAspect="1"/>
          </p:cNvSpPr>
          <p:nvPr/>
        </p:nvSpPr>
        <p:spPr>
          <a:xfrm>
            <a:off x="1368549" y="4615627"/>
            <a:ext cx="3611438" cy="631711"/>
          </a:xfrm>
          <a:prstGeom prst="rect">
            <a:avLst/>
          </a:prstGeom>
        </p:spPr>
        <p:txBody>
          <a:bodyPr wrap="none">
            <a:spAutoFit/>
          </a:bodyPr>
          <a:lstStyle/>
          <a:p>
            <a:pPr>
              <a:lnSpc>
                <a:spcPct val="120000"/>
              </a:lnSpc>
            </a:pPr>
            <a:r>
              <a:rPr lang="en-US" altLang="zh-CN">
                <a:ea typeface="宋体" panose="02010600030101010101" pitchFamily="2" charset="-122"/>
              </a:rPr>
              <a:t>It’s not appropriate</a:t>
            </a:r>
            <a:endParaRPr lang="zh-CN" altLang="en-US"/>
          </a:p>
        </p:txBody>
      </p:sp>
    </p:spTree>
    <p:extLst>
      <p:ext uri="{BB962C8B-B14F-4D97-AF65-F5344CB8AC3E}">
        <p14:creationId xmlns:p14="http://schemas.microsoft.com/office/powerpoint/2010/main" val="8142452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barn(inVertical)">
                                      <p:cBhvr>
                                        <p:cTn id="1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871935"/>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(4)Is it appropriate that he should start out alone so early?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appropriate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for him to start out alone so early?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1213382" y="312952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1213382" y="359686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2604874" y="3129524"/>
            <a:ext cx="92391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2604874" y="3596867"/>
            <a:ext cx="92391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3840161" y="3129524"/>
            <a:ext cx="26409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3840161" y="3596867"/>
            <a:ext cx="26409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8168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65997"/>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3.</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In other countries,by contrast,eye contact is not always approved of.(page 38)</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相反</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在另一些国家</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眼神交流并不总是被认可。</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考点一</a:t>
            </a:r>
            <a:r>
              <a:rPr lang="en-US" altLang="zh-CN">
                <a:solidFill>
                  <a:schemeClr val="tx1"/>
                </a:solidFill>
                <a:ea typeface="宋体" panose="02010600030101010101" pitchFamily="2" charset="-122"/>
                <a:cs typeface="Times New Roman" panose="02020603050405020304" pitchFamily="18" charset="0"/>
              </a:rPr>
              <a:t>contrast </a:t>
            </a:r>
            <a:r>
              <a:rPr lang="en-US" altLang="zh-CN" i="1">
                <a:solidFill>
                  <a:schemeClr val="tx1"/>
                </a:solidFill>
                <a:ea typeface="宋体" panose="02010600030101010101" pitchFamily="2" charset="-122"/>
                <a:cs typeface="Times New Roman" panose="02020603050405020304" pitchFamily="18" charset="0"/>
              </a:rPr>
              <a:t>vi.</a:t>
            </a:r>
            <a:r>
              <a:rPr lang="zh-CN" altLang="zh-CN">
                <a:solidFill>
                  <a:schemeClr val="tx1"/>
                </a:solidFill>
                <a:ea typeface="宋体" panose="02010600030101010101" pitchFamily="2" charset="-122"/>
                <a:cs typeface="Times New Roman" panose="02020603050405020304" pitchFamily="18" charset="0"/>
              </a:rPr>
              <a:t>形成对比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对比</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对照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对比</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对照</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456111"/>
            <a:ext cx="10807700" cy="1865126"/>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by/in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contrast</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相比之下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contrast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to/with...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和</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相对照</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contrast</a:t>
            </a:r>
            <a:r>
              <a:rPr lang="en-US" altLang="zh-CN">
                <a:solidFill>
                  <a:srgbClr val="000000"/>
                </a:solidFill>
                <a:cs typeface="Times New Roman" panose="02020603050405020304" pitchFamily="18" charset="0"/>
              </a:rPr>
              <a:t>... and/with</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楷体" panose="02010609060101010101" pitchFamily="49" charset="-122"/>
                <a:cs typeface="Times New Roman" panose="02020603050405020304" pitchFamily="18" charset="0"/>
              </a:rPr>
              <a:t> </a:t>
            </a:r>
            <a:r>
              <a:rPr lang="zh-CN" altLang="en-US" smtClean="0">
                <a:solidFill>
                  <a:srgbClr val="000000"/>
                </a:solidFill>
                <a:ea typeface="楷体" panose="02010609060101010101" pitchFamily="49" charset="-122"/>
                <a:cs typeface="Times New Roman" panose="02020603050405020304" pitchFamily="18" charset="0"/>
              </a:rPr>
              <a:t>把</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和</a:t>
            </a:r>
            <a:r>
              <a:rPr lang="en-US" altLang="zh-CN" smtClean="0">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对比</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3594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743"/>
            <a:ext cx="10807700" cy="5984715"/>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 am not good at expressing myself.By contrast,I am better at thinking indeed.</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我不是一个善于表达的人。相比之下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我确实更擅长思考。</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(2)And in contrast to our increasingly networked lives where the information we consume is monitored and tracked,a printed book still offers the chance of a wholly private,“off-line” activity.</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与我们日益网络化的生活形成鲜明对比的是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我们消费的信息受到监控和跟踪</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印刷书籍仍然提供了完全私人的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离线</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活动的机会</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675829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69788"/>
            <a:ext cx="10807700" cy="1195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contrasted the situation then with the present crisis.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她把那时的情况与现在的危机进行了对比。</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38640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考点二</a:t>
            </a:r>
            <a:r>
              <a:rPr lang="en-US" altLang="zh-CN">
                <a:solidFill>
                  <a:schemeClr val="tx1"/>
                </a:solidFill>
                <a:ea typeface="宋体" panose="02010600030101010101" pitchFamily="2" charset="-122"/>
                <a:cs typeface="Times New Roman" panose="02020603050405020304" pitchFamily="18" charset="0"/>
              </a:rPr>
              <a:t>approve </a:t>
            </a:r>
            <a:r>
              <a:rPr lang="en-US" altLang="zh-CN" i="1">
                <a:solidFill>
                  <a:schemeClr val="tx1"/>
                </a:solidFill>
                <a:ea typeface="宋体" panose="02010600030101010101" pitchFamily="2" charset="-122"/>
                <a:cs typeface="Times New Roman" panose="02020603050405020304" pitchFamily="18" charset="0"/>
              </a:rPr>
              <a:t>vi.</a:t>
            </a:r>
            <a:r>
              <a:rPr lang="zh-CN" altLang="zh-CN">
                <a:solidFill>
                  <a:schemeClr val="tx1"/>
                </a:solidFill>
                <a:ea typeface="宋体" panose="02010600030101010101" pitchFamily="2" charset="-122"/>
                <a:cs typeface="Times New Roman" panose="02020603050405020304" pitchFamily="18" charset="0"/>
              </a:rPr>
              <a:t>赞成</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同意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批准</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通过</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871935"/>
            <a:ext cx="10807700" cy="245605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approve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cs typeface="Times New Roman" panose="02020603050405020304" pitchFamily="18" charset="0"/>
              </a:rPr>
              <a:t>(</a:t>
            </a:r>
            <a:r>
              <a:rPr lang="en-US" altLang="zh-CN" smtClean="0">
                <a:solidFill>
                  <a:srgbClr val="000000"/>
                </a:solidFill>
                <a:cs typeface="Times New Roman" panose="02020603050405020304" pitchFamily="18" charset="0"/>
              </a:rPr>
              <a:t>sb doing</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赞成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同意</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某人</a:t>
            </a:r>
            <a:r>
              <a:rPr lang="zh-CN" altLang="zh-CN">
                <a:solidFill>
                  <a:srgbClr val="000000"/>
                </a:solidFill>
                <a:ea typeface="楷体" panose="02010609060101010101" pitchFamily="49" charset="-122"/>
                <a:cs typeface="Times New Roman" panose="02020603050405020304" pitchFamily="18" charset="0"/>
              </a:rPr>
              <a:t>做</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approval</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批准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认可</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赞成</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同意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meet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with/earn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approval</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得到某人的赞许</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give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approval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批准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同意某事</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716805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63823"/>
            <a:ext cx="10807700" cy="41503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(1)My friend asks me whether I approve of his idea.</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我朋友问我是否同意他的想法。</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(2)My mother didn’t approve of my giving up the current job.</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我妈妈不同意我放弃目前的工作。</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 can’t agree to anything without my partner’s approval.</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没有合伙人的认可我什么也不能答应。</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2005284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375991"/>
            <a:ext cx="10807700" cy="2404504"/>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approve</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赞成</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同意</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是不及物动词</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构成</a:t>
            </a:r>
            <a:r>
              <a:rPr lang="en-US" altLang="zh-CN">
                <a:solidFill>
                  <a:srgbClr val="000000"/>
                </a:solidFill>
                <a:ea typeface="宋体" panose="02010600030101010101" pitchFamily="2" charset="-122"/>
              </a:rPr>
              <a:t>approve of</a:t>
            </a:r>
            <a:r>
              <a:rPr lang="zh-CN" altLang="zh-CN">
                <a:solidFill>
                  <a:srgbClr val="000000"/>
                </a:solidFill>
                <a:ea typeface="宋体" panose="02010600030101010101" pitchFamily="2" charset="-122"/>
                <a:cs typeface="Times New Roman" panose="02020603050405020304" pitchFamily="18" charset="0"/>
              </a:rPr>
              <a:t>短语</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批准</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通过</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是及物动词</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指正式或官方批准或通过。</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endParaRPr lang="zh-CN" altLang="en-US"/>
          </a:p>
        </p:txBody>
      </p:sp>
    </p:spTree>
    <p:extLst>
      <p:ext uri="{BB962C8B-B14F-4D97-AF65-F5344CB8AC3E}">
        <p14:creationId xmlns:p14="http://schemas.microsoft.com/office/powerpoint/2010/main" val="18651571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contrast to his brother,he </a:t>
            </a:r>
            <a:r>
              <a:rPr lang="en-US" altLang="zh-CN" smtClean="0">
                <a:solidFill>
                  <a:srgbClr val="000000"/>
                </a:solidFill>
                <a:ea typeface="宋体" panose="02010600030101010101" pitchFamily="2" charset="-122"/>
                <a:cs typeface="Times New Roman" panose="02020603050405020304" pitchFamily="18" charset="0"/>
              </a:rPr>
              <a:t>is always </a:t>
            </a:r>
            <a:r>
              <a:rPr lang="en-US" altLang="zh-CN">
                <a:solidFill>
                  <a:srgbClr val="000000"/>
                </a:solidFill>
                <a:ea typeface="宋体" panose="02010600030101010101" pitchFamily="2" charset="-122"/>
                <a:cs typeface="Times New Roman" panose="02020603050405020304" pitchFamily="18" charset="0"/>
              </a:rPr>
              <a:t>considerate in his treatment of others.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 is interesting to contrast the British legal system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and/with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American 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1296541" y="215996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1296541" y="262731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378352" y="3899107"/>
            <a:ext cx="192630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378352" y="4377884"/>
            <a:ext cx="192630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spect="1"/>
          </p:cNvSpPr>
          <p:nvPr/>
        </p:nvSpPr>
        <p:spPr>
          <a:xfrm>
            <a:off x="361950" y="4547727"/>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doesn’t approve of me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leaving</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(leave) school this year.</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0" name="矩形 9">
            <a:extLst>
              <a:ext uri="{FF2B5EF4-FFF2-40B4-BE49-F238E27FC236}">
                <a16:creationId xmlns="" xmlns:a16="http://schemas.microsoft.com/office/drawing/2014/main" id="{8A90BD6A-DAC1-4175-BADE-A70FD2E31095}"/>
              </a:ext>
            </a:extLst>
          </p:cNvPr>
          <p:cNvSpPr/>
          <p:nvPr/>
        </p:nvSpPr>
        <p:spPr>
          <a:xfrm>
            <a:off x="5833045" y="4680247"/>
            <a:ext cx="23042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6031154" y="5147590"/>
            <a:ext cx="199504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51044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655911"/>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他们点点头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对这个问题表示认可。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They nodded and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approved</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question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4032845" y="2979459"/>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4032845" y="3446802"/>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6521127" y="2959854"/>
            <a:ext cx="118412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6521127" y="3427197"/>
            <a:ext cx="118412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059409" y="2959854"/>
            <a:ext cx="14460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059410" y="3427197"/>
            <a:ext cx="144604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361950" y="3547296"/>
            <a:ext cx="18706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361951" y="4014639"/>
            <a:ext cx="187069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7025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par>
                                <p:cTn id="14" presetID="16" presetClass="exit" presetSubtype="21" fill="hold" grpId="0" nodeType="withEffect">
                                  <p:stCondLst>
                                    <p:cond delay="0"/>
                                  </p:stCondLst>
                                  <p:childTnLst>
                                    <p:animEffect transition="out" filter="barn(inVertical)">
                                      <p:cBhvr>
                                        <p:cTn id="15" dur="500"/>
                                        <p:tgtEl>
                                          <p:spTgt spid="12"/>
                                        </p:tgtEl>
                                      </p:cBhvr>
                                    </p:animEffect>
                                    <p:set>
                                      <p:cBhvr>
                                        <p:cTn id="1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594508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Body </a:t>
            </a:r>
            <a:r>
              <a:rPr lang="en-US" altLang="zh-CN">
                <a:solidFill>
                  <a:srgbClr val="000000"/>
                </a:solidFill>
                <a:ea typeface="宋体" panose="02010600030101010101" pitchFamily="2" charset="-122"/>
                <a:cs typeface="Times New Roman" panose="02020603050405020304" pitchFamily="18" charset="0"/>
              </a:rPr>
              <a:t>language can be used to discover all sorts of things such as knowing when someone is attracted to you,finding truth or lies,showing confidence,winning respect in any situation,and you can use body language to make people less nervous and make friends quickly.</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So </a:t>
            </a:r>
            <a:r>
              <a:rPr lang="en-US" altLang="zh-CN">
                <a:solidFill>
                  <a:srgbClr val="000000"/>
                </a:solidFill>
                <a:ea typeface="宋体" panose="02010600030101010101" pitchFamily="2" charset="-122"/>
                <a:cs typeface="Times New Roman" panose="02020603050405020304" pitchFamily="18" charset="0"/>
              </a:rPr>
              <a:t>what is body language?Body language is a term</a:t>
            </a:r>
            <a:r>
              <a:rPr lang="en-US" altLang="zh-CN" baseline="30000">
                <a:solidFill>
                  <a:srgbClr val="000000"/>
                </a:solidFill>
                <a:ea typeface="宋体" panose="02010600030101010101" pitchFamily="2" charset="-122"/>
                <a:cs typeface="Times New Roman" panose="02020603050405020304" pitchFamily="18" charset="0"/>
              </a:rPr>
              <a:t>2</a:t>
            </a:r>
            <a:r>
              <a:rPr lang="en-US" altLang="zh-CN">
                <a:solidFill>
                  <a:srgbClr val="000000"/>
                </a:solidFill>
                <a:ea typeface="宋体" panose="02010600030101010101" pitchFamily="2" charset="-122"/>
                <a:cs typeface="Times New Roman" panose="02020603050405020304" pitchFamily="18" charset="0"/>
              </a:rPr>
              <a:t> used to describe the method of communication using body movements or gestures instead of,or besides,spoken language or other communication.Body language also includes many movements that most people are not aware of,such </a:t>
            </a:r>
            <a:r>
              <a:rPr lang="en-US" altLang="zh-CN" smtClean="0">
                <a:solidFill>
                  <a:srgbClr val="000000"/>
                </a:solidFill>
                <a:ea typeface="宋体" panose="02010600030101010101" pitchFamily="2" charset="-122"/>
                <a:cs typeface="Times New Roman" panose="02020603050405020304" pitchFamily="18" charset="0"/>
              </a:rPr>
              <a:t>as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5437145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96850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In Japan,someone who witnesses another person employing the gesture might think it means money.(page 38)</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在日本</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一个人看到另外一个人使用这一手势</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可能会认为这表示金钱。</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391100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5902578" cy="626710"/>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employ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使用</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应用</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雇用</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475079"/>
            <a:ext cx="10807700" cy="4228850"/>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employ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楷体" panose="02010609060101010101" pitchFamily="49" charset="-122"/>
                <a:cs typeface="Times New Roman" panose="02020603050405020304" pitchFamily="18" charset="0"/>
              </a:rPr>
              <a:t>雇用某人为</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employ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雇用某人做某事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employ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oneself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employed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忙于做某事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employer</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雇主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老板</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employee</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雇员</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受雇者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employment</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工作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职业</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雇用</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4300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 felt sorry for him and employed him to be the ship</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cook.</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我很同情他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把他雇用为船上的厨师。</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professor has employed himself in researching Chinese history.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这位教授忙于研究中国历史</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4248199"/>
            <a:ext cx="10807700" cy="178664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was employed in making a list of all the jobs to be done.</a:t>
            </a:r>
            <a:endParaRPr lang="zh-CN" altLang="zh-CN">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她忙着把要做的所有工作列一个清单。</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148761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(1)She employed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herself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(she) in writing,so she did not notice what was happening.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 number of teachers have been employed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deal</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(deal) with the work.</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3816821" y="2015951"/>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3816821" y="2483294"/>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8713365" y="3168079"/>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8713365" y="3635422"/>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85780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359767"/>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一句多译</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每天忙于在线学习</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我无法匀出时间与老师和同学面对面地交流。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 can’t spare some time to interact with my teachers and classmates face to face.(</a:t>
            </a:r>
            <a:r>
              <a:rPr lang="zh-CN" altLang="zh-CN">
                <a:solidFill>
                  <a:srgbClr val="000000"/>
                </a:solidFill>
                <a:ea typeface="宋体" panose="02010600030101010101" pitchFamily="2" charset="-122"/>
                <a:cs typeface="Times New Roman" panose="02020603050405020304" pitchFamily="18" charset="0"/>
              </a:rPr>
              <a:t>过去分词短语做状语</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 can’t spare some time to interact with my teachers and classmates face to face.(</a:t>
            </a:r>
            <a:r>
              <a:rPr lang="zh-CN" altLang="zh-CN">
                <a:solidFill>
                  <a:srgbClr val="000000"/>
                </a:solidFill>
                <a:ea typeface="宋体" panose="02010600030101010101" pitchFamily="2" charset="-122"/>
                <a:cs typeface="Times New Roman" panose="02020603050405020304" pitchFamily="18" charset="0"/>
              </a:rPr>
              <a:t>动词</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形式短语做状语</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1008509" y="2087959"/>
            <a:ext cx="10807700" cy="631711"/>
          </a:xfrm>
          <a:prstGeom prst="rect">
            <a:avLst/>
          </a:prstGeom>
        </p:spPr>
        <p:txBody>
          <a:bodyPr>
            <a:spAutoFit/>
          </a:bodyPr>
          <a:lstStyle/>
          <a:p>
            <a:pPr>
              <a:lnSpc>
                <a:spcPct val="120000"/>
              </a:lnSpc>
            </a:pPr>
            <a:r>
              <a:rPr lang="en-US" altLang="zh-CN">
                <a:ea typeface="宋体" panose="02010600030101010101" pitchFamily="2" charset="-122"/>
              </a:rPr>
              <a:t>Employed in online learning </a:t>
            </a:r>
            <a:r>
              <a:rPr lang="en-US" altLang="zh-CN">
                <a:ea typeface="宋体" panose="02010600030101010101" pitchFamily="2" charset="-122"/>
              </a:rPr>
              <a:t>every </a:t>
            </a:r>
            <a:r>
              <a:rPr lang="en-US" altLang="zh-CN" smtClean="0">
                <a:ea typeface="宋体" panose="02010600030101010101" pitchFamily="2" charset="-122"/>
              </a:rPr>
              <a:t>day </a:t>
            </a:r>
            <a:endParaRPr lang="zh-CN" altLang="en-US"/>
          </a:p>
        </p:txBody>
      </p:sp>
      <p:sp>
        <p:nvSpPr>
          <p:cNvPr id="6" name="矩形 5"/>
          <p:cNvSpPr>
            <a:spLocks noChangeAspect="1"/>
          </p:cNvSpPr>
          <p:nvPr/>
        </p:nvSpPr>
        <p:spPr>
          <a:xfrm>
            <a:off x="1080517" y="3829079"/>
            <a:ext cx="10807700" cy="631711"/>
          </a:xfrm>
          <a:prstGeom prst="rect">
            <a:avLst/>
          </a:prstGeom>
        </p:spPr>
        <p:txBody>
          <a:bodyPr>
            <a:spAutoFit/>
          </a:bodyPr>
          <a:lstStyle/>
          <a:p>
            <a:pPr>
              <a:lnSpc>
                <a:spcPct val="120000"/>
              </a:lnSpc>
            </a:pPr>
            <a:r>
              <a:rPr lang="en-US" altLang="zh-CN">
                <a:ea typeface="宋体" panose="02010600030101010101" pitchFamily="2" charset="-122"/>
              </a:rPr>
              <a:t>Employing myself in online learning every day</a:t>
            </a:r>
            <a:endParaRPr lang="zh-CN" altLang="en-US"/>
          </a:p>
        </p:txBody>
      </p:sp>
    </p:spTree>
    <p:extLst>
      <p:ext uri="{BB962C8B-B14F-4D97-AF65-F5344CB8AC3E}">
        <p14:creationId xmlns:p14="http://schemas.microsoft.com/office/powerpoint/2010/main" val="24847117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65997"/>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5.</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 In France,a person encountering an identical gesture may interpret it as meaning zero.(page 38)</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在法国</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看到同一个手势的人可能会将其解读为</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零</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identical </a:t>
            </a:r>
            <a:r>
              <a:rPr lang="en-US" altLang="zh-CN" i="1">
                <a:solidFill>
                  <a:schemeClr val="tx1"/>
                </a:solidFill>
                <a:ea typeface="宋体" panose="02010600030101010101" pitchFamily="2" charset="-122"/>
                <a:cs typeface="Times New Roman" panose="02020603050405020304" pitchFamily="18" charset="0"/>
              </a:rPr>
              <a:t>adj.</a:t>
            </a:r>
            <a:r>
              <a:rPr lang="zh-CN" altLang="zh-CN">
                <a:solidFill>
                  <a:schemeClr val="tx1"/>
                </a:solidFill>
                <a:ea typeface="宋体" panose="02010600030101010101" pitchFamily="2" charset="-122"/>
                <a:cs typeface="Times New Roman" panose="02020603050405020304" pitchFamily="18" charset="0"/>
              </a:rPr>
              <a:t>相同的</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366297"/>
            <a:ext cx="10807700" cy="2399503"/>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identical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zh-CN" altLang="zh-CN">
                <a:solidFill>
                  <a:srgbClr val="000000"/>
                </a:solidFill>
                <a:ea typeface="楷体" panose="02010609060101010101" pitchFamily="49" charset="-122"/>
                <a:cs typeface="Times New Roman" panose="02020603050405020304" pitchFamily="18" charset="0"/>
              </a:rPr>
              <a:t>在</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方面相同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identical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to/with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和</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完全相同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same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楷体" panose="02010609060101010101" pitchFamily="49" charset="-122"/>
                <a:cs typeface="Times New Roman" panose="02020603050405020304" pitchFamily="18" charset="0"/>
              </a:rPr>
              <a:t>和</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相同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similar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zh-CN" altLang="zh-CN">
                <a:solidFill>
                  <a:srgbClr val="000000"/>
                </a:solidFill>
                <a:ea typeface="楷体" panose="02010609060101010101" pitchFamily="49" charset="-122"/>
                <a:cs typeface="Times New Roman" panose="02020603050405020304" pitchFamily="18" charset="0"/>
              </a:rPr>
              <a:t>和</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类似</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795349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63823"/>
            <a:ext cx="10807700" cy="41503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twins are almost identical in appearance.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这对双胞胎外表看起来几乎是一模一样的。</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(2)Her dress is almost identical to mine.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她的连衣裙和我的几乎一模一样。</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(3)This copy is identical with the one you bought last week.</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这个复制品和你上星期买的那个一模一样。</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4162195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(1)You look identical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to/with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your mother when she was your age.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accident was similar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 one that happened in 2018. </a:t>
            </a:r>
            <a:endParaRPr lang="zh-CN" altLang="zh-CN">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72 years old,her voice sounded just the same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it did when she was 21.</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two English words are identical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meaning.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4536901" y="1644760"/>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4536901" y="2112103"/>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5689029" y="280803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5689029" y="327538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9505453" y="396016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9505453" y="442751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7489229" y="511229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7489229" y="557963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38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Even the gestures we use for “yes” and “no” differ around the world.(page 38)</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即便是用于表示肯定和</a:t>
            </a:r>
            <a:r>
              <a:rPr lang="zh-CN" altLang="zh-CN" smtClean="0">
                <a:solidFill>
                  <a:srgbClr val="000000"/>
                </a:solidFill>
                <a:ea typeface="宋体" panose="02010600030101010101" pitchFamily="2" charset="-122"/>
                <a:cs typeface="Times New Roman" panose="02020603050405020304" pitchFamily="18" charset="0"/>
              </a:rPr>
              <a:t>否定的</a:t>
            </a:r>
            <a:r>
              <a:rPr lang="zh-CN" altLang="en-US">
                <a:solidFill>
                  <a:srgbClr val="000000"/>
                </a:solidFill>
                <a:ea typeface="宋体" panose="02010600030101010101" pitchFamily="2" charset="-122"/>
                <a:cs typeface="Times New Roman" panose="02020603050405020304" pitchFamily="18" charset="0"/>
              </a:rPr>
              <a:t>语肢体语言</a:t>
            </a:r>
            <a:r>
              <a:rPr lang="en-US" altLang="zh-CN" smtClean="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在世界各地也不尽相同。</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30268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5050357" cy="626710"/>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differ </a:t>
            </a:r>
            <a:r>
              <a:rPr lang="en-US" altLang="zh-CN" i="1">
                <a:solidFill>
                  <a:schemeClr val="tx1"/>
                </a:solidFill>
                <a:ea typeface="宋体" panose="02010600030101010101" pitchFamily="2" charset="-122"/>
                <a:cs typeface="Times New Roman" panose="02020603050405020304" pitchFamily="18" charset="0"/>
              </a:rPr>
              <a:t>vi.</a:t>
            </a:r>
            <a:r>
              <a:rPr lang="zh-CN" altLang="zh-CN">
                <a:solidFill>
                  <a:schemeClr val="tx1"/>
                </a:solidFill>
                <a:ea typeface="宋体" panose="02010600030101010101" pitchFamily="2" charset="-122"/>
                <a:cs typeface="Times New Roman" panose="02020603050405020304" pitchFamily="18" charset="0"/>
              </a:rPr>
              <a:t>相异</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不同</a:t>
            </a:r>
            <a:r>
              <a:rPr lang="zh-CN" altLang="zh-CN" smtClean="0">
                <a:solidFill>
                  <a:schemeClr val="tx1"/>
                </a:solidFill>
                <a:ea typeface="宋体" panose="02010600030101010101" pitchFamily="2" charset="-122"/>
                <a:cs typeface="Times New Roman" panose="02020603050405020304" pitchFamily="18" charset="0"/>
              </a:rPr>
              <a:t>于</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187047"/>
            <a:ext cx="10807700" cy="4381584"/>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differ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from</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与</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不同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differ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方面不同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differ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with/from</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on/about/over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在某事上与某人意见不同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different</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不同的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different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from...in...</a:t>
            </a:r>
            <a:r>
              <a:rPr lang="zh-CN" altLang="zh-CN">
                <a:solidFill>
                  <a:srgbClr val="000000"/>
                </a:solidFill>
                <a:ea typeface="楷体" panose="02010609060101010101" pitchFamily="49" charset="-122"/>
                <a:cs typeface="Times New Roman" panose="02020603050405020304" pitchFamily="18" charset="0"/>
              </a:rPr>
              <a:t>在</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方面与</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不同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difference</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差别</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不同</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difference(to...)(</a:t>
            </a:r>
            <a:r>
              <a:rPr lang="zh-CN" altLang="zh-CN">
                <a:solidFill>
                  <a:srgbClr val="000000"/>
                </a:solidFill>
                <a:ea typeface="楷体" panose="02010609060101010101" pitchFamily="49" charset="-122"/>
                <a:cs typeface="Times New Roman" panose="02020603050405020304" pitchFamily="18" charset="0"/>
              </a:rPr>
              <a:t>对</a:t>
            </a:r>
            <a:r>
              <a:rPr lang="en-US" altLang="zh-CN">
                <a:solidFill>
                  <a:srgbClr val="000000"/>
                </a:solidFill>
                <a:ea typeface="楷体" panose="02010609060101010101" pitchFamily="49"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有作用或影响</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70320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winking</a:t>
            </a:r>
            <a:r>
              <a:rPr lang="en-US" altLang="zh-CN" baseline="30000">
                <a:solidFill>
                  <a:srgbClr val="000000"/>
                </a:solidFill>
                <a:ea typeface="宋体" panose="02010600030101010101" pitchFamily="2" charset="-122"/>
                <a:cs typeface="Times New Roman" panose="02020603050405020304" pitchFamily="18" charset="0"/>
              </a:rPr>
              <a:t>3</a:t>
            </a:r>
            <a:r>
              <a:rPr lang="en-US" altLang="zh-CN">
                <a:solidFill>
                  <a:srgbClr val="000000"/>
                </a:solidFill>
                <a:ea typeface="宋体" panose="02010600030101010101" pitchFamily="2" charset="-122"/>
                <a:cs typeface="Times New Roman" panose="02020603050405020304" pitchFamily="18" charset="0"/>
              </a:rPr>
              <a:t> and slight movements of the eyebrows</a:t>
            </a:r>
            <a:r>
              <a:rPr lang="en-US" altLang="zh-CN" baseline="30000">
                <a:solidFill>
                  <a:srgbClr val="000000"/>
                </a:solidFill>
                <a:ea typeface="宋体" panose="02010600030101010101" pitchFamily="2" charset="-122"/>
                <a:cs typeface="Times New Roman" panose="02020603050405020304" pitchFamily="18" charset="0"/>
              </a:rPr>
              <a:t>4</a:t>
            </a:r>
            <a:r>
              <a:rPr lang="en-US" altLang="zh-CN">
                <a:solidFill>
                  <a:srgbClr val="000000"/>
                </a:solidFill>
                <a:ea typeface="宋体" panose="02010600030101010101" pitchFamily="2" charset="-122"/>
                <a:cs typeface="Times New Roman" panose="02020603050405020304" pitchFamily="18" charset="0"/>
              </a:rPr>
              <a:t> and other facial expressions.</a:t>
            </a:r>
            <a:endParaRPr lang="zh-CN" altLang="zh-CN">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361950" y="1583903"/>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Body language is one of the easiest ways for you to tell what’s really going on in a conversation with another person.The body language that you observe from other people will tell you whether or not those people are telling you the truth,or whether there is something more that’s not being said.Watch,look and observe.Sometimes you can tell more by a person’s body language than the words he/she speaks.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62130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(1)French differs from English in this respect.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在这方面法语不同于英语。</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(2)They differ </a:t>
            </a:r>
            <a:r>
              <a:rPr lang="en-US" altLang="zh-CN">
                <a:solidFill>
                  <a:srgbClr val="000000"/>
                </a:solidFill>
                <a:ea typeface="宋体" panose="02010600030101010101" pitchFamily="2" charset="-122"/>
                <a:cs typeface="Times New Roman" panose="02020603050405020304" pitchFamily="18" charset="0"/>
              </a:rPr>
              <a:t>with </a:t>
            </a:r>
            <a:r>
              <a:rPr lang="en-US" altLang="zh-CN">
                <a:solidFill>
                  <a:srgbClr val="000000"/>
                </a:solidFill>
                <a:ea typeface="宋体" panose="02010600030101010101" pitchFamily="2" charset="-122"/>
                <a:cs typeface="Times New Roman" panose="02020603050405020304" pitchFamily="18" charset="0"/>
              </a:rPr>
              <a:t>each </a:t>
            </a:r>
            <a:r>
              <a:rPr lang="en-US" altLang="zh-CN" smtClean="0">
                <a:solidFill>
                  <a:srgbClr val="000000"/>
                </a:solidFill>
                <a:ea typeface="宋体" panose="02010600030101010101" pitchFamily="2" charset="-122"/>
                <a:cs typeface="Times New Roman" panose="02020603050405020304" pitchFamily="18" charset="0"/>
              </a:rPr>
              <a:t>other on </a:t>
            </a:r>
            <a:r>
              <a:rPr lang="en-US" altLang="zh-CN">
                <a:solidFill>
                  <a:srgbClr val="000000"/>
                </a:solidFill>
                <a:ea typeface="宋体" panose="02010600030101010101" pitchFamily="2" charset="-122"/>
                <a:cs typeface="Times New Roman" panose="02020603050405020304" pitchFamily="18" charset="0"/>
              </a:rPr>
              <a:t>what sort of music they like best.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他们在最喜欢的音乐类型上意见不一致。</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(3)Different from traditional fables,Carson’s story ends with an accusation instead of a moral.</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与传统寓言不同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卡森的故事以指责而非道德结尾。</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043760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464958"/>
          </a:xfrm>
          <a:prstGeom prst="rect">
            <a:avLst/>
          </a:prstGeom>
        </p:spPr>
        <p:txBody>
          <a:bodyPr>
            <a:spAutoFit/>
          </a:bodyPr>
          <a:lstStyle/>
          <a:p>
            <a:pPr indent="266700">
              <a:lnSpc>
                <a:spcPct val="11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(1)Worried about my health,I tried many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different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(differ) kinds of diets but nothing worked.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(2)There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re many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differences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(differ)between British English and American English.</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(3)Leaves are found on all kinds of trees,but they differ greatly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size and shape.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 quite agree to your opinion that everyone can make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difference to society.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153553" y="1855682"/>
            <a:ext cx="20719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153554" y="2323025"/>
            <a:ext cx="207197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4248869" y="2929753"/>
            <a:ext cx="25202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4248870" y="3397096"/>
            <a:ext cx="25202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1800597" y="451392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1800597" y="498127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10453106" y="5078842"/>
            <a:ext cx="79169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10453106" y="5546185"/>
            <a:ext cx="7916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26693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239950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7.</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 Elsewhere,people favour shaking hands,bowing from the waist,or nodding the head when they meet someone else.(page 38)</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在其他地区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与别人见面时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人们更喜欢握手、鞠躬或点头。</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089951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B050"/>
                </a:solidFill>
                <a:latin typeface="Arial" panose="020B0604020202020204" pitchFamily="34" charset="0"/>
                <a:cs typeface="Times New Roman" panose="02020603050405020304" pitchFamily="18" charset="0"/>
              </a:rPr>
              <a:t>考点</a:t>
            </a:r>
            <a:r>
              <a:rPr lang="en-US" altLang="zh-CN">
                <a:solidFill>
                  <a:srgbClr val="000000"/>
                </a:solidFill>
                <a:ea typeface="宋体" panose="02010600030101010101" pitchFamily="2" charset="-122"/>
                <a:cs typeface="Times New Roman" panose="02020603050405020304" pitchFamily="18" charset="0"/>
              </a:rPr>
              <a:t>favour </a:t>
            </a:r>
            <a:r>
              <a:rPr lang="en-US" altLang="zh-CN" i="1">
                <a:solidFill>
                  <a:srgbClr val="000000"/>
                </a:solidFill>
                <a:ea typeface="宋体" panose="02010600030101010101" pitchFamily="2" charset="-122"/>
                <a:cs typeface="Times New Roman" panose="02020603050405020304" pitchFamily="18" charset="0"/>
              </a:rPr>
              <a:t>vt.</a:t>
            </a:r>
            <a:r>
              <a:rPr lang="zh-CN" altLang="zh-CN">
                <a:solidFill>
                  <a:srgbClr val="000000"/>
                </a:solidFill>
                <a:ea typeface="宋体" panose="02010600030101010101" pitchFamily="2" charset="-122"/>
                <a:cs typeface="Times New Roman" panose="02020603050405020304" pitchFamily="18" charset="0"/>
              </a:rPr>
              <a:t>较喜欢</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选择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有利于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帮助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恩惠</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赞同</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1727919"/>
            <a:ext cx="10807700" cy="3581365"/>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较喜欢做某事</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请某人帮忙</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for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帮某人一个忙</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赞同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支持</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favour</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有利于某人</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favourite</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最喜欢的</a:t>
            </a:r>
            <a:r>
              <a:rPr lang="zh-CN"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特别喜爱的人或物</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4623340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6050887"/>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(1)Personally,I favour travelling by bike with a companion.</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就我个人而言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我更喜欢跟同伴骑自行车旅行。</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(2)If you have any </a:t>
            </a:r>
            <a:r>
              <a:rPr lang="en-US" altLang="zh-CN">
                <a:solidFill>
                  <a:srgbClr val="000000"/>
                </a:solidFill>
                <a:ea typeface="宋体" panose="02010600030101010101" pitchFamily="2" charset="-122"/>
                <a:cs typeface="Times New Roman" panose="02020603050405020304" pitchFamily="18" charset="0"/>
              </a:rPr>
              <a:t>question,don’t </a:t>
            </a:r>
            <a:r>
              <a:rPr lang="en-US" altLang="zh-CN">
                <a:solidFill>
                  <a:srgbClr val="000000"/>
                </a:solidFill>
                <a:ea typeface="宋体" panose="02010600030101010101" pitchFamily="2" charset="-122"/>
                <a:cs typeface="Times New Roman" panose="02020603050405020304" pitchFamily="18" charset="0"/>
              </a:rPr>
              <a:t>hesitate to ask me a favour/ask a favour of me.</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你有任何问题</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尽管向我求助。</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(3)Most of them were in favour of my opinion while Tom was against it.</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他们当中大部分人赞成我的观点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而汤姆反对。</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(4)Opportunities tend to be in favour of those who are ready.</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机遇往往青睐那些有准备的人。</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48022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(1)All the people present in the office are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favour of his suggestion.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obvious that the situation is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your favour at present.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7921277" y="2342538"/>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7921277" y="2809881"/>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6985173" y="3530152"/>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6985173" y="3997495"/>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3967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27919"/>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(3)Could you do me a favour and pick up Sam from school today?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→Could you do a favour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and pick up Sam from school today?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5256981" y="367213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5256981" y="413947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6625133" y="3672135"/>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6625133" y="4139478"/>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0754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2062103"/>
          </a:xfrm>
          <a:prstGeom prst="rect">
            <a:avLst/>
          </a:prstGeom>
        </p:spPr>
        <p:txBody>
          <a:bodyPr>
            <a:spAutoFit/>
          </a:bodyPr>
          <a:lstStyle/>
          <a:p>
            <a:pPr indent="267970">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8.</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A smile can break down barriers.(page 39)</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微笑可以打破障碍。</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break down </a:t>
            </a:r>
            <a:r>
              <a:rPr lang="zh-CN" altLang="zh-CN">
                <a:solidFill>
                  <a:schemeClr val="tx1"/>
                </a:solidFill>
                <a:ea typeface="宋体" panose="02010600030101010101" pitchFamily="2" charset="-122"/>
                <a:cs typeface="Times New Roman" panose="02020603050405020304" pitchFamily="18" charset="0"/>
              </a:rPr>
              <a:t>打破</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消除</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讨论、谈判等</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失败</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身体</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垮掉</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化学</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分解</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出故障</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2496541"/>
            <a:ext cx="10807700" cy="3581365"/>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强行进入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插嘴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打断</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into</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强行闯入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突然开始</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out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战争、火灾、疾病等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突然发生</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爆发</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不用于被动语态</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up</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解散</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结束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away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from</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脱离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突然挣脱</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432191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(1)Her car broke down on the way,and that was why she was late for the meeting.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她的车在路上出故障了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那就是她开会迟到的原因。</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(2)Please don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break in when others are talking.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mtClean="0">
                <a:solidFill>
                  <a:srgbClr val="000000"/>
                </a:solidFill>
                <a:ea typeface="宋体" panose="02010600030101010101" pitchFamily="2" charset="-122"/>
                <a:cs typeface="Times New Roman" panose="02020603050405020304" pitchFamily="18" charset="0"/>
              </a:rPr>
              <a:t>别人</a:t>
            </a:r>
            <a:r>
              <a:rPr lang="zh-CN" altLang="zh-CN">
                <a:solidFill>
                  <a:srgbClr val="000000"/>
                </a:solidFill>
                <a:ea typeface="宋体" panose="02010600030101010101" pitchFamily="2" charset="-122"/>
                <a:cs typeface="Times New Roman" panose="02020603050405020304" pitchFamily="18" charset="0"/>
              </a:rPr>
              <a:t>说话时请</a:t>
            </a:r>
            <a:r>
              <a:rPr lang="zh-CN" altLang="zh-CN" smtClean="0">
                <a:solidFill>
                  <a:srgbClr val="000000"/>
                </a:solidFill>
                <a:ea typeface="宋体" panose="02010600030101010101" pitchFamily="2" charset="-122"/>
                <a:cs typeface="Times New Roman" panose="02020603050405020304" pitchFamily="18" charset="0"/>
              </a:rPr>
              <a:t>不要</a:t>
            </a:r>
            <a:r>
              <a:rPr lang="zh-CN" altLang="en-US">
                <a:solidFill>
                  <a:srgbClr val="000000"/>
                </a:solidFill>
                <a:ea typeface="宋体" panose="02010600030101010101" pitchFamily="2" charset="-122"/>
                <a:cs typeface="Times New Roman" panose="02020603050405020304" pitchFamily="18" charset="0"/>
              </a:rPr>
              <a:t>插嘴</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is difficult to break away from the habit of smoking.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吸</a:t>
            </a:r>
            <a:r>
              <a:rPr lang="zh-CN" altLang="zh-CN" smtClean="0">
                <a:solidFill>
                  <a:srgbClr val="000000"/>
                </a:solidFill>
                <a:ea typeface="宋体" panose="02010600030101010101" pitchFamily="2" charset="-122"/>
                <a:cs typeface="Times New Roman" panose="02020603050405020304" pitchFamily="18" charset="0"/>
              </a:rPr>
              <a:t>烟</a:t>
            </a:r>
            <a:r>
              <a:rPr lang="zh-CN" altLang="zh-CN">
                <a:solidFill>
                  <a:srgbClr val="000000"/>
                </a:solidFill>
                <a:ea typeface="宋体" panose="02010600030101010101" pitchFamily="2" charset="-122"/>
                <a:cs typeface="Times New Roman" panose="02020603050405020304" pitchFamily="18" charset="0"/>
              </a:rPr>
              <a:t>的习惯很难改掉。</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67277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(1)The </a:t>
            </a:r>
            <a:r>
              <a:rPr lang="en-US" altLang="zh-CN">
                <a:solidFill>
                  <a:srgbClr val="000000"/>
                </a:solidFill>
                <a:ea typeface="宋体" panose="02010600030101010101" pitchFamily="2" charset="-122"/>
                <a:cs typeface="Times New Roman" panose="02020603050405020304" pitchFamily="18" charset="0"/>
              </a:rPr>
              <a:t>elevators in this building always break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down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(2)During </a:t>
            </a:r>
            <a:r>
              <a:rPr lang="en-US" altLang="zh-CN">
                <a:solidFill>
                  <a:srgbClr val="000000"/>
                </a:solidFill>
                <a:ea typeface="宋体" panose="02010600030101010101" pitchFamily="2" charset="-122"/>
                <a:cs typeface="Times New Roman" panose="02020603050405020304" pitchFamily="18" charset="0"/>
              </a:rPr>
              <a:t>the night,someone broke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room and took the gold watch away.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(3)The </a:t>
            </a:r>
            <a:r>
              <a:rPr lang="en-US" altLang="zh-CN">
                <a:solidFill>
                  <a:srgbClr val="000000"/>
                </a:solidFill>
                <a:ea typeface="宋体" panose="02010600030101010101" pitchFamily="2" charset="-122"/>
                <a:cs typeface="Times New Roman" panose="02020603050405020304" pitchFamily="18" charset="0"/>
              </a:rPr>
              <a:t>police came running and the crowd broke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up</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 xmlns:a16="http://schemas.microsoft.com/office/drawing/2014/main" id="{8A90BD6A-DAC1-4175-BADE-A70FD2E31095}"/>
              </a:ext>
            </a:extLst>
          </p:cNvPr>
          <p:cNvSpPr/>
          <p:nvPr/>
        </p:nvSpPr>
        <p:spPr>
          <a:xfrm>
            <a:off x="8569349" y="1943943"/>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8569349" y="2411286"/>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6697141" y="2520007"/>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6697141" y="2987350"/>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9001397" y="3744143"/>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9001397" y="4211486"/>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39404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75066"/>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词海拾贝</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1.constitute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k</a:t>
            </a:r>
            <a:r>
              <a:rPr lang="en-US" altLang="zh-CN">
                <a:solidFill>
                  <a:srgbClr val="000000"/>
                </a:solidFill>
                <a:latin typeface="NEU-BZ-S92"/>
                <a:ea typeface="NEU-BZ-S92"/>
                <a:cs typeface="Times New Roman" panose="02020603050405020304" pitchFamily="18" charset="0"/>
              </a:rPr>
              <a:t>ɒ</a:t>
            </a:r>
            <a:r>
              <a:rPr lang="en-US" altLang="zh-CN">
                <a:solidFill>
                  <a:srgbClr val="000000"/>
                </a:solidFill>
                <a:ea typeface="宋体" panose="02010600030101010101" pitchFamily="2" charset="-122"/>
                <a:cs typeface="Times New Roman" panose="02020603050405020304" pitchFamily="18" charset="0"/>
              </a:rPr>
              <a:t>nstItju</a:t>
            </a:r>
            <a:r>
              <a:rPr lang="en-US" altLang="zh-CN">
                <a:solidFill>
                  <a:srgbClr val="000000"/>
                </a:solidFill>
                <a:latin typeface="NEU-BZ-S92"/>
                <a:ea typeface="NEU-BZ-S92"/>
                <a:cs typeface="Times New Roman" panose="02020603050405020304" pitchFamily="18" charset="0"/>
              </a:rPr>
              <a:t>ː</a:t>
            </a:r>
            <a:r>
              <a:rPr lang="en-US" altLang="zh-CN">
                <a:solidFill>
                  <a:srgbClr val="000000"/>
                </a:solidFill>
                <a:ea typeface="宋体" panose="02010600030101010101" pitchFamily="2" charset="-122"/>
                <a:cs typeface="Times New Roman" panose="02020603050405020304" pitchFamily="18" charset="0"/>
              </a:rPr>
              <a:t>t/ </a:t>
            </a:r>
            <a:r>
              <a:rPr lang="en-US" altLang="zh-CN" i="1">
                <a:solidFill>
                  <a:srgbClr val="000000"/>
                </a:solidFill>
                <a:ea typeface="宋体" panose="02010600030101010101" pitchFamily="2" charset="-122"/>
                <a:cs typeface="Times New Roman" panose="02020603050405020304" pitchFamily="18" charset="0"/>
              </a:rPr>
              <a:t>vt.</a:t>
            </a:r>
            <a:r>
              <a:rPr lang="zh-CN" altLang="zh-CN">
                <a:solidFill>
                  <a:srgbClr val="000000"/>
                </a:solidFill>
                <a:ea typeface="宋体" panose="02010600030101010101" pitchFamily="2" charset="-122"/>
                <a:cs typeface="Times New Roman" panose="02020603050405020304" pitchFamily="18" charset="0"/>
              </a:rPr>
              <a:t>构成</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2.term /t</a:t>
            </a:r>
            <a:r>
              <a:rPr lang="en-US" altLang="zh-CN">
                <a:solidFill>
                  <a:srgbClr val="000000"/>
                </a:solidFill>
                <a:latin typeface="NEU-BZ-S92"/>
                <a:ea typeface="NEU-BZ-S92"/>
                <a:cs typeface="Times New Roman" panose="02020603050405020304" pitchFamily="18" charset="0"/>
              </a:rPr>
              <a:t>ɜː</a:t>
            </a:r>
            <a:r>
              <a:rPr lang="en-US" altLang="zh-CN">
                <a:solidFill>
                  <a:srgbClr val="000000"/>
                </a:solidFill>
                <a:ea typeface="宋体" panose="02010600030101010101" pitchFamily="2" charset="-122"/>
                <a:cs typeface="Times New Roman" panose="02020603050405020304" pitchFamily="18" charset="0"/>
              </a:rPr>
              <a:t>m/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术语</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3.wink /wI</a:t>
            </a:r>
            <a:r>
              <a:rPr lang="en-US" altLang="zh-CN">
                <a:solidFill>
                  <a:srgbClr val="000000"/>
                </a:solidFill>
                <a:latin typeface="NEU-BZ" panose="03000500000000000000" pitchFamily="66" charset="-122"/>
                <a:ea typeface="方正书宋_GBK"/>
                <a:cs typeface="Times New Roman" panose="02020603050405020304" pitchFamily="18" charset="0"/>
              </a:rPr>
              <a:t>ƞ</a:t>
            </a:r>
            <a:r>
              <a:rPr lang="en-US" altLang="zh-CN">
                <a:solidFill>
                  <a:srgbClr val="000000"/>
                </a:solidFill>
                <a:ea typeface="宋体" panose="02010600030101010101" pitchFamily="2" charset="-122"/>
                <a:cs typeface="Times New Roman" panose="02020603050405020304" pitchFamily="18" charset="0"/>
              </a:rPr>
              <a:t>k/ </a:t>
            </a:r>
            <a:r>
              <a:rPr lang="en-US" altLang="zh-CN" i="1">
                <a:solidFill>
                  <a:srgbClr val="000000"/>
                </a:solidFill>
                <a:ea typeface="宋体" panose="02010600030101010101" pitchFamily="2" charset="-122"/>
                <a:cs typeface="Times New Roman" panose="02020603050405020304" pitchFamily="18" charset="0"/>
              </a:rPr>
              <a:t>vi.</a:t>
            </a:r>
            <a:r>
              <a:rPr lang="zh-CN" altLang="zh-CN">
                <a:solidFill>
                  <a:srgbClr val="000000"/>
                </a:solidFill>
                <a:ea typeface="宋体" panose="02010600030101010101" pitchFamily="2" charset="-122"/>
                <a:cs typeface="Times New Roman" panose="02020603050405020304" pitchFamily="18" charset="0"/>
              </a:rPr>
              <a:t>眨眼示意</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4.eyebrow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aIbra</a:t>
            </a:r>
            <a:r>
              <a:rPr lang="en-US" altLang="zh-CN">
                <a:solidFill>
                  <a:srgbClr val="000000"/>
                </a:solidFill>
                <a:latin typeface="NEU-BZ-S92"/>
                <a:ea typeface="NEU-BZ-S92"/>
                <a:cs typeface="Times New Roman" panose="02020603050405020304" pitchFamily="18" charset="0"/>
              </a:rPr>
              <a:t>ʊ</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眉毛</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254917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9.</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Smiles can be used to hide feelings like anger,fear,or worry.(page 39)</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微笑可以用来隐藏愤怒、恐惧或担忧等情绪。</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anger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愤怒</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怒气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使生气</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激怒</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191318"/>
            <a:ext cx="10807700" cy="280076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in/with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anger</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愤怒地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生气地</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angry</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生气的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愤怒的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angry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with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for...</a:t>
            </a:r>
            <a:r>
              <a:rPr lang="zh-CN" altLang="zh-CN">
                <a:solidFill>
                  <a:srgbClr val="000000"/>
                </a:solidFill>
                <a:ea typeface="楷体" panose="02010609060101010101" pitchFamily="49" charset="-122"/>
                <a:cs typeface="Times New Roman" panose="02020603050405020304" pitchFamily="18" charset="0"/>
              </a:rPr>
              <a:t>因</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生某人的气</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angry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at/about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因某事而生气</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angrily</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adv.</a:t>
            </a:r>
            <a:r>
              <a:rPr lang="zh-CN" altLang="zh-CN">
                <a:solidFill>
                  <a:srgbClr val="000000"/>
                </a:solidFill>
                <a:ea typeface="楷体" panose="02010609060101010101" pitchFamily="49" charset="-122"/>
                <a:cs typeface="Times New Roman" panose="02020603050405020304" pitchFamily="18" charset="0"/>
              </a:rPr>
              <a:t>愤怒</a:t>
            </a:r>
            <a:r>
              <a:rPr lang="zh-CN" altLang="zh-CN" smtClean="0">
                <a:solidFill>
                  <a:srgbClr val="000000"/>
                </a:solidFill>
                <a:ea typeface="楷体" panose="02010609060101010101" pitchFamily="49" charset="-122"/>
                <a:cs typeface="Times New Roman" panose="02020603050405020304" pitchFamily="18" charset="0"/>
              </a:rPr>
              <a:t>地</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生气地</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0203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(1)When I saw the boys throwing stones at the dog,I was filled with anger.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当我看到那些男孩向那只狗扔石头时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我满腔怒火。</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(2)Are you angry with 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你是在生我的气吗</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woman whose umbrella you took is very angry about it.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你拿了那位女士的伞</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她为此很生气。</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05083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(1)My parents hardly ever shouted at me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in/with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anger</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teacher is angry with him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being careless in his homework.</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tore up the letters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angrily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(angry) and threw them into the dustbin.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(4)My mother was very angry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with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me yesterday when I went home late.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065293" y="1777625"/>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065293" y="2244968"/>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6586578" y="2359549"/>
            <a:ext cx="11521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6586578" y="2826892"/>
            <a:ext cx="11521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5184973" y="3566674"/>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5184973" y="4034017"/>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6121077" y="4713715"/>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6121077" y="5181058"/>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87441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句 型 剖 析</a:t>
            </a:r>
            <a:endParaRPr lang="zh-CN" altLang="zh-CN" dirty="0">
              <a:solidFill>
                <a:schemeClr val="bg1"/>
              </a:solidFill>
            </a:endParaRPr>
          </a:p>
        </p:txBody>
      </p:sp>
      <p:sp>
        <p:nvSpPr>
          <p:cNvPr id="2" name="矩形 1"/>
          <p:cNvSpPr>
            <a:spLocks noChangeAspect="1"/>
          </p:cNvSpPr>
          <p:nvPr/>
        </p:nvSpPr>
        <p:spPr>
          <a:xfrm>
            <a:off x="361950" y="1583903"/>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In countries like France and Russia,people may kiss their friends on the cheek when they meet.(page 38)</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在像法国和俄罗斯这样的国家里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人们见面时可能会亲吻朋友的面颊</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084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kiss their friends on the cheek</a:t>
            </a:r>
            <a:r>
              <a:rPr lang="zh-CN" altLang="zh-CN">
                <a:solidFill>
                  <a:srgbClr val="000000"/>
                </a:solidFill>
                <a:ea typeface="宋体" panose="02010600030101010101" pitchFamily="2" charset="-122"/>
                <a:cs typeface="Times New Roman" panose="02020603050405020304" pitchFamily="18" charset="0"/>
              </a:rPr>
              <a:t>属于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动词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宾语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介词</a:t>
            </a:r>
            <a:r>
              <a:rPr lang="en-US" altLang="zh-CN">
                <a:solidFill>
                  <a:srgbClr val="000000"/>
                </a:solidFill>
                <a:ea typeface="宋体" panose="02010600030101010101" pitchFamily="2" charset="-122"/>
                <a:cs typeface="Times New Roman" panose="02020603050405020304" pitchFamily="18" charset="0"/>
              </a:rPr>
              <a:t>+the+</a:t>
            </a:r>
            <a:r>
              <a:rPr lang="zh-CN" altLang="zh-CN">
                <a:solidFill>
                  <a:srgbClr val="000000"/>
                </a:solidFill>
                <a:ea typeface="宋体" panose="02010600030101010101" pitchFamily="2" charset="-122"/>
                <a:cs typeface="Times New Roman" panose="02020603050405020304" pitchFamily="18" charset="0"/>
              </a:rPr>
              <a:t>身体部位名词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结构。在英语中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人们习惯把接受动作的人作为宾语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而用介词短语说明接触到的人体部位。</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2831278"/>
            <a:ext cx="10807700" cy="2756524"/>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10000"/>
              </a:lnSpc>
              <a:spcAft>
                <a:spcPts val="0"/>
              </a:spcAft>
              <a:tabLst>
                <a:tab pos="1188085" algn="l"/>
                <a:tab pos="2163445" algn="l"/>
                <a:tab pos="3142615" algn="l"/>
                <a:tab pos="4190365" algn="l"/>
              </a:tabLst>
            </a:pPr>
            <a:r>
              <a:rPr lang="zh-CN" altLang="zh-CN">
                <a:solidFill>
                  <a:srgbClr val="000000"/>
                </a:solidFill>
                <a:ea typeface="楷体" panose="02010609060101010101" pitchFamily="49" charset="-122"/>
                <a:cs typeface="Times New Roman" panose="02020603050405020304" pitchFamily="18" charset="0"/>
              </a:rPr>
              <a:t>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动词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宾语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介词</a:t>
            </a:r>
            <a:r>
              <a:rPr lang="en-US" altLang="zh-CN">
                <a:solidFill>
                  <a:srgbClr val="000000"/>
                </a:solidFill>
                <a:ea typeface="宋体" panose="02010600030101010101" pitchFamily="2" charset="-122"/>
                <a:cs typeface="Times New Roman" panose="02020603050405020304" pitchFamily="18" charset="0"/>
              </a:rPr>
              <a:t>+the+</a:t>
            </a:r>
            <a:r>
              <a:rPr lang="zh-CN" altLang="zh-CN">
                <a:solidFill>
                  <a:srgbClr val="000000"/>
                </a:solidFill>
                <a:ea typeface="楷体" panose="02010609060101010101" pitchFamily="49" charset="-122"/>
                <a:cs typeface="Times New Roman" panose="02020603050405020304" pitchFamily="18" charset="0"/>
              </a:rPr>
              <a:t>身体部位名词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结构中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常用的动词有</a:t>
            </a:r>
            <a:r>
              <a:rPr lang="en-US" altLang="zh-CN">
                <a:solidFill>
                  <a:srgbClr val="000000"/>
                </a:solidFill>
                <a:ea typeface="宋体" panose="02010600030101010101" pitchFamily="2" charset="-122"/>
                <a:cs typeface="Times New Roman" panose="02020603050405020304" pitchFamily="18" charset="0"/>
              </a:rPr>
              <a:t>hit,pat,beat,touch,take,seize,catch,strike,kick</a:t>
            </a:r>
            <a:r>
              <a:rPr lang="zh-CN" altLang="zh-CN">
                <a:solidFill>
                  <a:srgbClr val="000000"/>
                </a:solidFill>
                <a:ea typeface="楷体" panose="02010609060101010101" pitchFamily="49"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介词有</a:t>
            </a:r>
            <a:r>
              <a:rPr lang="en-US" altLang="zh-CN">
                <a:solidFill>
                  <a:srgbClr val="000000"/>
                </a:solidFill>
                <a:ea typeface="宋体" panose="02010600030101010101" pitchFamily="2" charset="-122"/>
                <a:cs typeface="Times New Roman" panose="02020603050405020304" pitchFamily="18" charset="0"/>
              </a:rPr>
              <a:t>in,on,by</a:t>
            </a:r>
            <a:r>
              <a:rPr lang="zh-CN" altLang="zh-CN">
                <a:solidFill>
                  <a:srgbClr val="000000"/>
                </a:solidFill>
                <a:ea typeface="楷体" panose="02010609060101010101" pitchFamily="49" charset="-122"/>
                <a:cs typeface="Times New Roman" panose="02020603050405020304" pitchFamily="18" charset="0"/>
              </a:rPr>
              <a:t>等。一般地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身体柔软的地方用</a:t>
            </a:r>
            <a:r>
              <a:rPr lang="en-US" altLang="zh-CN">
                <a:solidFill>
                  <a:srgbClr val="000000"/>
                </a:solidFill>
                <a:ea typeface="宋体" panose="02010600030101010101" pitchFamily="2" charset="-122"/>
                <a:cs typeface="Times New Roman" panose="02020603050405020304" pitchFamily="18" charset="0"/>
              </a:rPr>
              <a:t>in,</a:t>
            </a:r>
            <a:r>
              <a:rPr lang="zh-CN" altLang="zh-CN">
                <a:solidFill>
                  <a:srgbClr val="000000"/>
                </a:solidFill>
                <a:ea typeface="楷体" panose="02010609060101010101" pitchFamily="49" charset="-122"/>
                <a:cs typeface="Times New Roman" panose="02020603050405020304" pitchFamily="18" charset="0"/>
              </a:rPr>
              <a:t>硬的地方用</a:t>
            </a:r>
            <a:r>
              <a:rPr lang="en-US" altLang="zh-CN">
                <a:solidFill>
                  <a:srgbClr val="000000"/>
                </a:solidFill>
                <a:ea typeface="宋体" panose="02010600030101010101" pitchFamily="2" charset="-122"/>
                <a:cs typeface="Times New Roman" panose="02020603050405020304" pitchFamily="18" charset="0"/>
              </a:rPr>
              <a:t>on</a:t>
            </a:r>
            <a:r>
              <a:rPr lang="zh-CN" altLang="zh-CN">
                <a:solidFill>
                  <a:srgbClr val="000000"/>
                </a:solidFill>
                <a:ea typeface="楷体" panose="02010609060101010101" pitchFamily="49"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by</a:t>
            </a:r>
            <a:r>
              <a:rPr lang="zh-CN" altLang="zh-CN">
                <a:solidFill>
                  <a:srgbClr val="000000"/>
                </a:solidFill>
                <a:ea typeface="楷体" panose="02010609060101010101" pitchFamily="49" charset="-122"/>
                <a:cs typeface="Times New Roman" panose="02020603050405020304" pitchFamily="18" charset="0"/>
              </a:rPr>
              <a:t>常与</a:t>
            </a:r>
            <a:r>
              <a:rPr lang="en-US" altLang="zh-CN">
                <a:solidFill>
                  <a:srgbClr val="000000"/>
                </a:solidFill>
                <a:ea typeface="宋体" panose="02010600030101010101" pitchFamily="2" charset="-122"/>
                <a:cs typeface="Times New Roman" panose="02020603050405020304" pitchFamily="18" charset="0"/>
              </a:rPr>
              <a:t>take,seize,catch</a:t>
            </a:r>
            <a:r>
              <a:rPr lang="zh-CN" altLang="zh-CN">
                <a:solidFill>
                  <a:srgbClr val="000000"/>
                </a:solidFill>
                <a:ea typeface="楷体" panose="02010609060101010101" pitchFamily="49" charset="-122"/>
                <a:cs typeface="Times New Roman" panose="02020603050405020304" pitchFamily="18" charset="0"/>
              </a:rPr>
              <a:t>等动词连用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表示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拉、扯、抓住身体某部位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1385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policeman caught the thief by the arm.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警察抓住了小偷的胳膊。</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(2)Please pat your child on the back gently when he chokes.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孩子噎着时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请轻轻拍打他的背部。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en-US" altLang="zh-CN" smtClean="0">
                <a:solidFill>
                  <a:srgbClr val="000000"/>
                </a:solidFill>
                <a:ea typeface="宋体" panose="02010600030101010101" pitchFamily="2" charset="-122"/>
                <a:cs typeface="Times New Roman" panose="02020603050405020304" pitchFamily="18" charset="0"/>
              </a:rPr>
              <a:t>) All </a:t>
            </a:r>
            <a:r>
              <a:rPr lang="en-US" altLang="zh-CN">
                <a:solidFill>
                  <a:srgbClr val="000000"/>
                </a:solidFill>
                <a:ea typeface="宋体" panose="02010600030101010101" pitchFamily="2" charset="-122"/>
                <a:cs typeface="Times New Roman" panose="02020603050405020304" pitchFamily="18" charset="0"/>
              </a:rPr>
              <a:t>of a sudden,a stone hit the elephant on the head.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突然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一块石头击中了大象的头部。</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2274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(1)As I turned around,I accidentally hit him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face.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stone struck me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side of the head.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man beat the boy on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back.</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man caught/seized the thief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arm.</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524745" y="2387142"/>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524745" y="2854485"/>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4896941" y="356667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4896941" y="403401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5689029" y="415131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5689029" y="461865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6985173" y="4797284"/>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6985173" y="5264627"/>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9002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横卷形 12"/>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随堂训练　</a:t>
            </a:r>
            <a:endParaRPr lang="zh-CN" altLang="zh-CN" sz="4000" dirty="0"/>
          </a:p>
        </p:txBody>
      </p:sp>
      <p:sp>
        <p:nvSpPr>
          <p:cNvPr id="7" name="矩形 6"/>
          <p:cNvSpPr>
            <a:spLocks noChangeAspect="1"/>
          </p:cNvSpPr>
          <p:nvPr/>
        </p:nvSpPr>
        <p:spPr>
          <a:xfrm>
            <a:off x="361950" y="1352877"/>
            <a:ext cx="10807700" cy="47632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一、单词拼写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instant I saw the smiling faces of my family,tears welled up in my eyes and streamed down my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脸颊</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2.Upon seeing Mark for a second time,Henry couldn’t bring his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愤怒</a:t>
            </a:r>
            <a:r>
              <a:rPr lang="en-US" altLang="zh-CN">
                <a:solidFill>
                  <a:srgbClr val="000000"/>
                </a:solidFill>
                <a:ea typeface="宋体" panose="02010600030101010101" pitchFamily="2" charset="-122"/>
                <a:cs typeface="Times New Roman" panose="02020603050405020304" pitchFamily="18" charset="0"/>
              </a:rPr>
              <a:t>) under control any longer.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is not </a:t>
            </a:r>
            <a:r>
              <a:rPr lang="en-US" altLang="zh-CN" u="sng">
                <a:uFill>
                  <a:solidFill>
                    <a:srgbClr val="000000"/>
                  </a:solidFill>
                </a:uFill>
                <a:ea typeface="宋体" panose="02010600030101010101" pitchFamily="2" charset="-122"/>
                <a:cs typeface="Times New Roman" panose="02020603050405020304" pitchFamily="18" charset="0"/>
              </a:rPr>
              <a:t>a</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for you to talk loudly on the phone in a quiet library,as it disturbs others.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p:cNvSpPr>
            <a:spLocks noChangeAspect="1"/>
          </p:cNvSpPr>
          <p:nvPr/>
        </p:nvSpPr>
        <p:spPr>
          <a:xfrm>
            <a:off x="8353325" y="2520007"/>
            <a:ext cx="1760418" cy="626710"/>
          </a:xfrm>
          <a:prstGeom prst="rect">
            <a:avLst/>
          </a:prstGeom>
        </p:spPr>
        <p:txBody>
          <a:bodyPr wrap="none">
            <a:spAutoFit/>
          </a:bodyPr>
          <a:lstStyle/>
          <a:p>
            <a:pPr>
              <a:lnSpc>
                <a:spcPct val="120000"/>
              </a:lnSpc>
            </a:pPr>
            <a:r>
              <a:rPr lang="en-US" altLang="zh-CN">
                <a:ea typeface="宋体" panose="02010600030101010101" pitchFamily="2" charset="-122"/>
              </a:rPr>
              <a:t>cheeks</a:t>
            </a:r>
            <a:r>
              <a:rPr lang="zh-CN" altLang="en-US">
                <a:ea typeface="宋体" panose="02010600030101010101" pitchFamily="2" charset="-122"/>
              </a:rPr>
              <a:t>　</a:t>
            </a:r>
            <a:endParaRPr lang="zh-CN" altLang="en-US"/>
          </a:p>
        </p:txBody>
      </p:sp>
      <p:sp>
        <p:nvSpPr>
          <p:cNvPr id="15" name="矩形 14"/>
          <p:cNvSpPr>
            <a:spLocks noChangeAspect="1"/>
          </p:cNvSpPr>
          <p:nvPr/>
        </p:nvSpPr>
        <p:spPr>
          <a:xfrm>
            <a:off x="1080517" y="4248199"/>
            <a:ext cx="1600118" cy="626710"/>
          </a:xfrm>
          <a:prstGeom prst="rect">
            <a:avLst/>
          </a:prstGeom>
        </p:spPr>
        <p:txBody>
          <a:bodyPr wrap="none">
            <a:spAutoFit/>
          </a:bodyPr>
          <a:lstStyle/>
          <a:p>
            <a:pPr>
              <a:lnSpc>
                <a:spcPct val="120000"/>
              </a:lnSpc>
            </a:pPr>
            <a:r>
              <a:rPr lang="en-US" altLang="zh-CN">
                <a:ea typeface="宋体" panose="02010600030101010101" pitchFamily="2" charset="-122"/>
              </a:rPr>
              <a:t>anger</a:t>
            </a:r>
            <a:r>
              <a:rPr lang="zh-CN" altLang="en-US">
                <a:ea typeface="宋体" panose="02010600030101010101" pitchFamily="2" charset="-122"/>
              </a:rPr>
              <a:t>　</a:t>
            </a:r>
            <a:endParaRPr lang="zh-CN" altLang="en-US"/>
          </a:p>
        </p:txBody>
      </p:sp>
      <p:sp>
        <p:nvSpPr>
          <p:cNvPr id="16" name="矩形 15"/>
          <p:cNvSpPr>
            <a:spLocks noChangeAspect="1"/>
          </p:cNvSpPr>
          <p:nvPr/>
        </p:nvSpPr>
        <p:spPr>
          <a:xfrm>
            <a:off x="2304653" y="4868796"/>
            <a:ext cx="2480744" cy="626710"/>
          </a:xfrm>
          <a:prstGeom prst="rect">
            <a:avLst/>
          </a:prstGeom>
        </p:spPr>
        <p:txBody>
          <a:bodyPr wrap="none">
            <a:spAutoFit/>
          </a:bodyPr>
          <a:lstStyle/>
          <a:p>
            <a:pPr>
              <a:lnSpc>
                <a:spcPct val="120000"/>
              </a:lnSpc>
            </a:pPr>
            <a:r>
              <a:rPr lang="en-US" altLang="zh-CN" smtClean="0">
                <a:ea typeface="宋体" panose="02010600030101010101" pitchFamily="2" charset="-122"/>
              </a:rPr>
              <a:t>ppropriate</a:t>
            </a:r>
            <a:r>
              <a:rPr lang="zh-CN" altLang="en-US">
                <a:ea typeface="宋体" panose="02010600030101010101" pitchFamily="2" charset="-122"/>
              </a:rPr>
              <a:t>　</a:t>
            </a:r>
            <a:endParaRPr lang="zh-CN" altLang="en-US"/>
          </a:p>
        </p:txBody>
      </p:sp>
    </p:spTree>
    <p:extLst>
      <p:ext uri="{BB962C8B-B14F-4D97-AF65-F5344CB8AC3E}">
        <p14:creationId xmlns:p14="http://schemas.microsoft.com/office/powerpoint/2010/main" val="9483266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49" y="863823"/>
            <a:ext cx="10943703" cy="3046988"/>
          </a:xfrm>
          <a:prstGeom prst="rect">
            <a:avLst/>
          </a:prstGeom>
        </p:spPr>
        <p:txBody>
          <a:bodyPr wrap="square">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4.AI is now widely </a:t>
            </a:r>
            <a:r>
              <a:rPr lang="en-US" altLang="zh-CN" u="sng">
                <a:uFill>
                  <a:solidFill>
                    <a:srgbClr val="000000"/>
                  </a:solidFill>
                </a:uFill>
                <a:ea typeface="宋体" panose="02010600030101010101" pitchFamily="2" charset="-122"/>
                <a:cs typeface="Times New Roman" panose="02020603050405020304" pitchFamily="18" charset="0"/>
              </a:rPr>
              <a:t>e</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in customer service,with chatbots answering frequently-asked questions quickly.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5.Learning a new language can not only increase our knowledge but also can break down the </a:t>
            </a:r>
            <a:r>
              <a:rPr lang="en-US" altLang="zh-CN" u="sng">
                <a:uFill>
                  <a:solidFill>
                    <a:srgbClr val="000000"/>
                  </a:solidFill>
                </a:uFill>
                <a:ea typeface="宋体" panose="02010600030101010101" pitchFamily="2" charset="-122"/>
                <a:cs typeface="Times New Roman" panose="02020603050405020304" pitchFamily="18" charset="0"/>
              </a:rPr>
              <a:t>b</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between cultures.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矩形 16"/>
          <p:cNvSpPr>
            <a:spLocks noChangeAspect="1"/>
          </p:cNvSpPr>
          <p:nvPr/>
        </p:nvSpPr>
        <p:spPr>
          <a:xfrm>
            <a:off x="3816821" y="863823"/>
            <a:ext cx="2100255" cy="626710"/>
          </a:xfrm>
          <a:prstGeom prst="rect">
            <a:avLst/>
          </a:prstGeom>
        </p:spPr>
        <p:txBody>
          <a:bodyPr wrap="none">
            <a:spAutoFit/>
          </a:bodyPr>
          <a:lstStyle/>
          <a:p>
            <a:pPr>
              <a:lnSpc>
                <a:spcPct val="120000"/>
              </a:lnSpc>
            </a:pPr>
            <a:r>
              <a:rPr lang="en-US" altLang="zh-CN" smtClean="0">
                <a:ea typeface="宋体" panose="02010600030101010101" pitchFamily="2" charset="-122"/>
              </a:rPr>
              <a:t>mployed</a:t>
            </a:r>
            <a:r>
              <a:rPr lang="zh-CN" altLang="en-US">
                <a:ea typeface="宋体" panose="02010600030101010101" pitchFamily="2" charset="-122"/>
              </a:rPr>
              <a:t>　</a:t>
            </a:r>
            <a:endParaRPr lang="zh-CN" altLang="en-US"/>
          </a:p>
        </p:txBody>
      </p:sp>
      <p:sp>
        <p:nvSpPr>
          <p:cNvPr id="18" name="矩形 17"/>
          <p:cNvSpPr>
            <a:spLocks noChangeAspect="1"/>
          </p:cNvSpPr>
          <p:nvPr/>
        </p:nvSpPr>
        <p:spPr>
          <a:xfrm>
            <a:off x="7551405" y="2614863"/>
            <a:ext cx="1394934" cy="631711"/>
          </a:xfrm>
          <a:prstGeom prst="rect">
            <a:avLst/>
          </a:prstGeom>
        </p:spPr>
        <p:txBody>
          <a:bodyPr wrap="none">
            <a:spAutoFit/>
          </a:bodyPr>
          <a:lstStyle/>
          <a:p>
            <a:pPr>
              <a:lnSpc>
                <a:spcPct val="120000"/>
              </a:lnSpc>
            </a:pPr>
            <a:r>
              <a:rPr lang="en-US" altLang="zh-CN" smtClean="0">
                <a:ea typeface="宋体" panose="02010600030101010101" pitchFamily="2" charset="-122"/>
              </a:rPr>
              <a:t>arriers</a:t>
            </a:r>
            <a:endParaRPr lang="zh-CN" altLang="en-US"/>
          </a:p>
        </p:txBody>
      </p:sp>
    </p:spTree>
    <p:extLst>
      <p:ext uri="{BB962C8B-B14F-4D97-AF65-F5344CB8AC3E}">
        <p14:creationId xmlns:p14="http://schemas.microsoft.com/office/powerpoint/2010/main" val="1474452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spect="1"/>
          </p:cNvSpPr>
          <p:nvPr/>
        </p:nvSpPr>
        <p:spPr>
          <a:xfrm>
            <a:off x="360437" y="503783"/>
            <a:ext cx="2770310" cy="624595"/>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二、选词</a:t>
            </a:r>
            <a:r>
              <a:rPr lang="zh-CN" altLang="zh-CN" smtClean="0">
                <a:solidFill>
                  <a:srgbClr val="000000"/>
                </a:solidFill>
                <a:latin typeface="Arial" panose="020B0604020202020204" pitchFamily="34" charset="0"/>
                <a:cs typeface="Times New Roman" panose="02020603050405020304" pitchFamily="18" charset="0"/>
              </a:rPr>
              <a:t>填空</a:t>
            </a:r>
            <a:r>
              <a:rPr lang="en-US" altLang="zh-CN" smtClean="0">
                <a:solidFill>
                  <a:srgbClr val="000000"/>
                </a:solidFill>
                <a:latin typeface="Arial" panose="020B0604020202020204" pitchFamily="34" charset="0"/>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10" name="矩形 9"/>
          <p:cNvSpPr>
            <a:spLocks noChangeAspect="1"/>
          </p:cNvSpPr>
          <p:nvPr/>
        </p:nvSpPr>
        <p:spPr>
          <a:xfrm>
            <a:off x="361950" y="1128378"/>
            <a:ext cx="10807700" cy="1217641"/>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 down;vary from...to...;be appropriate to;approve of</a:t>
            </a:r>
            <a:r>
              <a:rPr lang="en-US" altLang="zh-CN" smtClean="0">
                <a:solidFill>
                  <a:srgbClr val="000000"/>
                </a:solidFill>
                <a:ea typeface="宋体" panose="02010600030101010101" pitchFamily="2" charset="-122"/>
                <a:cs typeface="Times New Roman" panose="02020603050405020304" pitchFamily="18" charset="0"/>
              </a:rPr>
              <a:t>; get through </a:t>
            </a:r>
            <a:endParaRPr lang="zh-CN" altLang="zh-CN">
              <a:solidFill>
                <a:srgbClr val="000000"/>
              </a:solidFill>
              <a:effectLst/>
              <a:latin typeface="NEU-BZ-S92"/>
              <a:ea typeface="方正书宋_GBK"/>
              <a:cs typeface="Times New Roman" panose="02020603050405020304" pitchFamily="18" charset="0"/>
            </a:endParaRPr>
          </a:p>
        </p:txBody>
      </p:sp>
      <p:sp>
        <p:nvSpPr>
          <p:cNvPr id="11" name="矩形 10"/>
          <p:cNvSpPr>
            <a:spLocks noChangeAspect="1"/>
          </p:cNvSpPr>
          <p:nvPr/>
        </p:nvSpPr>
        <p:spPr>
          <a:xfrm>
            <a:off x="361950" y="2447999"/>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 am interested in different entertainments</a:t>
            </a:r>
            <a:r>
              <a:rPr lang="en-US" altLang="zh-CN" smtClean="0">
                <a:solidFill>
                  <a:srgbClr val="000000"/>
                </a:solidFill>
                <a:ea typeface="宋体" panose="02010600030101010101" pitchFamily="2" charset="-122"/>
                <a:cs typeface="Times New Roman" panose="02020603050405020304" pitchFamily="18" charset="0"/>
              </a:rPr>
              <a:t>,____________</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listening to music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going to the cinema.</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 made me ashamed was that I didn’t </a:t>
            </a:r>
            <a:r>
              <a:rPr lang="en-US" altLang="zh-CN" smtClean="0">
                <a:solidFill>
                  <a:srgbClr val="000000"/>
                </a:solidFill>
                <a:ea typeface="宋体" panose="02010600030101010101" pitchFamily="2" charset="-122"/>
                <a:cs typeface="Times New Roman" panose="02020603050405020304" pitchFamily="18" charset="0"/>
              </a:rPr>
              <a:t>____________</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 job on time.</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librarian ultimately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after learning about his son’s sudden death.</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12" name="矩形 11"/>
          <p:cNvSpPr>
            <a:spLocks noChangeAspect="1"/>
          </p:cNvSpPr>
          <p:nvPr/>
        </p:nvSpPr>
        <p:spPr>
          <a:xfrm>
            <a:off x="8209309" y="2447999"/>
            <a:ext cx="2592954" cy="631711"/>
          </a:xfrm>
          <a:prstGeom prst="rect">
            <a:avLst/>
          </a:prstGeom>
        </p:spPr>
        <p:txBody>
          <a:bodyPr wrap="none">
            <a:spAutoFit/>
          </a:bodyPr>
          <a:lstStyle/>
          <a:p>
            <a:pPr>
              <a:lnSpc>
                <a:spcPct val="120000"/>
              </a:lnSpc>
            </a:pPr>
            <a:r>
              <a:rPr lang="en-US" altLang="zh-CN">
                <a:ea typeface="宋体" panose="02010600030101010101" pitchFamily="2" charset="-122"/>
              </a:rPr>
              <a:t>varying </a:t>
            </a:r>
            <a:r>
              <a:rPr lang="en-US" altLang="zh-CN" smtClean="0">
                <a:ea typeface="宋体" panose="02010600030101010101" pitchFamily="2" charset="-122"/>
              </a:rPr>
              <a:t>from </a:t>
            </a:r>
            <a:endParaRPr lang="zh-CN" altLang="en-US"/>
          </a:p>
        </p:txBody>
      </p:sp>
      <p:sp>
        <p:nvSpPr>
          <p:cNvPr id="13" name="矩形 12"/>
          <p:cNvSpPr>
            <a:spLocks noChangeAspect="1"/>
          </p:cNvSpPr>
          <p:nvPr/>
        </p:nvSpPr>
        <p:spPr>
          <a:xfrm>
            <a:off x="3960837" y="2959691"/>
            <a:ext cx="526106" cy="631711"/>
          </a:xfrm>
          <a:prstGeom prst="rect">
            <a:avLst/>
          </a:prstGeom>
        </p:spPr>
        <p:txBody>
          <a:bodyPr wrap="none">
            <a:spAutoFit/>
          </a:bodyPr>
          <a:lstStyle/>
          <a:p>
            <a:pPr>
              <a:lnSpc>
                <a:spcPct val="120000"/>
              </a:lnSpc>
            </a:pPr>
            <a:r>
              <a:rPr lang="en-US" altLang="zh-CN">
                <a:ea typeface="宋体" panose="02010600030101010101" pitchFamily="2" charset="-122"/>
              </a:rPr>
              <a:t>to</a:t>
            </a:r>
            <a:endParaRPr lang="zh-CN" altLang="en-US"/>
          </a:p>
        </p:txBody>
      </p:sp>
      <p:sp>
        <p:nvSpPr>
          <p:cNvPr id="14" name="矩形 13"/>
          <p:cNvSpPr>
            <a:spLocks noChangeAspect="1"/>
          </p:cNvSpPr>
          <p:nvPr/>
        </p:nvSpPr>
        <p:spPr>
          <a:xfrm>
            <a:off x="8209309" y="3599351"/>
            <a:ext cx="2216248" cy="631711"/>
          </a:xfrm>
          <a:prstGeom prst="rect">
            <a:avLst/>
          </a:prstGeom>
        </p:spPr>
        <p:txBody>
          <a:bodyPr wrap="none">
            <a:spAutoFit/>
          </a:bodyPr>
          <a:lstStyle/>
          <a:p>
            <a:pPr>
              <a:lnSpc>
                <a:spcPct val="120000"/>
              </a:lnSpc>
            </a:pPr>
            <a:r>
              <a:rPr lang="en-US" altLang="zh-CN">
                <a:ea typeface="宋体" panose="02010600030101010101" pitchFamily="2" charset="-122"/>
              </a:rPr>
              <a:t>get through</a:t>
            </a:r>
            <a:endParaRPr lang="zh-CN" altLang="en-US"/>
          </a:p>
        </p:txBody>
      </p:sp>
      <p:sp>
        <p:nvSpPr>
          <p:cNvPr id="15" name="矩形 14"/>
          <p:cNvSpPr>
            <a:spLocks noChangeAspect="1"/>
          </p:cNvSpPr>
          <p:nvPr/>
        </p:nvSpPr>
        <p:spPr>
          <a:xfrm>
            <a:off x="5328989" y="4752255"/>
            <a:ext cx="2262735" cy="631711"/>
          </a:xfrm>
          <a:prstGeom prst="rect">
            <a:avLst/>
          </a:prstGeom>
        </p:spPr>
        <p:txBody>
          <a:bodyPr wrap="none">
            <a:spAutoFit/>
          </a:bodyPr>
          <a:lstStyle/>
          <a:p>
            <a:pPr>
              <a:lnSpc>
                <a:spcPct val="120000"/>
              </a:lnSpc>
            </a:pPr>
            <a:r>
              <a:rPr lang="en-US" altLang="zh-CN">
                <a:ea typeface="宋体" panose="02010600030101010101" pitchFamily="2" charset="-122"/>
              </a:rPr>
              <a:t>broke down</a:t>
            </a:r>
            <a:endParaRPr lang="zh-CN" altLang="en-US"/>
          </a:p>
        </p:txBody>
      </p:sp>
    </p:spTree>
    <p:extLst>
      <p:ext uri="{BB962C8B-B14F-4D97-AF65-F5344CB8AC3E}">
        <p14:creationId xmlns:p14="http://schemas.microsoft.com/office/powerpoint/2010/main" val="14076744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arn(inVertic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美文凝萃</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1.What’s the third paragraph mainly about?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A.What body language is.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B.When people use body language.</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C.Body language is very useful.</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D.Body language is very important.</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0" y="4229164"/>
            <a:ext cx="1779654" cy="626710"/>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mtClean="0">
                <a:latin typeface="Arial" panose="020B0604020202020204" pitchFamily="34" charset="0"/>
                <a:cs typeface="Times New Roman" panose="02020603050405020304" pitchFamily="18" charset="0"/>
              </a:rPr>
              <a:t>答案</a:t>
            </a: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C </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5665268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1217641"/>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break down;vary from...to...;be appropriate to;approve of</a:t>
            </a:r>
            <a:r>
              <a:rPr lang="en-US" altLang="zh-CN" smtClean="0">
                <a:solidFill>
                  <a:srgbClr val="000000"/>
                </a:solidFill>
                <a:ea typeface="宋体" panose="02010600030101010101" pitchFamily="2" charset="-122"/>
                <a:cs typeface="Times New Roman" panose="02020603050405020304" pitchFamily="18" charset="0"/>
              </a:rPr>
              <a:t>; get through </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47373" y="2009456"/>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4.This approach to easing anxiety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me</a:t>
            </a:r>
            <a:r>
              <a:rPr lang="en-US" altLang="zh-CN" smtClean="0">
                <a:solidFill>
                  <a:srgbClr val="000000"/>
                </a:solidFill>
                <a:ea typeface="宋体" panose="02010600030101010101" pitchFamily="2" charset="-122"/>
                <a:cs typeface="Times New Roman" panose="02020603050405020304" pitchFamily="18" charset="0"/>
              </a:rPr>
              <a:t>, so </a:t>
            </a:r>
            <a:r>
              <a:rPr lang="en-US" altLang="zh-CN">
                <a:solidFill>
                  <a:srgbClr val="000000"/>
                </a:solidFill>
                <a:ea typeface="宋体" panose="02010600030101010101" pitchFamily="2" charset="-122"/>
                <a:cs typeface="Times New Roman" panose="02020603050405020304" pitchFamily="18" charset="0"/>
              </a:rPr>
              <a:t>I will adopt it at once.</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5.Judging from his satisfied expression,I perceive that he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my plan.</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6769149" y="1979194"/>
            <a:ext cx="3506666" cy="626710"/>
          </a:xfrm>
          <a:prstGeom prst="rect">
            <a:avLst/>
          </a:prstGeom>
        </p:spPr>
        <p:txBody>
          <a:bodyPr wrap="none">
            <a:spAutoFit/>
          </a:bodyPr>
          <a:lstStyle/>
          <a:p>
            <a:pPr>
              <a:lnSpc>
                <a:spcPct val="120000"/>
              </a:lnSpc>
            </a:pPr>
            <a:r>
              <a:rPr lang="en-US" altLang="zh-CN">
                <a:ea typeface="宋体" panose="02010600030101010101" pitchFamily="2" charset="-122"/>
              </a:rPr>
              <a:t>is appropriate to</a:t>
            </a:r>
            <a:r>
              <a:rPr lang="zh-CN" altLang="en-US">
                <a:ea typeface="宋体" panose="02010600030101010101" pitchFamily="2" charset="-122"/>
              </a:rPr>
              <a:t>　</a:t>
            </a:r>
            <a:endParaRPr lang="zh-CN" altLang="en-US"/>
          </a:p>
        </p:txBody>
      </p:sp>
      <p:sp>
        <p:nvSpPr>
          <p:cNvPr id="5" name="矩形 4"/>
          <p:cNvSpPr>
            <a:spLocks noChangeAspect="1"/>
          </p:cNvSpPr>
          <p:nvPr/>
        </p:nvSpPr>
        <p:spPr>
          <a:xfrm>
            <a:off x="792485" y="3744143"/>
            <a:ext cx="2217851" cy="631711"/>
          </a:xfrm>
          <a:prstGeom prst="rect">
            <a:avLst/>
          </a:prstGeom>
        </p:spPr>
        <p:txBody>
          <a:bodyPr wrap="none">
            <a:spAutoFit/>
          </a:bodyPr>
          <a:lstStyle/>
          <a:p>
            <a:pPr>
              <a:lnSpc>
                <a:spcPct val="120000"/>
              </a:lnSpc>
            </a:pPr>
            <a:r>
              <a:rPr lang="en-US" altLang="zh-CN">
                <a:ea typeface="宋体" panose="02010600030101010101" pitchFamily="2" charset="-122"/>
              </a:rPr>
              <a:t>approves of</a:t>
            </a:r>
            <a:endParaRPr lang="zh-CN" altLang="en-US"/>
          </a:p>
        </p:txBody>
      </p:sp>
    </p:spTree>
    <p:extLst>
      <p:ext uri="{BB962C8B-B14F-4D97-AF65-F5344CB8AC3E}">
        <p14:creationId xmlns:p14="http://schemas.microsoft.com/office/powerpoint/2010/main" val="37356360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三、课文语篇填空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We use both words and body language 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express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(express) our thoughts and opinions in our interactions with other people.By 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watching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(watch) their body language</a:t>
            </a:r>
            <a:r>
              <a:rPr lang="en-US" altLang="zh-CN" smtClean="0">
                <a:solidFill>
                  <a:srgbClr val="000000"/>
                </a:solidFill>
                <a:ea typeface="宋体" panose="02010600030101010101" pitchFamily="2" charset="-122"/>
                <a:cs typeface="Times New Roman" panose="02020603050405020304" pitchFamily="18" charset="0"/>
              </a:rPr>
              <a:t>, we </a:t>
            </a:r>
            <a:r>
              <a:rPr lang="en-US" altLang="zh-CN">
                <a:solidFill>
                  <a:srgbClr val="000000"/>
                </a:solidFill>
                <a:ea typeface="宋体" panose="02010600030101010101" pitchFamily="2" charset="-122"/>
                <a:cs typeface="Times New Roman" panose="02020603050405020304" pitchFamily="18" charset="0"/>
              </a:rPr>
              <a:t>can learn a lot about 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people are thinking</a:t>
            </a:r>
            <a:r>
              <a:rPr lang="en-US" altLang="zh-CN" smtClean="0">
                <a:solidFill>
                  <a:srgbClr val="000000"/>
                </a:solidFill>
                <a:ea typeface="宋体" panose="02010600030101010101" pitchFamily="2" charset="-122"/>
                <a:cs typeface="Times New Roman" panose="02020603050405020304" pitchFamily="18" charset="0"/>
              </a:rPr>
              <a:t>. Words </a:t>
            </a:r>
            <a:r>
              <a:rPr lang="en-US" altLang="zh-CN">
                <a:solidFill>
                  <a:srgbClr val="000000"/>
                </a:solidFill>
                <a:ea typeface="宋体" panose="02010600030101010101" pitchFamily="2" charset="-122"/>
                <a:cs typeface="Times New Roman" panose="02020603050405020304" pitchFamily="18" charset="0"/>
              </a:rPr>
              <a:t>are important,but the way people stand,hold their arms,and move their hands can give us information about their feelings.On the one hand,body </a:t>
            </a:r>
            <a:r>
              <a:rPr lang="en-US" altLang="zh-CN" smtClean="0">
                <a:solidFill>
                  <a:srgbClr val="000000"/>
                </a:solidFill>
                <a:ea typeface="宋体" panose="02010600030101010101" pitchFamily="2" charset="-122"/>
                <a:cs typeface="Times New Roman" panose="02020603050405020304" pitchFamily="18" charset="0"/>
              </a:rPr>
              <a:t>language</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7849269" y="1722817"/>
            <a:ext cx="27363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7849269" y="2190160"/>
            <a:ext cx="27363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3672805" y="2908398"/>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3672805" y="3375741"/>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5076961" y="3442536"/>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5076961" y="3909879"/>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59040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varies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(vary) from culture to culture.For example</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making </a:t>
            </a:r>
            <a:r>
              <a:rPr lang="en-US" altLang="zh-CN">
                <a:solidFill>
                  <a:srgbClr val="000000"/>
                </a:solidFill>
                <a:ea typeface="宋体" panose="02010600030101010101" pitchFamily="2" charset="-122"/>
                <a:cs typeface="Times New Roman" panose="02020603050405020304" pitchFamily="18" charset="0"/>
              </a:rPr>
              <a:t>eye contact in some 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countries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(country) is a way to display interest,while in other countries it is not approved 6.</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.And the gesture for “OK” also has different meanings in different cultures.On the other hand</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some </a:t>
            </a:r>
            <a:r>
              <a:rPr lang="en-US" altLang="zh-CN">
                <a:solidFill>
                  <a:srgbClr val="000000"/>
                </a:solidFill>
                <a:ea typeface="宋体" panose="02010600030101010101" pitchFamily="2" charset="-122"/>
                <a:cs typeface="Times New Roman" panose="02020603050405020304" pitchFamily="18" charset="0"/>
              </a:rPr>
              <a:t>gestures seem 7.</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have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(have) the same meaning everywhere.For example,if you want to sleep,you can </a:t>
            </a:r>
            <a:r>
              <a:rPr lang="en-US" altLang="zh-CN" smtClean="0">
                <a:solidFill>
                  <a:srgbClr val="000000"/>
                </a:solidFill>
                <a:ea typeface="宋体" panose="02010600030101010101" pitchFamily="2" charset="-122"/>
                <a:cs typeface="Times New Roman" panose="02020603050405020304" pitchFamily="18" charset="0"/>
              </a:rPr>
              <a:t>place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975056" y="1420264"/>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975056" y="1887607"/>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5905053" y="1982498"/>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5905053" y="2449841"/>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2592685" y="316807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2592685" y="363542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4464893" y="4331358"/>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4464893" y="4798701"/>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1158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your hands together and rest 8.</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them</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(they) on the side of your head while closing your eyes.Besides,some body language like smiling has many different uses.We can use it to apologise,to greet someone,to ask for help,or to start 9.</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conversation.The crucial thing is 10.</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using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(use) body language in a way that is appropriate to the culture you are in.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6049069" y="1323275"/>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6049069" y="1790618"/>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10441955" y="3096071"/>
            <a:ext cx="8636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10441955" y="3563414"/>
            <a:ext cx="8636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6841157" y="3677237"/>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6841157" y="4144580"/>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9113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805446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83903"/>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 will tell you whether or not those people are telling you the truth in a conversation?</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61950" y="2801544"/>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latin typeface="Arial" panose="020B0604020202020204" pitchFamily="34" charset="0"/>
                <a:cs typeface="Times New Roman" panose="02020603050405020304" pitchFamily="18" charset="0"/>
              </a:rPr>
              <a:t>答案</a:t>
            </a:r>
            <a:r>
              <a:rPr lang="zh-CN" altLang="zh-CN">
                <a:latin typeface="NEU-BZ-S92"/>
                <a:ea typeface="Arial" panose="020B0604020202020204" pitchFamily="34" charset="0"/>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 body language that you observe from them.</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96608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142445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词 汇 认 知</a:t>
            </a:r>
            <a:endParaRPr lang="zh-CN" altLang="zh-CN" dirty="0">
              <a:solidFill>
                <a:schemeClr val="bg1"/>
              </a:solidFill>
            </a:endParaRPr>
          </a:p>
        </p:txBody>
      </p:sp>
      <p:sp>
        <p:nvSpPr>
          <p:cNvPr id="2" name="矩形 1"/>
          <p:cNvSpPr>
            <a:spLocks noChangeAspect="1"/>
          </p:cNvSpPr>
          <p:nvPr/>
        </p:nvSpPr>
        <p:spPr>
          <a:xfrm>
            <a:off x="361950" y="1511895"/>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重点单词</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appropriate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合适的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恰当的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2.gesture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手势</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姿势</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姿态</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witness</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当场看到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目击</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见证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目击者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证人</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identical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相同的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cheek</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面颊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脸颊</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864493" y="2220824"/>
            <a:ext cx="27363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864493" y="2688167"/>
            <a:ext cx="27363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2757489" y="2774678"/>
            <a:ext cx="300354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2757490" y="3242021"/>
            <a:ext cx="300354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899046" y="3348136"/>
            <a:ext cx="185844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899046" y="3815479"/>
            <a:ext cx="185844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929800" y="3941198"/>
            <a:ext cx="202292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929800" y="4408541"/>
            <a:ext cx="202292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929800" y="4539656"/>
            <a:ext cx="159087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929800" y="5006999"/>
            <a:ext cx="15908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横卷形 16"/>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Tree>
    <p:extLst>
      <p:ext uri="{BB962C8B-B14F-4D97-AF65-F5344CB8AC3E}">
        <p14:creationId xmlns:p14="http://schemas.microsoft.com/office/powerpoint/2010/main" val="2412886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5"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261</TotalTime>
  <Words>2795</Words>
  <Application>Microsoft Office PowerPoint</Application>
  <PresentationFormat>自定义</PresentationFormat>
  <Paragraphs>369</Paragraphs>
  <Slides>74</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74</vt:i4>
      </vt:variant>
    </vt:vector>
  </HeadingPairs>
  <TitlesOfParts>
    <vt:vector size="86" baseType="lpstr">
      <vt:lpstr>NEU-BZ</vt:lpstr>
      <vt:lpstr>NEU-BZ-S92</vt:lpstr>
      <vt:lpstr>方正书宋_GBK</vt:lpstr>
      <vt:lpstr>黑体</vt:lpstr>
      <vt:lpstr>楷体</vt:lpstr>
      <vt:lpstr>隶书</vt:lpstr>
      <vt:lpstr>宋体</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54</cp:revision>
  <dcterms:created xsi:type="dcterms:W3CDTF">2020-09-19T09:01:39Z</dcterms:created>
  <dcterms:modified xsi:type="dcterms:W3CDTF">2026-03-12T02:14:27Z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