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17"/>
  </p:notesMasterIdLst>
  <p:sldIdLst>
    <p:sldId id="744" r:id="rId2"/>
    <p:sldId id="740" r:id="rId3"/>
    <p:sldId id="762" r:id="rId4"/>
    <p:sldId id="764" r:id="rId5"/>
    <p:sldId id="771" r:id="rId6"/>
    <p:sldId id="767" r:id="rId7"/>
    <p:sldId id="772" r:id="rId8"/>
    <p:sldId id="770" r:id="rId9"/>
    <p:sldId id="766" r:id="rId10"/>
    <p:sldId id="763" r:id="rId11"/>
    <p:sldId id="768" r:id="rId12"/>
    <p:sldId id="774" r:id="rId13"/>
    <p:sldId id="775" r:id="rId14"/>
    <p:sldId id="776" r:id="rId15"/>
    <p:sldId id="773" r:id="rId16"/>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84" y="54"/>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128620969"/>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343065753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3409789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55556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66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967946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75543237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1569660"/>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Ⅳ</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smtClean="0">
                <a:solidFill>
                  <a:srgbClr val="7030A0"/>
                </a:solidFill>
                <a:latin typeface="隶书" panose="02010509060101010101" pitchFamily="49" charset="-122"/>
                <a:ea typeface="隶书" panose="02010509060101010101" pitchFamily="49" charset="-122"/>
                <a:cs typeface="Times New Roman" panose="02020603050405020304" pitchFamily="18" charset="0"/>
              </a:rPr>
              <a:t>Writing</a:t>
            </a:r>
          </a:p>
          <a:p>
            <a:pPr algn="ctr">
              <a:spcAft>
                <a:spcPts val="0"/>
              </a:spcAft>
              <a:tabLst>
                <a:tab pos="1188085" algn="l"/>
                <a:tab pos="2163445" algn="l"/>
                <a:tab pos="3142615" algn="l"/>
                <a:tab pos="4190365" algn="l"/>
              </a:tabLst>
            </a:pPr>
            <a:r>
              <a:rPr lang="zh-CN" altLang="en-US" sz="4800" smtClean="0">
                <a:solidFill>
                  <a:srgbClr val="7030A0"/>
                </a:solidFill>
                <a:latin typeface="隶书" panose="02010509060101010101" pitchFamily="49" charset="-122"/>
                <a:ea typeface="隶书" panose="02010509060101010101" pitchFamily="49" charset="-122"/>
                <a:cs typeface="Times New Roman" panose="02020603050405020304" pitchFamily="18" charset="0"/>
              </a:rPr>
              <a:t>表达</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观点的文章 </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65997"/>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great </a:t>
            </a:r>
            <a:r>
              <a:rPr lang="en-US" altLang="zh-CN">
                <a:solidFill>
                  <a:srgbClr val="000000"/>
                </a:solidFill>
                <a:ea typeface="宋体" panose="02010600030101010101" pitchFamily="2" charset="-122"/>
                <a:cs typeface="Times New Roman" panose="02020603050405020304" pitchFamily="18" charset="0"/>
              </a:rPr>
              <a:t>importance to health.Besides,organic produce simply uses natural fertilisers,making vegetables and fruit tasty.Moreover,the produce grows in the clean soil and never uses pesticides,which is beneficial to our health.</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3365500"/>
            <a:ext cx="10807700" cy="1217641"/>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 the saying goes,health is the first wealth in life.So,it is wiser to choose organic food.</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即 学 即 练</a:t>
            </a:r>
            <a:endParaRPr lang="zh-CN" altLang="zh-CN" dirty="0">
              <a:solidFill>
                <a:schemeClr val="bg1"/>
              </a:solidFill>
            </a:endParaRPr>
          </a:p>
        </p:txBody>
      </p:sp>
      <p:sp>
        <p:nvSpPr>
          <p:cNvPr id="3" name="矩形 2"/>
          <p:cNvSpPr>
            <a:spLocks noChangeAspect="1"/>
          </p:cNvSpPr>
          <p:nvPr/>
        </p:nvSpPr>
        <p:spPr>
          <a:xfrm>
            <a:off x="361950" y="1295871"/>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假设你是李华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你所在的中学正面向学生征集意见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询问学生是否赞成开设电子课堂。请给校长写一封建议信</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表达你赞同开设电子课堂的观点。要点如下</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网上教学资源丰富</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提高课堂效率</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电子课堂利于环保</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其他理由。</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6074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4425827"/>
          </a:xfrm>
          <a:prstGeom prst="rect">
            <a:avLst/>
          </a:prstGeom>
        </p:spPr>
        <p:txBody>
          <a:bodyPr>
            <a:spAutoFit/>
          </a:bodyPr>
          <a:lstStyle/>
          <a:p>
            <a:pPr indent="266700">
              <a:lnSpc>
                <a:spcPct val="11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注意</a:t>
            </a:r>
            <a:r>
              <a:rPr lang="en-US" altLang="zh-CN">
                <a:solidFill>
                  <a:schemeClr val="tx1"/>
                </a:solidFill>
                <a:ea typeface="宋体" panose="02010600030101010101" pitchFamily="2" charset="-122"/>
                <a:cs typeface="Times New Roman" panose="02020603050405020304" pitchFamily="18" charset="0"/>
              </a:rPr>
              <a:t>:1.</a:t>
            </a:r>
            <a:r>
              <a:rPr lang="zh-CN" altLang="zh-CN">
                <a:solidFill>
                  <a:schemeClr val="tx1"/>
                </a:solidFill>
                <a:ea typeface="宋体" panose="02010600030101010101" pitchFamily="2" charset="-122"/>
                <a:cs typeface="Times New Roman" panose="02020603050405020304" pitchFamily="18" charset="0"/>
              </a:rPr>
              <a:t>词数</a:t>
            </a:r>
            <a:r>
              <a:rPr lang="en-US" altLang="zh-CN">
                <a:solidFill>
                  <a:schemeClr val="tx1"/>
                </a:solidFill>
                <a:ea typeface="宋体" panose="02010600030101010101" pitchFamily="2" charset="-122"/>
                <a:cs typeface="Times New Roman" panose="02020603050405020304" pitchFamily="18" charset="0"/>
              </a:rPr>
              <a:t>80</a:t>
            </a:r>
            <a:r>
              <a:rPr lang="zh-CN" altLang="zh-CN">
                <a:solidFill>
                  <a:schemeClr val="tx1"/>
                </a:solidFill>
                <a:ea typeface="宋体" panose="02010600030101010101" pitchFamily="2" charset="-122"/>
                <a:cs typeface="Times New Roman" panose="02020603050405020304" pitchFamily="18" charset="0"/>
              </a:rPr>
              <a:t>左右</a:t>
            </a:r>
            <a:r>
              <a:rPr lang="en-US" altLang="zh-CN">
                <a:solidFill>
                  <a:schemeClr val="tx1"/>
                </a:solidFill>
                <a:ea typeface="宋体" panose="02010600030101010101" pitchFamily="2" charset="-122"/>
                <a:cs typeface="Times New Roman" panose="02020603050405020304" pitchFamily="18" charset="0"/>
              </a:rPr>
              <a:t>;</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2.</a:t>
            </a:r>
            <a:r>
              <a:rPr lang="zh-CN" altLang="zh-CN">
                <a:solidFill>
                  <a:schemeClr val="tx1"/>
                </a:solidFill>
                <a:ea typeface="宋体" panose="02010600030101010101" pitchFamily="2" charset="-122"/>
                <a:cs typeface="Times New Roman" panose="02020603050405020304" pitchFamily="18" charset="0"/>
              </a:rPr>
              <a:t>可以适当增加细节</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以使行文连贯</a:t>
            </a:r>
            <a:r>
              <a:rPr lang="en-US" altLang="zh-CN">
                <a:solidFill>
                  <a:schemeClr val="tx1"/>
                </a:solidFill>
                <a:ea typeface="宋体" panose="02010600030101010101" pitchFamily="2" charset="-122"/>
                <a:cs typeface="Times New Roman" panose="02020603050405020304" pitchFamily="18" charset="0"/>
              </a:rPr>
              <a:t>;</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3.</a:t>
            </a:r>
            <a:r>
              <a:rPr lang="zh-CN" altLang="zh-CN">
                <a:solidFill>
                  <a:schemeClr val="tx1"/>
                </a:solidFill>
                <a:ea typeface="宋体" panose="02010600030101010101" pitchFamily="2" charset="-122"/>
                <a:cs typeface="Times New Roman" panose="02020603050405020304" pitchFamily="18" charset="0"/>
              </a:rPr>
              <a:t>开头和结尾已给出</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不计入总词数。</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Dear Headmaster,</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We have been asked about our opinions on opening electronic classrooms</a:t>
            </a:r>
            <a:r>
              <a:rPr lang="en-US" altLang="zh-CN" smtClean="0">
                <a:solidFill>
                  <a:schemeClr val="tx1"/>
                </a:solidFill>
                <a:ea typeface="宋体" panose="02010600030101010101" pitchFamily="2" charset="-122"/>
                <a:cs typeface="Times New Roman" panose="02020603050405020304" pitchFamily="18" charset="0"/>
              </a:rPr>
              <a:t>.</a:t>
            </a:r>
            <a:r>
              <a:rPr lang="en-US" altLang="zh-CN" smtClean="0">
                <a:solidFill>
                  <a:schemeClr val="tx1"/>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_________________________________ ______________________________________________________________________________________________________</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4575406"/>
            <a:ext cx="10807700" cy="180857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hope you would take my ideas into consideration.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Yours sincerely,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Li Hua</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4037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75066"/>
            <a:ext cx="10807700" cy="604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latin typeface="Arial" panose="020B0604020202020204" pitchFamily="34" charset="0"/>
                <a:cs typeface="Times New Roman" panose="02020603050405020304" pitchFamily="18" charset="0"/>
              </a:rPr>
              <a:t>参考</a:t>
            </a:r>
            <a:r>
              <a:rPr lang="zh-CN" altLang="zh-CN" smtClean="0">
                <a:latin typeface="Arial" panose="020B0604020202020204" pitchFamily="34" charset="0"/>
                <a:cs typeface="Times New Roman" panose="02020603050405020304" pitchFamily="18" charset="0"/>
              </a:rPr>
              <a:t>范文</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97984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u="sng">
                <a:solidFill>
                  <a:srgbClr val="000000"/>
                </a:solidFill>
                <a:uFill>
                  <a:solidFill>
                    <a:srgbClr val="000000"/>
                  </a:solidFill>
                </a:uFill>
                <a:ea typeface="宋体" panose="02010600030101010101" pitchFamily="2" charset="-122"/>
                <a:cs typeface="Times New Roman" panose="02020603050405020304" pitchFamily="18" charset="0"/>
              </a:rPr>
              <a:t>Dear Headmaster,</a:t>
            </a:r>
            <a:r>
              <a:rPr lang="en-US" altLang="zh-CN" u="sng">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u="sng">
                <a:solidFill>
                  <a:srgbClr val="000000"/>
                </a:solidFill>
                <a:uFill>
                  <a:solidFill>
                    <a:srgbClr val="000000"/>
                  </a:solidFill>
                </a:uFill>
                <a:ea typeface="宋体" panose="02010600030101010101" pitchFamily="2" charset="-122"/>
                <a:cs typeface="Times New Roman" panose="02020603050405020304" pitchFamily="18" charset="0"/>
              </a:rPr>
              <a:t>We have been asked about our opinions on opening electronic classrooms.</a:t>
            </a:r>
            <a:r>
              <a:rPr lang="en-US" altLang="zh-CN">
                <a:solidFill>
                  <a:srgbClr val="000000"/>
                </a:solidFill>
                <a:ea typeface="宋体" panose="02010600030101010101" pitchFamily="2" charset="-122"/>
                <a:cs typeface="Times New Roman" panose="02020603050405020304" pitchFamily="18" charset="0"/>
              </a:rPr>
              <a:t>I am in favour of this plan for the following reasons.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To begin with,everyone learns differently.Students can customise their computers with materials that fit their level and learning style.Moreover,when connected to the Internet</a:t>
            </a:r>
            <a:r>
              <a:rPr lang="en-US" altLang="zh-CN" smtClean="0">
                <a:solidFill>
                  <a:srgbClr val="000000"/>
                </a:solidFill>
                <a:ea typeface="宋体" panose="02010600030101010101" pitchFamily="2" charset="-122"/>
                <a:cs typeface="Times New Roman" panose="02020603050405020304" pitchFamily="18" charset="0"/>
              </a:rPr>
              <a:t>, students </a:t>
            </a:r>
            <a:r>
              <a:rPr lang="en-US" altLang="zh-CN">
                <a:solidFill>
                  <a:srgbClr val="000000"/>
                </a:solidFill>
                <a:ea typeface="宋体" panose="02010600030101010101" pitchFamily="2" charset="-122"/>
                <a:cs typeface="Times New Roman" panose="02020603050405020304" pitchFamily="18" charset="0"/>
              </a:rPr>
              <a:t>can interact with teachers from all over the </a:t>
            </a:r>
            <a:r>
              <a:rPr lang="en-US" altLang="zh-CN" smtClean="0">
                <a:solidFill>
                  <a:srgbClr val="000000"/>
                </a:solidFill>
                <a:ea typeface="宋体" panose="02010600030101010101" pitchFamily="2" charset="-122"/>
                <a:cs typeface="Times New Roman" panose="02020603050405020304" pitchFamily="18" charset="0"/>
              </a:rPr>
              <a:t>world</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29996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719807"/>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and enjoy tons of useful materials,which obviously will enable them to learn more efficiently.For the sake of environmental protection,opening electronic classrooms is a good way to save trees that we have been cutting down for paper.Most importantly,I believe students will develop their interests by enjoying a new way of learning.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4301172"/>
            <a:ext cx="10807700" cy="1865126"/>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u="sng">
                <a:solidFill>
                  <a:srgbClr val="000000"/>
                </a:solidFill>
                <a:uFill>
                  <a:solidFill>
                    <a:srgbClr val="000000"/>
                  </a:solidFill>
                </a:uFill>
                <a:ea typeface="宋体" panose="02010600030101010101" pitchFamily="2" charset="-122"/>
                <a:cs typeface="Times New Roman" panose="02020603050405020304" pitchFamily="18" charset="0"/>
              </a:rPr>
              <a:t>I hope you would take my ideas into consideration.</a:t>
            </a:r>
            <a:r>
              <a:rPr lang="en-US" altLang="zh-CN" u="sng">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u="sng">
                <a:solidFill>
                  <a:srgbClr val="000000"/>
                </a:solidFill>
                <a:uFill>
                  <a:solidFill>
                    <a:srgbClr val="000000"/>
                  </a:solidFill>
                </a:uFill>
                <a:ea typeface="宋体" panose="02010600030101010101" pitchFamily="2" charset="-122"/>
                <a:cs typeface="Times New Roman" panose="02020603050405020304" pitchFamily="18" charset="0"/>
              </a:rPr>
              <a:t>Yours sincerely,</a:t>
            </a:r>
            <a:r>
              <a:rPr lang="en-US" altLang="zh-CN" u="sng">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u="sng">
                <a:solidFill>
                  <a:srgbClr val="000000"/>
                </a:solidFill>
                <a:uFill>
                  <a:solidFill>
                    <a:srgbClr val="000000"/>
                  </a:solidFill>
                </a:uFill>
                <a:ea typeface="宋体" panose="02010600030101010101" pitchFamily="2" charset="-122"/>
                <a:cs typeface="Times New Roman" panose="02020603050405020304" pitchFamily="18" charset="0"/>
              </a:rPr>
              <a:t>Li Hua</a:t>
            </a:r>
            <a:r>
              <a:rPr lang="en-US" altLang="zh-CN" u="sng">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1919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4869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391106" y="1799927"/>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写 作 指 导</a:t>
            </a:r>
            <a:endParaRPr lang="zh-CN" altLang="zh-CN" dirty="0">
              <a:solidFill>
                <a:schemeClr val="bg1"/>
              </a:solidFill>
            </a:endParaRPr>
          </a:p>
        </p:txBody>
      </p:sp>
      <p:sp>
        <p:nvSpPr>
          <p:cNvPr id="3" name="矩形 2"/>
          <p:cNvSpPr>
            <a:spLocks noChangeAspect="1"/>
          </p:cNvSpPr>
          <p:nvPr/>
        </p:nvSpPr>
        <p:spPr>
          <a:xfrm>
            <a:off x="361950" y="2555874"/>
            <a:ext cx="10807700" cy="2399503"/>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本单元的写作任务是写一篇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支持有机农业</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这一观点的短文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从体裁上来说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属于议论文。发表议论就是通过说理来表达作者的见解和主张。为了使他人同意自己的看法</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提出若干理由</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以期达到说服别人的目的</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mtClean="0"/>
              <a:t>写作</a:t>
            </a:r>
            <a:r>
              <a:rPr lang="en-US" altLang="zh-CN" sz="4000"/>
              <a:t>·</a:t>
            </a:r>
            <a:r>
              <a:rPr lang="zh-CN" altLang="en-US" sz="4000" smtClean="0"/>
              <a:t>触类旁通</a:t>
            </a:r>
            <a:endParaRPr lang="zh-CN" altLang="en-US" sz="4000" dirty="0"/>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254595"/>
            <a:ext cx="10807700" cy="2399503"/>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写评论性的文章尤其要注意两点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一是要有明确的观点或立场。无论是从正面或是从反面评价一个事物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都要通过正向或反向推理来佐证自己的观点。二是要总结自己的感想</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这是短文凝聚升华的部分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可以通过举例来证明自己的感想。</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863823"/>
            <a:ext cx="10807700" cy="2399503"/>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在结构上</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议论文通常分为三段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第一段为引言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简要介绍要讨论的问题并明确提出自己的观点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第二段为主体段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通过足够的证据来论证自己的观点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第三段为结论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可以用一两句话来总结全文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同时要注意与首段相呼应。</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典 题 示 例</a:t>
            </a:r>
            <a:endParaRPr lang="zh-CN" altLang="zh-CN" dirty="0">
              <a:solidFill>
                <a:schemeClr val="bg1"/>
              </a:solidFill>
            </a:endParaRPr>
          </a:p>
        </p:txBody>
      </p:sp>
      <p:sp>
        <p:nvSpPr>
          <p:cNvPr id="3" name="矩形 2"/>
          <p:cNvSpPr>
            <a:spLocks noChangeAspect="1"/>
          </p:cNvSpPr>
          <p:nvPr/>
        </p:nvSpPr>
        <p:spPr>
          <a:xfrm>
            <a:off x="361950" y="1174703"/>
            <a:ext cx="10807700" cy="4524315"/>
          </a:xfrm>
          <a:prstGeom prst="rect">
            <a:avLst/>
          </a:prstGeom>
        </p:spPr>
        <p:txBody>
          <a:bodyPr>
            <a:spAutoFit/>
          </a:bodyPr>
          <a:lstStyle/>
          <a:p>
            <a:pPr>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假设你是李华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最近</a:t>
            </a:r>
            <a:r>
              <a:rPr lang="zh-CN" altLang="zh-CN" smtClean="0">
                <a:solidFill>
                  <a:srgbClr val="000000"/>
                </a:solidFill>
                <a:ea typeface="宋体" panose="02010600030101010101" pitchFamily="2" charset="-122"/>
                <a:cs typeface="Times New Roman" panose="02020603050405020304" pitchFamily="18" charset="0"/>
              </a:rPr>
              <a:t>你的叔叔</a:t>
            </a:r>
            <a:r>
              <a:rPr lang="zh-CN" altLang="en-US">
                <a:solidFill>
                  <a:srgbClr val="000000"/>
                </a:solidFill>
                <a:ea typeface="宋体" panose="02010600030101010101" pitchFamily="2" charset="-122"/>
                <a:cs typeface="Times New Roman" panose="02020603050405020304" pitchFamily="18" charset="0"/>
              </a:rPr>
              <a:t>承包</a:t>
            </a:r>
            <a:r>
              <a:rPr lang="zh-CN" altLang="zh-CN" smtClean="0">
                <a:solidFill>
                  <a:srgbClr val="000000"/>
                </a:solidFill>
                <a:ea typeface="宋体" panose="02010600030101010101" pitchFamily="2" charset="-122"/>
                <a:cs typeface="Times New Roman" panose="02020603050405020304" pitchFamily="18" charset="0"/>
              </a:rPr>
              <a:t>了</a:t>
            </a:r>
            <a:r>
              <a:rPr lang="zh-CN" altLang="zh-CN">
                <a:solidFill>
                  <a:srgbClr val="000000"/>
                </a:solidFill>
                <a:ea typeface="宋体" panose="02010600030101010101" pitchFamily="2" charset="-122"/>
                <a:cs typeface="Times New Roman" panose="02020603050405020304" pitchFamily="18" charset="0"/>
              </a:rPr>
              <a:t>一大片农田</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但</a:t>
            </a:r>
            <a:r>
              <a:rPr lang="zh-CN" altLang="en-US">
                <a:solidFill>
                  <a:srgbClr val="000000"/>
                </a:solidFill>
                <a:ea typeface="宋体" panose="02010600030101010101" pitchFamily="2" charset="-122"/>
                <a:cs typeface="Times New Roman" panose="02020603050405020304" pitchFamily="18" charset="0"/>
              </a:rPr>
              <a:t>在</a:t>
            </a:r>
            <a:r>
              <a:rPr lang="zh-CN" altLang="zh-CN" smtClean="0">
                <a:solidFill>
                  <a:srgbClr val="000000"/>
                </a:solidFill>
                <a:ea typeface="宋体" panose="02010600030101010101" pitchFamily="2" charset="-122"/>
                <a:cs typeface="Times New Roman" panose="02020603050405020304" pitchFamily="18" charset="0"/>
              </a:rPr>
              <a:t>进行</a:t>
            </a:r>
            <a:r>
              <a:rPr lang="zh-CN" altLang="zh-CN">
                <a:solidFill>
                  <a:srgbClr val="000000"/>
                </a:solidFill>
                <a:ea typeface="宋体" panose="02010600030101010101" pitchFamily="2" charset="-122"/>
                <a:cs typeface="Times New Roman" panose="02020603050405020304" pitchFamily="18" charset="0"/>
              </a:rPr>
              <a:t>有机农业还是化学农业的问题上拿不定主意。就这一问题</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你们班级展开了一场激烈的辩论。请结合辩论的结果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写一篇你支持开展有机农业的英语文章并且发表在校报的英语专版上</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词数</a:t>
            </a:r>
            <a:r>
              <a:rPr lang="en-US" altLang="zh-CN">
                <a:solidFill>
                  <a:srgbClr val="000000"/>
                </a:solidFill>
                <a:ea typeface="宋体" panose="02010600030101010101" pitchFamily="2" charset="-122"/>
                <a:cs typeface="Times New Roman" panose="02020603050405020304" pitchFamily="18" charset="0"/>
              </a:rPr>
              <a:t>80</a:t>
            </a:r>
            <a:r>
              <a:rPr lang="zh-CN" altLang="zh-CN">
                <a:solidFill>
                  <a:srgbClr val="000000"/>
                </a:solidFill>
                <a:ea typeface="宋体" panose="02010600030101010101" pitchFamily="2" charset="-122"/>
                <a:cs typeface="Times New Roman" panose="02020603050405020304" pitchFamily="18" charset="0"/>
              </a:rPr>
              <a:t>左右</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开头已给出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不计入总词数。要点如下</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化学农业的危害</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有机农业的优点及理由</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讨论的结果和大家的期待</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根据自己掌握的相关知识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发表自己的观点。</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65997"/>
            <a:ext cx="10807700" cy="5410712"/>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Recently our class held a heated discussion on chemical farming and organic farming.</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409572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4317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写 作 探 究</a:t>
            </a:r>
            <a:endParaRPr lang="zh-CN" altLang="zh-CN" dirty="0">
              <a:solidFill>
                <a:schemeClr val="bg1"/>
              </a:solidFill>
            </a:endParaRPr>
          </a:p>
        </p:txBody>
      </p:sp>
      <p:sp>
        <p:nvSpPr>
          <p:cNvPr id="3" name="矩形 2"/>
          <p:cNvSpPr>
            <a:spLocks noChangeAspect="1"/>
          </p:cNvSpPr>
          <p:nvPr/>
        </p:nvSpPr>
        <p:spPr>
          <a:xfrm>
            <a:off x="361950" y="778844"/>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审题谋</a:t>
            </a:r>
            <a:r>
              <a:rPr lang="zh-CN" altLang="zh-CN" smtClean="0">
                <a:solidFill>
                  <a:srgbClr val="000000"/>
                </a:solidFill>
                <a:cs typeface="Times New Roman" panose="02020603050405020304" pitchFamily="18" charset="0"/>
              </a:rPr>
              <a:t>篇</a:t>
            </a:r>
            <a:r>
              <a:rPr lang="en-US" altLang="zh-CN" smtClean="0">
                <a:solidFill>
                  <a:srgbClr val="000000"/>
                </a:solidFill>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5KQC01.eps" descr="id:2147497748;FounderCES"/>
          <p:cNvPicPr/>
          <p:nvPr/>
        </p:nvPicPr>
        <p:blipFill>
          <a:blip r:embed="rId2"/>
          <a:stretch>
            <a:fillRect/>
          </a:stretch>
        </p:blipFill>
        <p:spPr>
          <a:xfrm>
            <a:off x="3384773" y="1120476"/>
            <a:ext cx="4752528" cy="4958354"/>
          </a:xfrm>
          <a:prstGeom prst="rect">
            <a:avLst/>
          </a:prstGeom>
        </p:spPr>
      </p:pic>
    </p:spTree>
    <p:extLst>
      <p:ext uri="{BB962C8B-B14F-4D97-AF65-F5344CB8AC3E}">
        <p14:creationId xmlns:p14="http://schemas.microsoft.com/office/powerpoint/2010/main" val="3232761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词汇推敲</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1.advocate </a:t>
            </a:r>
            <a:r>
              <a:rPr lang="zh-CN" altLang="zh-CN">
                <a:solidFill>
                  <a:srgbClr val="000000"/>
                </a:solidFill>
                <a:ea typeface="宋体" panose="02010600030101010101" pitchFamily="2" charset="-122"/>
                <a:cs typeface="Times New Roman" panose="02020603050405020304" pitchFamily="18" charset="0"/>
              </a:rPr>
              <a:t>提倡</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2.fertiliser </a:t>
            </a:r>
            <a:r>
              <a:rPr lang="zh-CN" altLang="zh-CN">
                <a:solidFill>
                  <a:srgbClr val="000000"/>
                </a:solidFill>
                <a:ea typeface="宋体" panose="02010600030101010101" pitchFamily="2" charset="-122"/>
                <a:cs typeface="Times New Roman" panose="02020603050405020304" pitchFamily="18" charset="0"/>
              </a:rPr>
              <a:t>肥料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3.lead to </a:t>
            </a:r>
            <a:r>
              <a:rPr lang="zh-CN" altLang="zh-CN">
                <a:solidFill>
                  <a:srgbClr val="000000"/>
                </a:solidFill>
                <a:ea typeface="宋体" panose="02010600030101010101" pitchFamily="2" charset="-122"/>
                <a:cs typeface="Times New Roman" panose="02020603050405020304" pitchFamily="18" charset="0"/>
              </a:rPr>
              <a:t>导致</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4.contain little nutrition </a:t>
            </a:r>
            <a:r>
              <a:rPr lang="zh-CN" altLang="zh-CN">
                <a:solidFill>
                  <a:srgbClr val="000000"/>
                </a:solidFill>
                <a:ea typeface="宋体" panose="02010600030101010101" pitchFamily="2" charset="-122"/>
                <a:cs typeface="Times New Roman" panose="02020603050405020304" pitchFamily="18" charset="0"/>
              </a:rPr>
              <a:t>几乎不含有营养</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5.attach great importance </a:t>
            </a:r>
            <a:r>
              <a:rPr lang="en-US" altLang="zh-CN" smtClean="0">
                <a:solidFill>
                  <a:srgbClr val="000000"/>
                </a:solidFill>
                <a:ea typeface="宋体" panose="02010600030101010101" pitchFamily="2" charset="-122"/>
                <a:cs typeface="Times New Roman" panose="02020603050405020304" pitchFamily="18" charset="0"/>
              </a:rPr>
              <a:t>to</a:t>
            </a:r>
            <a:r>
              <a:rPr lang="zh-CN" altLang="en-US">
                <a:solidFill>
                  <a:srgbClr val="000000"/>
                </a:solidFill>
                <a:ea typeface="宋体" panose="02010600030101010101" pitchFamily="2" charset="-122"/>
                <a:cs typeface="Times New Roman" panose="02020603050405020304" pitchFamily="18" charset="0"/>
              </a:rPr>
              <a:t>重视</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662637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提分句型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1.Personally,the latter is what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2.On the one hand,chemical farming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3.Also,the vegetables grow so ...that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4.On the other hand,organic produce is becoming increasingly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5.As the saying goes...</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50683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妙 笔 成 篇</a:t>
            </a:r>
            <a:endParaRPr lang="zh-CN" altLang="zh-CN" dirty="0">
              <a:solidFill>
                <a:schemeClr val="bg1"/>
              </a:solidFill>
            </a:endParaRPr>
          </a:p>
        </p:txBody>
      </p:sp>
      <p:sp>
        <p:nvSpPr>
          <p:cNvPr id="4" name="矩形 3"/>
          <p:cNvSpPr>
            <a:spLocks noChangeAspect="1"/>
          </p:cNvSpPr>
          <p:nvPr/>
        </p:nvSpPr>
        <p:spPr>
          <a:xfrm>
            <a:off x="361950" y="1223863"/>
            <a:ext cx="10807700" cy="4819781"/>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u="sng">
                <a:solidFill>
                  <a:srgbClr val="000000"/>
                </a:solidFill>
                <a:uFill>
                  <a:solidFill>
                    <a:srgbClr val="000000"/>
                  </a:solidFill>
                </a:uFill>
                <a:ea typeface="宋体" panose="02010600030101010101" pitchFamily="2" charset="-122"/>
                <a:cs typeface="Times New Roman" panose="02020603050405020304" pitchFamily="18" charset="0"/>
              </a:rPr>
              <a:t>Recently our class held a heated discussion on chemical farming and organic farming.</a:t>
            </a:r>
            <a:r>
              <a:rPr lang="en-US" altLang="zh-CN">
                <a:solidFill>
                  <a:srgbClr val="000000"/>
                </a:solidFill>
                <a:ea typeface="宋体" panose="02010600030101010101" pitchFamily="2" charset="-122"/>
                <a:cs typeface="Times New Roman" panose="02020603050405020304" pitchFamily="18" charset="0"/>
              </a:rPr>
              <a:t> Personally,the latter is what our society needs to advocate.The reasons are as follows.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On the one hand,chemical farming uses lots of chemical fertilisers.The chemicals staying inside the crops often lead to </a:t>
            </a:r>
            <a:r>
              <a:rPr lang="en-US" altLang="zh-CN" smtClean="0">
                <a:solidFill>
                  <a:srgbClr val="000000"/>
                </a:solidFill>
                <a:ea typeface="宋体" panose="02010600030101010101" pitchFamily="2" charset="-122"/>
                <a:cs typeface="Times New Roman" panose="02020603050405020304" pitchFamily="18" charset="0"/>
              </a:rPr>
              <a:t>illnesses.Also,the </a:t>
            </a:r>
            <a:r>
              <a:rPr lang="en-US" altLang="zh-CN">
                <a:solidFill>
                  <a:srgbClr val="000000"/>
                </a:solidFill>
                <a:ea typeface="宋体" panose="02010600030101010101" pitchFamily="2" charset="-122"/>
                <a:cs typeface="Times New Roman" panose="02020603050405020304" pitchFamily="18" charset="0"/>
              </a:rPr>
              <a:t>vegetables grow so fast that they contain little nutrition.On the other hand,organic produce is becoming increasingly popular with customers</a:t>
            </a:r>
            <a:r>
              <a:rPr lang="en-US" altLang="zh-CN" smtClean="0">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who attach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6393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173</TotalTime>
  <Words>695</Words>
  <Application>Microsoft Office PowerPoint</Application>
  <PresentationFormat>自定义</PresentationFormat>
  <Paragraphs>61</Paragraphs>
  <Slides>15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15</vt:i4>
      </vt:variant>
    </vt:vector>
  </HeadingPairs>
  <TitlesOfParts>
    <vt:vector size="24" baseType="lpstr">
      <vt:lpstr>NEU-BZ-S92</vt:lpstr>
      <vt:lpstr>方正书宋_GBK</vt:lpstr>
      <vt:lpstr>黑体</vt:lpstr>
      <vt:lpstr>隶书</vt:lpstr>
      <vt:lpstr>宋体</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48</cp:revision>
  <dcterms:created xsi:type="dcterms:W3CDTF">2020-09-19T09:01:39Z</dcterms:created>
  <dcterms:modified xsi:type="dcterms:W3CDTF">2026-03-12T03:06:16Z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