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6"/>
  </p:notesMasterIdLst>
  <p:sldIdLst>
    <p:sldId id="347" r:id="rId3"/>
    <p:sldId id="350" r:id="rId4"/>
    <p:sldId id="345" r:id="rId5"/>
    <p:sldId id="351" r:id="rId6"/>
    <p:sldId id="346" r:id="rId7"/>
    <p:sldId id="357" r:id="rId8"/>
    <p:sldId id="352" r:id="rId9"/>
    <p:sldId id="353" r:id="rId10"/>
    <p:sldId id="358" r:id="rId11"/>
    <p:sldId id="354" r:id="rId12"/>
    <p:sldId id="355" r:id="rId13"/>
    <p:sldId id="356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4688110" y="432186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杠杆的种类及应用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10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的动态平衡问题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用图示装置探究杠杆的平衡条件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保持左侧的钩码个数和位置不变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使右侧弹簧测力计的作用点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改变弹簧测力计与水平方向的夹角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也随之改变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所作出的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LW8QXR81.eps" descr="id:21474949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7787" y="2379314"/>
            <a:ext cx="2961192" cy="2095638"/>
          </a:xfrm>
          <a:prstGeom prst="rect">
            <a:avLst/>
          </a:prstGeom>
        </p:spPr>
      </p:pic>
      <p:pic>
        <p:nvPicPr>
          <p:cNvPr id="7" name="LW8QXR82.eps" descr="id:214749491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4373" y="4621996"/>
            <a:ext cx="6069627" cy="1755371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9440773" y="180672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2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35438"/>
            <a:ext cx="114300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动态平衡是指构成杠杆的某些要素发生变化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而杠杆仍处于静止或匀速转动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分析杠杆的动态平衡时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一般采用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动中取静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再根据杠杆平衡条件分析比较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得出结论。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1182647"/>
                <a:ext cx="11430000" cy="197284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θ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从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NEU-BZ-S92" panose="02020503000000020003" pitchFamily="18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增大到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NEU-BZ-S92" panose="02020503000000020003" pitchFamily="18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的过程中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对应的动力臂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先变大后变小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先变小后变大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θ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NEU-BZ-S92" panose="02020503000000020003" pitchFamily="18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动力最小但不为零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根据杠杆平衡条件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Fl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成反比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,D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182647"/>
                <a:ext cx="11430000" cy="1972848"/>
              </a:xfrm>
              <a:prstGeom prst="rect">
                <a:avLst/>
              </a:prstGeom>
              <a:blipFill rotWithShape="0">
                <a:blip r:embed="rId2"/>
                <a:stretch>
                  <a:fillRect l="-1120" t="-617" r="-320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97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2464"/>
            <a:ext cx="11430000" cy="6195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乒乓球、保龄球等表面都是光滑的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为什么高尔夫球的表面上布满小坑呢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经有关科学家研究发现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两个等大的球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一个表面布满小坑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另一个光滑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在空中高速飞行时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表面布满小坑的球受到的空气阻力较小。现将质量与体积均相等的两个球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表面布满小坑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表面光滑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分别利用细绳悬挂在等臂杠杆的两端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使杠杆水平平衡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如图所示。当从两球正下方同时以相同速度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足够大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的风对准它们竖直向上吹时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杠杆左端下降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杠杆右端下降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杠杆仍然在水平方向处于平衡状态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无法判断杠杆的转动情况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83.eps" descr="id:214749492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9905" y="3514275"/>
            <a:ext cx="3424522" cy="238726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813724" y="347223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81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185115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53024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3958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杠杆的分类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可以省力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虽然费力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等臂杠杆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既不省力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1462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利用同一把剪刀剪相同的物体时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为什么用剪刀的中部比用剪刀的尖端更容易剪断物体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45587" y="1510652"/>
            <a:ext cx="38664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873091" y="148696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192184" y="2082225"/>
            <a:ext cx="38664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715436" y="205854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245587" y="2640122"/>
            <a:ext cx="38664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873091" y="261643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506599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用同一把剪刀剪相同的物体时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用剪刀的中部比用剪刀的尖端更容易剪断物体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这是因为用剪刀的中部和用剪刀的尖端时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动力臂的大小不变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但用剪刀的中部时阻力臂更小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从而更加省力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所以更容易把物体剪断。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18" grpId="0"/>
      <p:bldP spid="19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26871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下列情境中的工具属于费力杠杆的是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LW8QXR77.eps" descr="id:2147494859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866"/>
          <a:stretch/>
        </p:blipFill>
        <p:spPr>
          <a:xfrm>
            <a:off x="381000" y="1420777"/>
            <a:ext cx="5245001" cy="1765519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9097393" y="57849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7" name="LW8QXR77.eps" descr="id:2147494859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056"/>
          <a:stretch/>
        </p:blipFill>
        <p:spPr>
          <a:xfrm>
            <a:off x="6482255" y="1177379"/>
            <a:ext cx="5245001" cy="198789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28509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用筷子夹食物时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动力臂小于阻力臂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是费力杠杆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用独轮车运货时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动力臂大于阻力臂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是省力杠杆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用开瓶器开瓶时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动力臂大于阻力臂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是省力杠杆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用羊角锤拔钉子时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动力臂大于阻力臂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是省力杠杆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13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50151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的应用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杆秤是我国一种古老的称量工具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至今仍在使用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所示的杆秤可视为杠杆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提纽处为支点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若不计秤杆和秤盘自重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当在秤盘处放置被称物体后处于平衡状态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秤砣所受的重力为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LW8QXR181.eps" descr="id:214749488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8299" y="3146499"/>
            <a:ext cx="3974027" cy="189782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4363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求秤砣的质量。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求被称物体所受的重力。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若该杆秤所能称量物体的最大重力为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求该杆秤的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段至少为多长。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6169194"/>
            <a:ext cx="55723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 kg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(2)100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(3)40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381000" y="341418"/>
                <a:ext cx="11430000" cy="55681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秤砣的质量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砣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砣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不计秤杆和秤盘自重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砣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根据杠杆的平衡条件可得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代入数据解得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即被称物体所受的重力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根据杠杆的平衡条件可知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物重最大时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的力臂最大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此时有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代入数据解得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cm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即该杆秤的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段至少为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41418"/>
                <a:ext cx="11430000" cy="5568191"/>
              </a:xfrm>
              <a:prstGeom prst="rect">
                <a:avLst/>
              </a:prstGeom>
              <a:blipFill rotWithShape="0">
                <a:blip r:embed="rId2"/>
                <a:stretch>
                  <a:fillRect l="-1120" b="-2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32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089808"/>
            <a:ext cx="114300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杠杆平衡条件计算时要注意单位统一。规律是动力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阻力臂。力臂是支点到力的作用线的垂直距离。解题时准确确定力和力臂是关键。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14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3986"/>
            <a:ext cx="11430000" cy="3398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汽车超载是当前发生交通事故的主要原因之一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全国各地设置了许多超载监测站加强监管。如图所示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一辆两轴货车正在水平地面上设置的某种电子地磅上称重。先让货车前轮单独开上电子地磅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其读数为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8 t;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前轮驶离电子地磅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再让后轮单独开上电子地磅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其读数为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9 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。国家规定两轴货车限载车货总质量为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18 t,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请你通过计算分析该货车是否超载。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N/kg)</a:t>
            </a:r>
            <a:endParaRPr lang="zh-CN" altLang="en-US" sz="2800" dirty="0"/>
          </a:p>
        </p:txBody>
      </p:sp>
      <p:pic>
        <p:nvPicPr>
          <p:cNvPr id="5" name="LW8QXR79.eps" descr="id:214749489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249" y="3752929"/>
            <a:ext cx="2957129" cy="190995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8337331" y="4272621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4753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4296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解析</a:t>
            </a:r>
            <a:r>
              <a:rPr lang="zh-CN" altLang="zh-CN" sz="2800" kern="1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以货车前轮为支点建立杠杆模型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示意图如图甲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根据杠杆平衡条件得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F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L=GL</a:t>
            </a:r>
            <a:r>
              <a:rPr lang="en-US" altLang="zh-CN" sz="2800" kern="100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</a:t>
            </a:r>
            <a:r>
              <a:rPr lang="zh-CN" altLang="zh-CN" sz="28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①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以货车后轮为支点建立杠杆模型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示意图如图乙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kern="100" dirty="0" smtClean="0">
              <a:latin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kern="100" dirty="0">
              <a:latin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kern="100" dirty="0">
                <a:latin typeface="Times New Roman" panose="02020603050405020304" pitchFamily="18" charset="0"/>
              </a:rPr>
              <a:t> 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根据杠杆平衡条件得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F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L=GL</a:t>
            </a:r>
            <a:r>
              <a:rPr lang="en-US" altLang="zh-CN" sz="2800" kern="100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</a:t>
            </a:r>
            <a:r>
              <a:rPr lang="zh-CN" altLang="zh-CN" sz="28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②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zh-CN" altLang="zh-CN" sz="28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①②</a:t>
            </a: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两式相加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解得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货车所受重力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G=F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+F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后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=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8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×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10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4</a:t>
            </a:r>
            <a:r>
              <a:rPr lang="en-US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N+9×10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4</a:t>
            </a:r>
            <a:r>
              <a:rPr lang="en-US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N=1.7×10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5</a:t>
            </a:r>
            <a:r>
              <a:rPr lang="en-US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N,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i="1" kern="100" dirty="0">
                <a:latin typeface="Times New Roman" panose="02020603050405020304" pitchFamily="18" charset="0"/>
              </a:rPr>
              <a:t>G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限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=m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限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g=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18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×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10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kg×10</a:t>
            </a:r>
            <a:r>
              <a:rPr lang="en-US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N/kg=1.8×10</a:t>
            </a:r>
            <a:r>
              <a:rPr lang="en-US" altLang="zh-CN" sz="2800" kern="100" baseline="30000" dirty="0">
                <a:latin typeface="Times New Roman" panose="02020603050405020304" pitchFamily="18" charset="0"/>
              </a:rPr>
              <a:t>5</a:t>
            </a:r>
            <a:r>
              <a:rPr lang="en-US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N,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800" i="1" kern="100" dirty="0">
                <a:latin typeface="Times New Roman" panose="02020603050405020304" pitchFamily="18" charset="0"/>
              </a:rPr>
              <a:t>G&lt;G</a:t>
            </a:r>
            <a:r>
              <a:rPr lang="zh-CN" altLang="zh-CN" sz="2800" kern="100" baseline="-25000" dirty="0">
                <a:latin typeface="Times New Roman" panose="02020603050405020304" pitchFamily="18" charset="0"/>
                <a:ea typeface="楷体" panose="02010609060101010101" pitchFamily="49" charset="-122"/>
              </a:rPr>
              <a:t>限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,</a:t>
            </a:r>
            <a:r>
              <a:rPr lang="zh-CN" altLang="zh-CN" sz="2800" kern="100" dirty="0">
                <a:latin typeface="Times New Roman" panose="02020603050405020304" pitchFamily="18" charset="0"/>
                <a:ea typeface="楷体" panose="02010609060101010101" pitchFamily="49" charset="-122"/>
              </a:rPr>
              <a:t>所以该货车不超载。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pic>
        <p:nvPicPr>
          <p:cNvPr id="7" name="25LKRG59.eps" descr="id:214748662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6231" y="1758050"/>
            <a:ext cx="4285714" cy="17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60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923</Words>
  <Application>Microsoft Office PowerPoint</Application>
  <PresentationFormat>宽屏</PresentationFormat>
  <Paragraphs>64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2026-03-12T09:36:45Z</dcterms:modified>
</cp:coreProperties>
</file>