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x-wa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ags/tag1.xml" ContentType="application/vnd.openxmlformats-officedocument.presentationml.tags+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3.xml" ContentType="application/vnd.openxmlformats-officedocument.theme+xml"/>
  <Override PartName="/ppt/tags/tag2.xml" ContentType="application/vnd.openxmlformats-officedocument.presentationml.tags+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700" r:id="rId2"/>
    <p:sldMasterId id="2147483708" r:id="rId3"/>
    <p:sldMasterId id="2147483713" r:id="rId4"/>
  </p:sldMasterIdLst>
  <p:notesMasterIdLst>
    <p:notesMasterId r:id="rId20"/>
  </p:notesMasterIdLst>
  <p:sldIdLst>
    <p:sldId id="347" r:id="rId5"/>
    <p:sldId id="350" r:id="rId6"/>
    <p:sldId id="296" r:id="rId7"/>
    <p:sldId id="345" r:id="rId8"/>
    <p:sldId id="351" r:id="rId9"/>
    <p:sldId id="353" r:id="rId10"/>
    <p:sldId id="352" r:id="rId11"/>
    <p:sldId id="346" r:id="rId12"/>
    <p:sldId id="359" r:id="rId13"/>
    <p:sldId id="354" r:id="rId14"/>
    <p:sldId id="355" r:id="rId15"/>
    <p:sldId id="356" r:id="rId16"/>
    <p:sldId id="357" r:id="rId17"/>
    <p:sldId id="358" r:id="rId18"/>
    <p:sldId id="349" r:id="rId1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0" userDrawn="1">
          <p15:clr>
            <a:srgbClr val="A4A3A4"/>
          </p15:clr>
        </p15:guide>
        <p15:guide id="2" pos="211"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4FFEE"/>
    <a:srgbClr val="C9FFDE"/>
    <a:srgbClr val="D5FFE5"/>
    <a:srgbClr val="4040C8"/>
    <a:srgbClr val="8FCFFF"/>
    <a:srgbClr val="C1EBF5"/>
    <a:srgbClr val="FFC000"/>
    <a:srgbClr val="3D7351"/>
    <a:srgbClr val="D9827B"/>
    <a:srgbClr val="D1E7C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999" autoAdjust="0"/>
    <p:restoredTop sz="94660"/>
  </p:normalViewPr>
  <p:slideViewPr>
    <p:cSldViewPr snapToGrid="0" showGuides="1">
      <p:cViewPr varScale="1">
        <p:scale>
          <a:sx n="91" d="100"/>
          <a:sy n="91" d="100"/>
        </p:scale>
        <p:origin x="348" y="42"/>
      </p:cViewPr>
      <p:guideLst>
        <p:guide orient="horz" pos="210"/>
        <p:guide pos="211"/>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3" Type="http://schemas.openxmlformats.org/officeDocument/2006/relationships/slideMaster" Target="slideMasters/slideMaster3.xml"/><Relationship Id="rId21"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3F8CE93-3421-4A9C-A82A-A596695197CE}" type="datetimeFigureOut">
              <a:rPr lang="zh-CN" altLang="en-US" smtClean="0"/>
              <a:t>2026-03-12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FCD60EB-E9B4-4072-ADC6-C3A0134EA174}" type="slidenum">
              <a:rPr lang="zh-CN" altLang="en-US" smtClean="0"/>
              <a:t>‹#›</a:t>
            </a:fld>
            <a:endParaRPr lang="zh-CN" altLang="en-US"/>
          </a:p>
        </p:txBody>
      </p:sp>
    </p:spTree>
    <p:extLst>
      <p:ext uri="{BB962C8B-B14F-4D97-AF65-F5344CB8AC3E}">
        <p14:creationId xmlns:p14="http://schemas.microsoft.com/office/powerpoint/2010/main" val="342117465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64CA497-71E0-4184-919F-D45F39379D11}" type="slidenum">
              <a:rPr lang="zh-CN" altLang="en-US" smtClean="0"/>
              <a:pPr/>
              <a:t>15</a:t>
            </a:fld>
            <a:endParaRPr lang="zh-CN" altLang="en-US"/>
          </a:p>
        </p:txBody>
      </p:sp>
    </p:spTree>
    <p:extLst>
      <p:ext uri="{BB962C8B-B14F-4D97-AF65-F5344CB8AC3E}">
        <p14:creationId xmlns:p14="http://schemas.microsoft.com/office/powerpoint/2010/main" val="164681089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3.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s>
</file>

<file path=ppt/slideLayouts/_rels/slideLayout14.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slideMaster" Target="../slideMasters/slideMaster3.xml"/><Relationship Id="rId1" Type="http://schemas.openxmlformats.org/officeDocument/2006/relationships/tags" Target="../tags/tag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4.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slideMaster" Target="../slideMasters/slideMaster1.xml"/><Relationship Id="rId1" Type="http://schemas.openxmlformats.org/officeDocument/2006/relationships/tags" Target="../tags/tag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pic>
        <p:nvPicPr>
          <p:cNvPr id="49" name="图片 4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
            <a:ext cx="12222480" cy="6858000"/>
          </a:xfrm>
          <a:prstGeom prst="rect">
            <a:avLst/>
          </a:prstGeom>
        </p:spPr>
      </p:pic>
    </p:spTree>
    <p:extLst>
      <p:ext uri="{BB962C8B-B14F-4D97-AF65-F5344CB8AC3E}">
        <p14:creationId xmlns:p14="http://schemas.microsoft.com/office/powerpoint/2010/main" val="1996061366"/>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自定义版式">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46437866"/>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1_标题幻灯片">
    <p:bg>
      <p:bgPr>
        <a:gradFill>
          <a:gsLst>
            <a:gs pos="58000">
              <a:schemeClr val="accent1">
                <a:lumMod val="5000"/>
                <a:lumOff val="95000"/>
              </a:schemeClr>
            </a:gs>
            <a:gs pos="2000">
              <a:schemeClr val="accent1">
                <a:lumMod val="45000"/>
                <a:lumOff val="55000"/>
              </a:schemeClr>
            </a:gs>
            <a:gs pos="89000">
              <a:srgbClr val="C5EAA7"/>
            </a:gs>
            <a:gs pos="100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584109848"/>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pic>
        <p:nvPicPr>
          <p:cNvPr id="49" name="图片 4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
            <a:ext cx="12222480" cy="6858000"/>
          </a:xfrm>
          <a:prstGeom prst="rect">
            <a:avLst/>
          </a:prstGeom>
        </p:spPr>
      </p:pic>
    </p:spTree>
    <p:extLst>
      <p:ext uri="{BB962C8B-B14F-4D97-AF65-F5344CB8AC3E}">
        <p14:creationId xmlns:p14="http://schemas.microsoft.com/office/powerpoint/2010/main" val="2211419159"/>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222480" cy="6858000"/>
          </a:xfrm>
          <a:prstGeom prst="rect">
            <a:avLst/>
          </a:prstGeom>
        </p:spPr>
      </p:pic>
      <p:grpSp>
        <p:nvGrpSpPr>
          <p:cNvPr id="4" name="组合 3"/>
          <p:cNvGrpSpPr/>
          <p:nvPr userDrawn="1"/>
        </p:nvGrpSpPr>
        <p:grpSpPr>
          <a:xfrm>
            <a:off x="8719900" y="5369024"/>
            <a:ext cx="3058452" cy="1271682"/>
            <a:chOff x="1125321" y="485528"/>
            <a:chExt cx="3058452" cy="1271682"/>
          </a:xfrm>
        </p:grpSpPr>
        <p:grpSp>
          <p:nvGrpSpPr>
            <p:cNvPr id="5" name="组合 4"/>
            <p:cNvGrpSpPr/>
            <p:nvPr/>
          </p:nvGrpSpPr>
          <p:grpSpPr>
            <a:xfrm rot="2568293">
              <a:off x="3613219" y="485528"/>
              <a:ext cx="122859" cy="173836"/>
              <a:chOff x="2899932" y="286608"/>
              <a:chExt cx="373440" cy="748067"/>
            </a:xfrm>
            <a:solidFill>
              <a:srgbClr val="FFC000"/>
            </a:solidFill>
          </p:grpSpPr>
          <p:sp>
            <p:nvSpPr>
              <p:cNvPr id="15"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16"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6" name="组合 5"/>
            <p:cNvGrpSpPr/>
            <p:nvPr/>
          </p:nvGrpSpPr>
          <p:grpSpPr>
            <a:xfrm rot="9432564">
              <a:off x="3628846" y="1610197"/>
              <a:ext cx="103902" cy="147013"/>
              <a:chOff x="2899932" y="286608"/>
              <a:chExt cx="373440" cy="748067"/>
            </a:xfrm>
            <a:solidFill>
              <a:srgbClr val="D9827B"/>
            </a:solidFill>
          </p:grpSpPr>
          <p:sp>
            <p:nvSpPr>
              <p:cNvPr id="13"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14"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7" name="组合 6"/>
            <p:cNvGrpSpPr/>
            <p:nvPr/>
          </p:nvGrpSpPr>
          <p:grpSpPr>
            <a:xfrm rot="18900000">
              <a:off x="1125321" y="744329"/>
              <a:ext cx="124284" cy="175853"/>
              <a:chOff x="2899932" y="286608"/>
              <a:chExt cx="373440" cy="748067"/>
            </a:xfrm>
            <a:solidFill>
              <a:srgbClr val="3D7351"/>
            </a:solidFill>
          </p:grpSpPr>
          <p:sp>
            <p:nvSpPr>
              <p:cNvPr id="11"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12"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8" name="组合 7"/>
            <p:cNvGrpSpPr/>
            <p:nvPr/>
          </p:nvGrpSpPr>
          <p:grpSpPr>
            <a:xfrm rot="6975246">
              <a:off x="4126861" y="1304244"/>
              <a:ext cx="47134" cy="66691"/>
              <a:chOff x="2899932" y="286608"/>
              <a:chExt cx="373440" cy="748067"/>
            </a:xfrm>
          </p:grpSpPr>
          <p:sp>
            <p:nvSpPr>
              <p:cNvPr id="9"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10"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grpSp>
        <p:nvGrpSpPr>
          <p:cNvPr id="17" name="组合 16"/>
          <p:cNvGrpSpPr/>
          <p:nvPr userDrawn="1"/>
        </p:nvGrpSpPr>
        <p:grpSpPr>
          <a:xfrm>
            <a:off x="382413" y="5381268"/>
            <a:ext cx="3058452" cy="1271682"/>
            <a:chOff x="1125321" y="485528"/>
            <a:chExt cx="3058452" cy="1271682"/>
          </a:xfrm>
        </p:grpSpPr>
        <p:grpSp>
          <p:nvGrpSpPr>
            <p:cNvPr id="18" name="组合 17"/>
            <p:cNvGrpSpPr/>
            <p:nvPr/>
          </p:nvGrpSpPr>
          <p:grpSpPr>
            <a:xfrm rot="2568293">
              <a:off x="3613219" y="485528"/>
              <a:ext cx="122859" cy="173836"/>
              <a:chOff x="2899932" y="286608"/>
              <a:chExt cx="373440" cy="748067"/>
            </a:xfrm>
            <a:solidFill>
              <a:srgbClr val="FFC000"/>
            </a:solidFill>
          </p:grpSpPr>
          <p:sp>
            <p:nvSpPr>
              <p:cNvPr id="28"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29"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19" name="组合 18"/>
            <p:cNvGrpSpPr/>
            <p:nvPr/>
          </p:nvGrpSpPr>
          <p:grpSpPr>
            <a:xfrm rot="9432564">
              <a:off x="3628846" y="1610197"/>
              <a:ext cx="103902" cy="147013"/>
              <a:chOff x="2899932" y="286608"/>
              <a:chExt cx="373440" cy="748067"/>
            </a:xfrm>
            <a:solidFill>
              <a:srgbClr val="D9827B"/>
            </a:solidFill>
          </p:grpSpPr>
          <p:sp>
            <p:nvSpPr>
              <p:cNvPr id="26"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27"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20" name="组合 19"/>
            <p:cNvGrpSpPr/>
            <p:nvPr/>
          </p:nvGrpSpPr>
          <p:grpSpPr>
            <a:xfrm rot="18900000">
              <a:off x="1125321" y="744329"/>
              <a:ext cx="124284" cy="175853"/>
              <a:chOff x="2899932" y="286608"/>
              <a:chExt cx="373440" cy="748067"/>
            </a:xfrm>
            <a:solidFill>
              <a:srgbClr val="3D7351"/>
            </a:solidFill>
          </p:grpSpPr>
          <p:sp>
            <p:nvSpPr>
              <p:cNvPr id="24"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25"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21" name="组合 20"/>
            <p:cNvGrpSpPr/>
            <p:nvPr/>
          </p:nvGrpSpPr>
          <p:grpSpPr>
            <a:xfrm rot="6975246">
              <a:off x="4126861" y="1304244"/>
              <a:ext cx="47134" cy="66691"/>
              <a:chOff x="2899932" y="286608"/>
              <a:chExt cx="373440" cy="748067"/>
            </a:xfrm>
          </p:grpSpPr>
          <p:sp>
            <p:nvSpPr>
              <p:cNvPr id="22"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23"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pic>
        <p:nvPicPr>
          <p:cNvPr id="43"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8702329" y="1396626"/>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4"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rot="12265143">
            <a:off x="7024460" y="5528128"/>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5"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rot="17799717">
            <a:off x="1490640" y="5729774"/>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6"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rot="3858213">
            <a:off x="329232" y="3176363"/>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7" name="Picture 2" descr="简约商务ppt模板免抠素材 平面电商 创意素材 png素材 素材 "/>
          <p:cNvPicPr>
            <a:picLocks noChangeAspect="1" noChangeArrowheads="1"/>
          </p:cNvPicPr>
          <p:nvPr userDrawn="1"/>
        </p:nvPicPr>
        <p:blipFill>
          <a:blip r:embed="rId4" cstate="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rot="19054540">
            <a:off x="9627284" y="6149216"/>
            <a:ext cx="753112" cy="423471"/>
          </a:xfrm>
          <a:prstGeom prst="rect">
            <a:avLst/>
          </a:prstGeom>
          <a:noFill/>
          <a:extLst>
            <a:ext uri="{909E8E84-426E-40DD-AFC4-6F175D3DCCD1}">
              <a14:hiddenFill xmlns:a14="http://schemas.microsoft.com/office/drawing/2010/main">
                <a:solidFill>
                  <a:srgbClr val="FFFFFF"/>
                </a:solidFill>
              </a14:hiddenFill>
            </a:ext>
          </a:extLst>
        </p:spPr>
      </p:pic>
      <p:pic>
        <p:nvPicPr>
          <p:cNvPr id="49" name="Picture 2" descr="简约商务ppt模板免抠素材 平面电商 创意素材 png素材 素材 "/>
          <p:cNvPicPr>
            <a:picLocks noChangeAspect="1" noChangeArrowheads="1"/>
          </p:cNvPicPr>
          <p:nvPr userDrawn="1"/>
        </p:nvPicPr>
        <p:blipFill>
          <a:blip r:embed="rId5" cstate="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rot="19054540">
            <a:off x="11320159" y="2042052"/>
            <a:ext cx="560714" cy="315287"/>
          </a:xfrm>
          <a:prstGeom prst="rect">
            <a:avLst/>
          </a:prstGeom>
          <a:noFill/>
          <a:extLst>
            <a:ext uri="{909E8E84-426E-40DD-AFC4-6F175D3DCCD1}">
              <a14:hiddenFill xmlns:a14="http://schemas.microsoft.com/office/drawing/2010/main">
                <a:solidFill>
                  <a:srgbClr val="FFFFFF"/>
                </a:solidFill>
              </a14:hiddenFill>
            </a:ext>
          </a:extLst>
        </p:spPr>
      </p:pic>
      <p:grpSp>
        <p:nvGrpSpPr>
          <p:cNvPr id="50" name="组合 49"/>
          <p:cNvGrpSpPr/>
          <p:nvPr userDrawn="1"/>
        </p:nvGrpSpPr>
        <p:grpSpPr>
          <a:xfrm>
            <a:off x="9303059" y="91636"/>
            <a:ext cx="2610757" cy="1271682"/>
            <a:chOff x="1125321" y="485528"/>
            <a:chExt cx="2610757" cy="1271682"/>
          </a:xfrm>
        </p:grpSpPr>
        <p:grpSp>
          <p:nvGrpSpPr>
            <p:cNvPr id="51" name="组合 50"/>
            <p:cNvGrpSpPr/>
            <p:nvPr/>
          </p:nvGrpSpPr>
          <p:grpSpPr>
            <a:xfrm rot="2568293">
              <a:off x="3613219" y="485528"/>
              <a:ext cx="122859" cy="173836"/>
              <a:chOff x="2899932" y="286608"/>
              <a:chExt cx="373440" cy="748067"/>
            </a:xfrm>
            <a:solidFill>
              <a:srgbClr val="FFC000"/>
            </a:solidFill>
          </p:grpSpPr>
          <p:sp>
            <p:nvSpPr>
              <p:cNvPr id="61"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62"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52" name="组合 51"/>
            <p:cNvGrpSpPr/>
            <p:nvPr/>
          </p:nvGrpSpPr>
          <p:grpSpPr>
            <a:xfrm rot="9432564">
              <a:off x="3628846" y="1610197"/>
              <a:ext cx="103902" cy="147013"/>
              <a:chOff x="2899932" y="286608"/>
              <a:chExt cx="373440" cy="748067"/>
            </a:xfrm>
            <a:solidFill>
              <a:srgbClr val="D9827B"/>
            </a:solidFill>
          </p:grpSpPr>
          <p:sp>
            <p:nvSpPr>
              <p:cNvPr id="59"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60"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53" name="组合 52"/>
            <p:cNvGrpSpPr/>
            <p:nvPr/>
          </p:nvGrpSpPr>
          <p:grpSpPr>
            <a:xfrm rot="18900000">
              <a:off x="1125321" y="744329"/>
              <a:ext cx="124284" cy="175853"/>
              <a:chOff x="2899932" y="286608"/>
              <a:chExt cx="373440" cy="748067"/>
            </a:xfrm>
            <a:solidFill>
              <a:srgbClr val="3D7351"/>
            </a:solidFill>
          </p:grpSpPr>
          <p:sp>
            <p:nvSpPr>
              <p:cNvPr id="57"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58"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54" name="组合 53"/>
            <p:cNvGrpSpPr/>
            <p:nvPr/>
          </p:nvGrpSpPr>
          <p:grpSpPr>
            <a:xfrm rot="6975246">
              <a:off x="2191242" y="1299607"/>
              <a:ext cx="42541" cy="76010"/>
              <a:chOff x="9709922" y="19729368"/>
              <a:chExt cx="337041" cy="852603"/>
            </a:xfrm>
          </p:grpSpPr>
          <p:sp>
            <p:nvSpPr>
              <p:cNvPr id="55" name="等腰三角形 44"/>
              <p:cNvSpPr/>
              <p:nvPr/>
            </p:nvSpPr>
            <p:spPr>
              <a:xfrm>
                <a:off x="9709922" y="19871147"/>
                <a:ext cx="269801" cy="710824"/>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56" name="等腰三角形 47"/>
              <p:cNvSpPr/>
              <p:nvPr/>
            </p:nvSpPr>
            <p:spPr>
              <a:xfrm rot="19776570">
                <a:off x="9798216" y="19729368"/>
                <a:ext cx="248747" cy="710832"/>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pic>
        <p:nvPicPr>
          <p:cNvPr id="63"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0052" r="36211" b="13281"/>
          <a:stretch/>
        </p:blipFill>
        <p:spPr bwMode="auto">
          <a:xfrm rot="988419">
            <a:off x="4875053" y="5975799"/>
            <a:ext cx="872836" cy="685800"/>
          </a:xfrm>
          <a:prstGeom prst="rect">
            <a:avLst/>
          </a:prstGeom>
          <a:noFill/>
          <a:extLst>
            <a:ext uri="{909E8E84-426E-40DD-AFC4-6F175D3DCCD1}">
              <a14:hiddenFill xmlns:a14="http://schemas.microsoft.com/office/drawing/2010/main">
                <a:solidFill>
                  <a:srgbClr val="FFFFFF"/>
                </a:solidFill>
              </a14:hiddenFill>
            </a:ext>
          </a:extLst>
        </p:spPr>
      </p:pic>
      <p:pic>
        <p:nvPicPr>
          <p:cNvPr id="64"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49156" t="73287" r="36211" b="13281"/>
          <a:stretch/>
        </p:blipFill>
        <p:spPr bwMode="auto">
          <a:xfrm>
            <a:off x="7821385" y="2949286"/>
            <a:ext cx="451588" cy="552705"/>
          </a:xfrm>
          <a:prstGeom prst="rect">
            <a:avLst/>
          </a:prstGeom>
          <a:noFill/>
          <a:extLst>
            <a:ext uri="{909E8E84-426E-40DD-AFC4-6F175D3DCCD1}">
              <a14:hiddenFill xmlns:a14="http://schemas.microsoft.com/office/drawing/2010/main">
                <a:solidFill>
                  <a:srgbClr val="FFFFFF"/>
                </a:solidFill>
              </a14:hiddenFill>
            </a:ext>
          </a:extLst>
        </p:spPr>
      </p:pic>
      <p:pic>
        <p:nvPicPr>
          <p:cNvPr id="65"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4465" r="50283" b="13281"/>
          <a:stretch/>
        </p:blipFill>
        <p:spPr bwMode="auto">
          <a:xfrm>
            <a:off x="1039419" y="1730657"/>
            <a:ext cx="438566" cy="504214"/>
          </a:xfrm>
          <a:prstGeom prst="rect">
            <a:avLst/>
          </a:prstGeom>
          <a:noFill/>
          <a:extLst>
            <a:ext uri="{909E8E84-426E-40DD-AFC4-6F175D3DCCD1}">
              <a14:hiddenFill xmlns:a14="http://schemas.microsoft.com/office/drawing/2010/main">
                <a:solidFill>
                  <a:srgbClr val="FFFFFF"/>
                </a:solidFill>
              </a14:hiddenFill>
            </a:ext>
          </a:extLst>
        </p:spPr>
      </p:pic>
      <p:pic>
        <p:nvPicPr>
          <p:cNvPr id="66"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4465" r="50283" b="13281"/>
          <a:stretch/>
        </p:blipFill>
        <p:spPr bwMode="auto">
          <a:xfrm>
            <a:off x="3374740" y="2997777"/>
            <a:ext cx="438566" cy="504214"/>
          </a:xfrm>
          <a:prstGeom prst="rect">
            <a:avLst/>
          </a:prstGeom>
          <a:noFill/>
          <a:extLst>
            <a:ext uri="{909E8E84-426E-40DD-AFC4-6F175D3DCCD1}">
              <a14:hiddenFill xmlns:a14="http://schemas.microsoft.com/office/drawing/2010/main">
                <a:solidFill>
                  <a:srgbClr val="FFFFFF"/>
                </a:solidFill>
              </a14:hiddenFill>
            </a:ext>
          </a:extLst>
        </p:spPr>
      </p:pic>
      <p:pic>
        <p:nvPicPr>
          <p:cNvPr id="67"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4465" r="50283" b="13281"/>
          <a:stretch/>
        </p:blipFill>
        <p:spPr bwMode="auto">
          <a:xfrm>
            <a:off x="6049319" y="4207084"/>
            <a:ext cx="438566" cy="504214"/>
          </a:xfrm>
          <a:prstGeom prst="rect">
            <a:avLst/>
          </a:prstGeom>
          <a:noFill/>
          <a:extLst>
            <a:ext uri="{909E8E84-426E-40DD-AFC4-6F175D3DCCD1}">
              <a14:hiddenFill xmlns:a14="http://schemas.microsoft.com/office/drawing/2010/main">
                <a:solidFill>
                  <a:srgbClr val="FFFFFF"/>
                </a:solidFill>
              </a14:hiddenFill>
            </a:ext>
          </a:extLst>
        </p:spPr>
      </p:pic>
      <p:pic>
        <p:nvPicPr>
          <p:cNvPr id="68"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49156" t="73287" r="36211" b="13281"/>
          <a:stretch/>
        </p:blipFill>
        <p:spPr bwMode="auto">
          <a:xfrm>
            <a:off x="5454870" y="1730657"/>
            <a:ext cx="451588" cy="552705"/>
          </a:xfrm>
          <a:prstGeom prst="rect">
            <a:avLst/>
          </a:prstGeom>
          <a:noFill/>
          <a:extLst>
            <a:ext uri="{909E8E84-426E-40DD-AFC4-6F175D3DCCD1}">
              <a14:hiddenFill xmlns:a14="http://schemas.microsoft.com/office/drawing/2010/main">
                <a:solidFill>
                  <a:srgbClr val="FFFFFF"/>
                </a:solidFill>
              </a14:hiddenFill>
            </a:ext>
          </a:extLst>
        </p:spPr>
      </p:pic>
      <p:pic>
        <p:nvPicPr>
          <p:cNvPr id="69"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49156" t="73287" r="36211" b="13281"/>
          <a:stretch/>
        </p:blipFill>
        <p:spPr bwMode="auto">
          <a:xfrm>
            <a:off x="10488379" y="4192888"/>
            <a:ext cx="451588" cy="552705"/>
          </a:xfrm>
          <a:prstGeom prst="rect">
            <a:avLst/>
          </a:prstGeom>
          <a:noFill/>
          <a:extLst>
            <a:ext uri="{909E8E84-426E-40DD-AFC4-6F175D3DCCD1}">
              <a14:hiddenFill xmlns:a14="http://schemas.microsoft.com/office/drawing/2010/main">
                <a:solidFill>
                  <a:srgbClr val="FFFFFF"/>
                </a:solidFill>
              </a14:hiddenFill>
            </a:ext>
          </a:extLst>
        </p:spPr>
      </p:pic>
      <p:grpSp>
        <p:nvGrpSpPr>
          <p:cNvPr id="70" name="组合 69"/>
          <p:cNvGrpSpPr/>
          <p:nvPr userDrawn="1"/>
        </p:nvGrpSpPr>
        <p:grpSpPr>
          <a:xfrm>
            <a:off x="7664838" y="2153465"/>
            <a:ext cx="3058452" cy="1271682"/>
            <a:chOff x="1125321" y="485528"/>
            <a:chExt cx="3058452" cy="1271682"/>
          </a:xfrm>
        </p:grpSpPr>
        <p:grpSp>
          <p:nvGrpSpPr>
            <p:cNvPr id="71" name="组合 70"/>
            <p:cNvGrpSpPr/>
            <p:nvPr/>
          </p:nvGrpSpPr>
          <p:grpSpPr>
            <a:xfrm rot="2568293">
              <a:off x="3613219" y="485528"/>
              <a:ext cx="122859" cy="173836"/>
              <a:chOff x="2899932" y="286608"/>
              <a:chExt cx="373440" cy="748067"/>
            </a:xfrm>
            <a:solidFill>
              <a:srgbClr val="FFC000"/>
            </a:solidFill>
          </p:grpSpPr>
          <p:sp>
            <p:nvSpPr>
              <p:cNvPr id="81"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82"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72" name="组合 71"/>
            <p:cNvGrpSpPr/>
            <p:nvPr/>
          </p:nvGrpSpPr>
          <p:grpSpPr>
            <a:xfrm rot="9432564">
              <a:off x="3628846" y="1610197"/>
              <a:ext cx="103902" cy="147013"/>
              <a:chOff x="2899932" y="286608"/>
              <a:chExt cx="373440" cy="748067"/>
            </a:xfrm>
            <a:solidFill>
              <a:srgbClr val="D9827B"/>
            </a:solidFill>
          </p:grpSpPr>
          <p:sp>
            <p:nvSpPr>
              <p:cNvPr id="79"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80"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73" name="组合 72"/>
            <p:cNvGrpSpPr/>
            <p:nvPr/>
          </p:nvGrpSpPr>
          <p:grpSpPr>
            <a:xfrm rot="18900000">
              <a:off x="1125321" y="744329"/>
              <a:ext cx="124284" cy="175853"/>
              <a:chOff x="2899932" y="286608"/>
              <a:chExt cx="373440" cy="748067"/>
            </a:xfrm>
            <a:solidFill>
              <a:srgbClr val="3D7351"/>
            </a:solidFill>
          </p:grpSpPr>
          <p:sp>
            <p:nvSpPr>
              <p:cNvPr id="77"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78"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74" name="组合 73"/>
            <p:cNvGrpSpPr/>
            <p:nvPr/>
          </p:nvGrpSpPr>
          <p:grpSpPr>
            <a:xfrm rot="6975246">
              <a:off x="4126861" y="1304244"/>
              <a:ext cx="47134" cy="66691"/>
              <a:chOff x="2899932" y="286608"/>
              <a:chExt cx="373440" cy="748067"/>
            </a:xfrm>
          </p:grpSpPr>
          <p:sp>
            <p:nvSpPr>
              <p:cNvPr id="75"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76"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pic>
        <p:nvPicPr>
          <p:cNvPr id="83" name="Picture 2" descr="简约商务ppt模板免抠素材 平面电商 创意素材 png素材 素材 "/>
          <p:cNvPicPr>
            <a:picLocks noChangeAspect="1" noChangeArrowheads="1"/>
          </p:cNvPicPr>
          <p:nvPr userDrawn="1"/>
        </p:nvPicPr>
        <p:blipFill>
          <a:blip r:embed="rId4" cstate="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rot="8904501">
            <a:off x="1362868" y="4236722"/>
            <a:ext cx="753112" cy="42347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35762029"/>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5" name="文本框 2057">
            <a:hlinkClick r:id="rId3" action="ppaction://hlinksldjump"/>
            <a:extLst>
              <a:ext uri="{FF2B5EF4-FFF2-40B4-BE49-F238E27FC236}">
                <a16:creationId xmlns:a16="http://schemas.microsoft.com/office/drawing/2014/main" xmlns="" id="{04FE8436-5513-AEE9-9C9B-B7E75377ABEC}"/>
              </a:ext>
            </a:extLst>
          </p:cNvPr>
          <p:cNvSpPr txBox="1">
            <a:spLocks noChangeArrowheads="1"/>
          </p:cNvSpPr>
          <p:nvPr userDrawn="1">
            <p:custDataLst>
              <p:tags r:id="rId1"/>
            </p:custDataLst>
          </p:nvPr>
        </p:nvSpPr>
        <p:spPr bwMode="auto">
          <a:xfrm>
            <a:off x="10559415" y="6427107"/>
            <a:ext cx="1459230" cy="398780"/>
          </a:xfrm>
          <a:prstGeom prst="rect">
            <a:avLst/>
          </a:prstGeom>
          <a:solidFill>
            <a:srgbClr val="4BB13F"/>
          </a:solidFill>
          <a:ln>
            <a:noFill/>
          </a:ln>
          <a:scene3d>
            <a:camera prst="orthographicFront"/>
            <a:lightRig rig="threePt" dir="t"/>
          </a:scene3d>
          <a:sp3d>
            <a:bevelT prst="relaxedInset"/>
          </a:sp3d>
        </p:spPr>
        <p:txBody>
          <a:bodyPr wrap="square">
            <a:spAutoFit/>
          </a:bodyPr>
          <a:lstStyle/>
          <a:p>
            <a:pPr algn="ctr">
              <a:spcBef>
                <a:spcPct val="0"/>
              </a:spcBef>
              <a:buFont typeface="Arial" panose="020B0604020202020204" pitchFamily="34" charset="0"/>
              <a:buNone/>
              <a:defRPr/>
            </a:pPr>
            <a:r>
              <a:rPr lang="zh-CN" altLang="en-US" sz="2000" dirty="0">
                <a:solidFill>
                  <a:prstClr val="white"/>
                </a:solidFill>
                <a:latin typeface="微软雅黑" panose="020B0503020204020204" charset="-122"/>
                <a:ea typeface="微软雅黑" panose="020B0503020204020204" charset="-122"/>
                <a:cs typeface="Times New Roman" panose="02020603050405020304" pitchFamily="18" charset="0"/>
              </a:rPr>
              <a:t>返回目录</a:t>
            </a:r>
          </a:p>
        </p:txBody>
      </p:sp>
    </p:spTree>
    <p:extLst>
      <p:ext uri="{BB962C8B-B14F-4D97-AF65-F5344CB8AC3E}">
        <p14:creationId xmlns:p14="http://schemas.microsoft.com/office/powerpoint/2010/main" val="712371460"/>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644351437"/>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gradFill>
          <a:gsLst>
            <a:gs pos="0">
              <a:schemeClr val="accent1">
                <a:lumMod val="5000"/>
                <a:lumOff val="95000"/>
              </a:schemeClr>
            </a:gs>
            <a:gs pos="32000">
              <a:schemeClr val="accent1">
                <a:lumMod val="45000"/>
                <a:lumOff val="55000"/>
              </a:schemeClr>
            </a:gs>
            <a:gs pos="70000">
              <a:srgbClr val="C5EAA7"/>
            </a:gs>
            <a:gs pos="100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251550" y="533156"/>
            <a:ext cx="7958966" cy="4889548"/>
          </a:xfrm>
          <a:prstGeom prst="rect">
            <a:avLst/>
          </a:prstGeom>
        </p:spPr>
      </p:pic>
    </p:spTree>
    <p:extLst>
      <p:ext uri="{BB962C8B-B14F-4D97-AF65-F5344CB8AC3E}">
        <p14:creationId xmlns:p14="http://schemas.microsoft.com/office/powerpoint/2010/main" val="6936816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decel="50000" fill="hold">
                                          <p:stCondLst>
                                            <p:cond delay="0"/>
                                          </p:stCondLst>
                                        </p:cTn>
                                        <p:tgtEl>
                                          <p:spTgt spid="8"/>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8"/>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8"/>
                                        </p:tgtEl>
                                        <p:attrNameLst>
                                          <p:attrName>ppt_w</p:attrName>
                                        </p:attrNameLst>
                                      </p:cBhvr>
                                      <p:tavLst>
                                        <p:tav tm="0">
                                          <p:val>
                                            <p:strVal val="#ppt_w*.05"/>
                                          </p:val>
                                        </p:tav>
                                        <p:tav tm="100000">
                                          <p:val>
                                            <p:strVal val="#ppt_w"/>
                                          </p:val>
                                        </p:tav>
                                      </p:tavLst>
                                    </p:anim>
                                    <p:anim calcmode="lin" valueType="num">
                                      <p:cBhvr>
                                        <p:cTn id="10" dur="1000" fill="hold"/>
                                        <p:tgtEl>
                                          <p:spTgt spid="8"/>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8"/>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8"/>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8"/>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_自定义版式">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916049420"/>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1_标题和内容">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245511898"/>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2_标题和内容">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770637122"/>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222480" cy="6858000"/>
          </a:xfrm>
          <a:prstGeom prst="rect">
            <a:avLst/>
          </a:prstGeom>
        </p:spPr>
      </p:pic>
      <p:grpSp>
        <p:nvGrpSpPr>
          <p:cNvPr id="4" name="组合 3"/>
          <p:cNvGrpSpPr/>
          <p:nvPr userDrawn="1"/>
        </p:nvGrpSpPr>
        <p:grpSpPr>
          <a:xfrm>
            <a:off x="8719900" y="5369024"/>
            <a:ext cx="3058452" cy="1271682"/>
            <a:chOff x="1125321" y="485528"/>
            <a:chExt cx="3058452" cy="1271682"/>
          </a:xfrm>
        </p:grpSpPr>
        <p:grpSp>
          <p:nvGrpSpPr>
            <p:cNvPr id="5" name="组合 4"/>
            <p:cNvGrpSpPr/>
            <p:nvPr/>
          </p:nvGrpSpPr>
          <p:grpSpPr>
            <a:xfrm rot="2568293">
              <a:off x="3613219" y="485528"/>
              <a:ext cx="122859" cy="173836"/>
              <a:chOff x="2899932" y="286608"/>
              <a:chExt cx="373440" cy="748067"/>
            </a:xfrm>
            <a:solidFill>
              <a:srgbClr val="FFC000"/>
            </a:solidFill>
          </p:grpSpPr>
          <p:sp>
            <p:nvSpPr>
              <p:cNvPr id="15"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6"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6" name="组合 5"/>
            <p:cNvGrpSpPr/>
            <p:nvPr/>
          </p:nvGrpSpPr>
          <p:grpSpPr>
            <a:xfrm rot="9432564">
              <a:off x="3628846" y="1610197"/>
              <a:ext cx="103902" cy="147013"/>
              <a:chOff x="2899932" y="286608"/>
              <a:chExt cx="373440" cy="748067"/>
            </a:xfrm>
            <a:solidFill>
              <a:srgbClr val="D9827B"/>
            </a:solidFill>
          </p:grpSpPr>
          <p:sp>
            <p:nvSpPr>
              <p:cNvPr id="13"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 name="组合 6"/>
            <p:cNvGrpSpPr/>
            <p:nvPr/>
          </p:nvGrpSpPr>
          <p:grpSpPr>
            <a:xfrm rot="18900000">
              <a:off x="1125321" y="744329"/>
              <a:ext cx="124284" cy="175853"/>
              <a:chOff x="2899932" y="286608"/>
              <a:chExt cx="373440" cy="748067"/>
            </a:xfrm>
            <a:solidFill>
              <a:srgbClr val="3D7351"/>
            </a:solidFill>
          </p:grpSpPr>
          <p:sp>
            <p:nvSpPr>
              <p:cNvPr id="11"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8" name="组合 7"/>
            <p:cNvGrpSpPr/>
            <p:nvPr/>
          </p:nvGrpSpPr>
          <p:grpSpPr>
            <a:xfrm rot="6975246">
              <a:off x="4126861" y="1304244"/>
              <a:ext cx="47134" cy="66691"/>
              <a:chOff x="2899932" y="286608"/>
              <a:chExt cx="373440" cy="748067"/>
            </a:xfrm>
          </p:grpSpPr>
          <p:sp>
            <p:nvSpPr>
              <p:cNvPr id="9"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grpSp>
        <p:nvGrpSpPr>
          <p:cNvPr id="17" name="组合 16"/>
          <p:cNvGrpSpPr/>
          <p:nvPr userDrawn="1"/>
        </p:nvGrpSpPr>
        <p:grpSpPr>
          <a:xfrm>
            <a:off x="382413" y="5381268"/>
            <a:ext cx="3058452" cy="1271682"/>
            <a:chOff x="1125321" y="485528"/>
            <a:chExt cx="3058452" cy="1271682"/>
          </a:xfrm>
        </p:grpSpPr>
        <p:grpSp>
          <p:nvGrpSpPr>
            <p:cNvPr id="18" name="组合 17"/>
            <p:cNvGrpSpPr/>
            <p:nvPr/>
          </p:nvGrpSpPr>
          <p:grpSpPr>
            <a:xfrm rot="2568293">
              <a:off x="3613219" y="485528"/>
              <a:ext cx="122859" cy="173836"/>
              <a:chOff x="2899932" y="286608"/>
              <a:chExt cx="373440" cy="748067"/>
            </a:xfrm>
            <a:solidFill>
              <a:srgbClr val="FFC000"/>
            </a:solidFill>
          </p:grpSpPr>
          <p:sp>
            <p:nvSpPr>
              <p:cNvPr id="28"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9"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9" name="组合 18"/>
            <p:cNvGrpSpPr/>
            <p:nvPr/>
          </p:nvGrpSpPr>
          <p:grpSpPr>
            <a:xfrm rot="9432564">
              <a:off x="3628846" y="1610197"/>
              <a:ext cx="103902" cy="147013"/>
              <a:chOff x="2899932" y="286608"/>
              <a:chExt cx="373440" cy="748067"/>
            </a:xfrm>
            <a:solidFill>
              <a:srgbClr val="D9827B"/>
            </a:solidFill>
          </p:grpSpPr>
          <p:sp>
            <p:nvSpPr>
              <p:cNvPr id="26"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7"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0" name="组合 19"/>
            <p:cNvGrpSpPr/>
            <p:nvPr/>
          </p:nvGrpSpPr>
          <p:grpSpPr>
            <a:xfrm rot="18900000">
              <a:off x="1125321" y="744329"/>
              <a:ext cx="124284" cy="175853"/>
              <a:chOff x="2899932" y="286608"/>
              <a:chExt cx="373440" cy="748067"/>
            </a:xfrm>
            <a:solidFill>
              <a:srgbClr val="3D7351"/>
            </a:solidFill>
          </p:grpSpPr>
          <p:sp>
            <p:nvSpPr>
              <p:cNvPr id="24"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5"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1" name="组合 20"/>
            <p:cNvGrpSpPr/>
            <p:nvPr/>
          </p:nvGrpSpPr>
          <p:grpSpPr>
            <a:xfrm rot="6975246">
              <a:off x="4126861" y="1304244"/>
              <a:ext cx="47134" cy="66691"/>
              <a:chOff x="2899932" y="286608"/>
              <a:chExt cx="373440" cy="748067"/>
            </a:xfrm>
          </p:grpSpPr>
          <p:sp>
            <p:nvSpPr>
              <p:cNvPr id="22"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3"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pic>
        <p:nvPicPr>
          <p:cNvPr id="43"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8702329" y="1396626"/>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4"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rot="12265143">
            <a:off x="7024460" y="5528128"/>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5"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rot="17799717">
            <a:off x="1490640" y="5729774"/>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6"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rot="3858213">
            <a:off x="329232" y="3176363"/>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7" name="Picture 2" descr="简约商务ppt模板免抠素材 平面电商 创意素材 png素材 素材 "/>
          <p:cNvPicPr>
            <a:picLocks noChangeAspect="1" noChangeArrowheads="1"/>
          </p:cNvPicPr>
          <p:nvPr userDrawn="1"/>
        </p:nvPicPr>
        <p:blipFill>
          <a:blip r:embed="rId4" cstate="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rot="19054540">
            <a:off x="9627284" y="6149216"/>
            <a:ext cx="753112" cy="423471"/>
          </a:xfrm>
          <a:prstGeom prst="rect">
            <a:avLst/>
          </a:prstGeom>
          <a:noFill/>
          <a:extLst>
            <a:ext uri="{909E8E84-426E-40DD-AFC4-6F175D3DCCD1}">
              <a14:hiddenFill xmlns:a14="http://schemas.microsoft.com/office/drawing/2010/main">
                <a:solidFill>
                  <a:srgbClr val="FFFFFF"/>
                </a:solidFill>
              </a14:hiddenFill>
            </a:ext>
          </a:extLst>
        </p:spPr>
      </p:pic>
      <p:pic>
        <p:nvPicPr>
          <p:cNvPr id="49" name="Picture 2" descr="简约商务ppt模板免抠素材 平面电商 创意素材 png素材 素材 "/>
          <p:cNvPicPr>
            <a:picLocks noChangeAspect="1" noChangeArrowheads="1"/>
          </p:cNvPicPr>
          <p:nvPr userDrawn="1"/>
        </p:nvPicPr>
        <p:blipFill>
          <a:blip r:embed="rId5" cstate="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rot="19054540">
            <a:off x="11320159" y="2042052"/>
            <a:ext cx="560714" cy="315287"/>
          </a:xfrm>
          <a:prstGeom prst="rect">
            <a:avLst/>
          </a:prstGeom>
          <a:noFill/>
          <a:extLst>
            <a:ext uri="{909E8E84-426E-40DD-AFC4-6F175D3DCCD1}">
              <a14:hiddenFill xmlns:a14="http://schemas.microsoft.com/office/drawing/2010/main">
                <a:solidFill>
                  <a:srgbClr val="FFFFFF"/>
                </a:solidFill>
              </a14:hiddenFill>
            </a:ext>
          </a:extLst>
        </p:spPr>
      </p:pic>
      <p:grpSp>
        <p:nvGrpSpPr>
          <p:cNvPr id="50" name="组合 49"/>
          <p:cNvGrpSpPr/>
          <p:nvPr userDrawn="1"/>
        </p:nvGrpSpPr>
        <p:grpSpPr>
          <a:xfrm>
            <a:off x="9303059" y="91636"/>
            <a:ext cx="2610757" cy="1271682"/>
            <a:chOff x="1125321" y="485528"/>
            <a:chExt cx="2610757" cy="1271682"/>
          </a:xfrm>
        </p:grpSpPr>
        <p:grpSp>
          <p:nvGrpSpPr>
            <p:cNvPr id="51" name="组合 50"/>
            <p:cNvGrpSpPr/>
            <p:nvPr/>
          </p:nvGrpSpPr>
          <p:grpSpPr>
            <a:xfrm rot="2568293">
              <a:off x="3613219" y="485528"/>
              <a:ext cx="122859" cy="173836"/>
              <a:chOff x="2899932" y="286608"/>
              <a:chExt cx="373440" cy="748067"/>
            </a:xfrm>
            <a:solidFill>
              <a:srgbClr val="FFC000"/>
            </a:solidFill>
          </p:grpSpPr>
          <p:sp>
            <p:nvSpPr>
              <p:cNvPr id="61"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2"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52" name="组合 51"/>
            <p:cNvGrpSpPr/>
            <p:nvPr/>
          </p:nvGrpSpPr>
          <p:grpSpPr>
            <a:xfrm rot="9432564">
              <a:off x="3628846" y="1610197"/>
              <a:ext cx="103902" cy="147013"/>
              <a:chOff x="2899932" y="286608"/>
              <a:chExt cx="373440" cy="748067"/>
            </a:xfrm>
            <a:solidFill>
              <a:srgbClr val="D9827B"/>
            </a:solidFill>
          </p:grpSpPr>
          <p:sp>
            <p:nvSpPr>
              <p:cNvPr id="59"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0"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53" name="组合 52"/>
            <p:cNvGrpSpPr/>
            <p:nvPr/>
          </p:nvGrpSpPr>
          <p:grpSpPr>
            <a:xfrm rot="18900000">
              <a:off x="1125321" y="744329"/>
              <a:ext cx="124284" cy="175853"/>
              <a:chOff x="2899932" y="286608"/>
              <a:chExt cx="373440" cy="748067"/>
            </a:xfrm>
            <a:solidFill>
              <a:srgbClr val="3D7351"/>
            </a:solidFill>
          </p:grpSpPr>
          <p:sp>
            <p:nvSpPr>
              <p:cNvPr id="57"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8"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54" name="组合 53"/>
            <p:cNvGrpSpPr/>
            <p:nvPr/>
          </p:nvGrpSpPr>
          <p:grpSpPr>
            <a:xfrm rot="6975246">
              <a:off x="2191242" y="1299607"/>
              <a:ext cx="42541" cy="76010"/>
              <a:chOff x="9709922" y="19729368"/>
              <a:chExt cx="337041" cy="852603"/>
            </a:xfrm>
          </p:grpSpPr>
          <p:sp>
            <p:nvSpPr>
              <p:cNvPr id="55" name="等腰三角形 44"/>
              <p:cNvSpPr/>
              <p:nvPr/>
            </p:nvSpPr>
            <p:spPr>
              <a:xfrm>
                <a:off x="9709922" y="19871147"/>
                <a:ext cx="269801" cy="710824"/>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6" name="等腰三角形 47"/>
              <p:cNvSpPr/>
              <p:nvPr/>
            </p:nvSpPr>
            <p:spPr>
              <a:xfrm rot="19776570">
                <a:off x="9798216" y="19729368"/>
                <a:ext cx="248747" cy="710832"/>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pic>
        <p:nvPicPr>
          <p:cNvPr id="63"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0052" r="36211" b="13281"/>
          <a:stretch/>
        </p:blipFill>
        <p:spPr bwMode="auto">
          <a:xfrm rot="988419">
            <a:off x="4875053" y="5975799"/>
            <a:ext cx="872836" cy="685800"/>
          </a:xfrm>
          <a:prstGeom prst="rect">
            <a:avLst/>
          </a:prstGeom>
          <a:noFill/>
          <a:extLst>
            <a:ext uri="{909E8E84-426E-40DD-AFC4-6F175D3DCCD1}">
              <a14:hiddenFill xmlns:a14="http://schemas.microsoft.com/office/drawing/2010/main">
                <a:solidFill>
                  <a:srgbClr val="FFFFFF"/>
                </a:solidFill>
              </a14:hiddenFill>
            </a:ext>
          </a:extLst>
        </p:spPr>
      </p:pic>
      <p:pic>
        <p:nvPicPr>
          <p:cNvPr id="64"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49156" t="73287" r="36211" b="13281"/>
          <a:stretch/>
        </p:blipFill>
        <p:spPr bwMode="auto">
          <a:xfrm>
            <a:off x="4049485" y="3734673"/>
            <a:ext cx="451588" cy="552705"/>
          </a:xfrm>
          <a:prstGeom prst="rect">
            <a:avLst/>
          </a:prstGeom>
          <a:noFill/>
          <a:extLst>
            <a:ext uri="{909E8E84-426E-40DD-AFC4-6F175D3DCCD1}">
              <a14:hiddenFill xmlns:a14="http://schemas.microsoft.com/office/drawing/2010/main">
                <a:solidFill>
                  <a:srgbClr val="FFFFFF"/>
                </a:solidFill>
              </a14:hiddenFill>
            </a:ext>
          </a:extLst>
        </p:spPr>
      </p:pic>
      <p:pic>
        <p:nvPicPr>
          <p:cNvPr id="67"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4465" r="50283" b="13281"/>
          <a:stretch/>
        </p:blipFill>
        <p:spPr bwMode="auto">
          <a:xfrm>
            <a:off x="2704032" y="1889114"/>
            <a:ext cx="438566" cy="504214"/>
          </a:xfrm>
          <a:prstGeom prst="rect">
            <a:avLst/>
          </a:prstGeom>
          <a:noFill/>
          <a:extLst>
            <a:ext uri="{909E8E84-426E-40DD-AFC4-6F175D3DCCD1}">
              <a14:hiddenFill xmlns:a14="http://schemas.microsoft.com/office/drawing/2010/main">
                <a:solidFill>
                  <a:srgbClr val="FFFFFF"/>
                </a:solidFill>
              </a14:hiddenFill>
            </a:ext>
          </a:extLst>
        </p:spPr>
      </p:pic>
      <p:pic>
        <p:nvPicPr>
          <p:cNvPr id="69"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49156" t="73287" r="36211" b="13281"/>
          <a:stretch/>
        </p:blipFill>
        <p:spPr bwMode="auto">
          <a:xfrm>
            <a:off x="8748428" y="4011025"/>
            <a:ext cx="451588" cy="552705"/>
          </a:xfrm>
          <a:prstGeom prst="rect">
            <a:avLst/>
          </a:prstGeom>
          <a:noFill/>
          <a:extLst>
            <a:ext uri="{909E8E84-426E-40DD-AFC4-6F175D3DCCD1}">
              <a14:hiddenFill xmlns:a14="http://schemas.microsoft.com/office/drawing/2010/main">
                <a:solidFill>
                  <a:srgbClr val="FFFFFF"/>
                </a:solidFill>
              </a14:hiddenFill>
            </a:ext>
          </a:extLst>
        </p:spPr>
      </p:pic>
      <p:grpSp>
        <p:nvGrpSpPr>
          <p:cNvPr id="70" name="组合 69"/>
          <p:cNvGrpSpPr/>
          <p:nvPr userDrawn="1"/>
        </p:nvGrpSpPr>
        <p:grpSpPr>
          <a:xfrm>
            <a:off x="7664838" y="2153465"/>
            <a:ext cx="3058452" cy="1271682"/>
            <a:chOff x="1125321" y="485528"/>
            <a:chExt cx="3058452" cy="1271682"/>
          </a:xfrm>
        </p:grpSpPr>
        <p:grpSp>
          <p:nvGrpSpPr>
            <p:cNvPr id="71" name="组合 70"/>
            <p:cNvGrpSpPr/>
            <p:nvPr/>
          </p:nvGrpSpPr>
          <p:grpSpPr>
            <a:xfrm rot="2568293">
              <a:off x="3613219" y="485528"/>
              <a:ext cx="122859" cy="173836"/>
              <a:chOff x="2899932" y="286608"/>
              <a:chExt cx="373440" cy="748067"/>
            </a:xfrm>
            <a:solidFill>
              <a:srgbClr val="FFC000"/>
            </a:solidFill>
          </p:grpSpPr>
          <p:sp>
            <p:nvSpPr>
              <p:cNvPr id="81"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2"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2" name="组合 71"/>
            <p:cNvGrpSpPr/>
            <p:nvPr/>
          </p:nvGrpSpPr>
          <p:grpSpPr>
            <a:xfrm rot="9432564">
              <a:off x="3628846" y="1610197"/>
              <a:ext cx="103902" cy="147013"/>
              <a:chOff x="2899932" y="286608"/>
              <a:chExt cx="373440" cy="748067"/>
            </a:xfrm>
            <a:solidFill>
              <a:srgbClr val="D9827B"/>
            </a:solidFill>
          </p:grpSpPr>
          <p:sp>
            <p:nvSpPr>
              <p:cNvPr id="79"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0"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3" name="组合 72"/>
            <p:cNvGrpSpPr/>
            <p:nvPr/>
          </p:nvGrpSpPr>
          <p:grpSpPr>
            <a:xfrm rot="18900000">
              <a:off x="1125321" y="744329"/>
              <a:ext cx="124284" cy="175853"/>
              <a:chOff x="2899932" y="286608"/>
              <a:chExt cx="373440" cy="748067"/>
            </a:xfrm>
            <a:solidFill>
              <a:srgbClr val="3D7351"/>
            </a:solidFill>
          </p:grpSpPr>
          <p:sp>
            <p:nvSpPr>
              <p:cNvPr id="77"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8"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4" name="组合 73"/>
            <p:cNvGrpSpPr/>
            <p:nvPr/>
          </p:nvGrpSpPr>
          <p:grpSpPr>
            <a:xfrm rot="6975246">
              <a:off x="4126861" y="1304244"/>
              <a:ext cx="47134" cy="66691"/>
              <a:chOff x="2899932" y="286608"/>
              <a:chExt cx="373440" cy="748067"/>
            </a:xfrm>
          </p:grpSpPr>
          <p:sp>
            <p:nvSpPr>
              <p:cNvPr id="75"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6"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pic>
        <p:nvPicPr>
          <p:cNvPr id="83" name="Picture 2" descr="简约商务ppt模板免抠素材 平面电商 创意素材 png素材 素材 "/>
          <p:cNvPicPr>
            <a:picLocks noChangeAspect="1" noChangeArrowheads="1"/>
          </p:cNvPicPr>
          <p:nvPr userDrawn="1"/>
        </p:nvPicPr>
        <p:blipFill>
          <a:blip r:embed="rId4" cstate="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rot="8904501">
            <a:off x="1362868" y="4236722"/>
            <a:ext cx="753112" cy="42347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72123003"/>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自定义版式">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318643689"/>
      </p:ext>
    </p:extLst>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自定义版式">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766986007"/>
      </p:ext>
    </p:extLst>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1_标题幻灯片">
    <p:bg>
      <p:bgPr>
        <a:gradFill>
          <a:gsLst>
            <a:gs pos="58000">
              <a:schemeClr val="accent1">
                <a:lumMod val="5000"/>
                <a:lumOff val="95000"/>
              </a:schemeClr>
            </a:gs>
            <a:gs pos="2000">
              <a:schemeClr val="accent1">
                <a:lumMod val="45000"/>
                <a:lumOff val="55000"/>
              </a:schemeClr>
            </a:gs>
            <a:gs pos="89000">
              <a:srgbClr val="C5EAA7"/>
            </a:gs>
            <a:gs pos="100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97852073"/>
      </p:ext>
    </p:extLst>
  </p:cSld>
  <p:clrMapOvr>
    <a:masterClrMapping/>
  </p:clrMapOvr>
  <p:transition>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5" name="文本框 2057">
            <a:hlinkClick r:id="rId3" action="ppaction://hlinksldjump"/>
            <a:extLst>
              <a:ext uri="{FF2B5EF4-FFF2-40B4-BE49-F238E27FC236}">
                <a16:creationId xmlns:a16="http://schemas.microsoft.com/office/drawing/2014/main" xmlns="" id="{04FE8436-5513-AEE9-9C9B-B7E75377ABEC}"/>
              </a:ext>
            </a:extLst>
          </p:cNvPr>
          <p:cNvSpPr txBox="1">
            <a:spLocks noChangeArrowheads="1"/>
          </p:cNvSpPr>
          <p:nvPr userDrawn="1">
            <p:custDataLst>
              <p:tags r:id="rId1"/>
            </p:custDataLst>
          </p:nvPr>
        </p:nvSpPr>
        <p:spPr bwMode="auto">
          <a:xfrm>
            <a:off x="10559415" y="6427107"/>
            <a:ext cx="1459230" cy="398780"/>
          </a:xfrm>
          <a:prstGeom prst="rect">
            <a:avLst/>
          </a:prstGeom>
          <a:solidFill>
            <a:srgbClr val="4BB13F"/>
          </a:solidFill>
          <a:ln>
            <a:noFill/>
          </a:ln>
          <a:scene3d>
            <a:camera prst="orthographicFront"/>
            <a:lightRig rig="threePt" dir="t"/>
          </a:scene3d>
          <a:sp3d>
            <a:bevelT prst="relaxedInset"/>
          </a:sp3d>
        </p:spPr>
        <p:txBody>
          <a:bodyPr wrap="square">
            <a:spAutoFit/>
          </a:bodyPr>
          <a:lstStyle/>
          <a:p>
            <a:pPr algn="ctr" eaLnBrk="1" fontAlgn="auto" hangingPunct="1">
              <a:spcAft>
                <a:spcPts val="0"/>
              </a:spcAft>
              <a:buFont typeface="Arial" panose="020B0604020202020204" pitchFamily="34" charset="0"/>
              <a:buNone/>
              <a:defRPr/>
            </a:pPr>
            <a:r>
              <a:rPr lang="zh-CN" altLang="en-US" sz="2000" dirty="0">
                <a:solidFill>
                  <a:schemeClr val="bg1"/>
                </a:solidFill>
                <a:latin typeface="微软雅黑" panose="020B0503020204020204" charset="-122"/>
                <a:ea typeface="微软雅黑" panose="020B0503020204020204" charset="-122"/>
                <a:cs typeface="Times New Roman" panose="02020603050405020304" pitchFamily="18" charset="0"/>
              </a:rPr>
              <a:t>返回目录</a:t>
            </a:r>
          </a:p>
        </p:txBody>
      </p:sp>
    </p:spTree>
    <p:extLst>
      <p:ext uri="{BB962C8B-B14F-4D97-AF65-F5344CB8AC3E}">
        <p14:creationId xmlns:p14="http://schemas.microsoft.com/office/powerpoint/2010/main" val="3446561071"/>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293167144"/>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gradFill>
          <a:gsLst>
            <a:gs pos="0">
              <a:schemeClr val="accent1">
                <a:lumMod val="5000"/>
                <a:lumOff val="95000"/>
              </a:schemeClr>
            </a:gs>
            <a:gs pos="32000">
              <a:schemeClr val="accent1">
                <a:lumMod val="45000"/>
                <a:lumOff val="55000"/>
              </a:schemeClr>
            </a:gs>
            <a:gs pos="70000">
              <a:srgbClr val="C5EAA7"/>
            </a:gs>
            <a:gs pos="100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251550" y="533156"/>
            <a:ext cx="7958966" cy="4889548"/>
          </a:xfrm>
          <a:prstGeom prst="rect">
            <a:avLst/>
          </a:prstGeom>
        </p:spPr>
      </p:pic>
    </p:spTree>
    <p:extLst>
      <p:ext uri="{BB962C8B-B14F-4D97-AF65-F5344CB8AC3E}">
        <p14:creationId xmlns:p14="http://schemas.microsoft.com/office/powerpoint/2010/main" val="174517187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decel="50000" fill="hold">
                                          <p:stCondLst>
                                            <p:cond delay="0"/>
                                          </p:stCondLst>
                                        </p:cTn>
                                        <p:tgtEl>
                                          <p:spTgt spid="8"/>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8"/>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8"/>
                                        </p:tgtEl>
                                        <p:attrNameLst>
                                          <p:attrName>ppt_w</p:attrName>
                                        </p:attrNameLst>
                                      </p:cBhvr>
                                      <p:tavLst>
                                        <p:tav tm="0">
                                          <p:val>
                                            <p:strVal val="#ppt_w*.05"/>
                                          </p:val>
                                        </p:tav>
                                        <p:tav tm="100000">
                                          <p:val>
                                            <p:strVal val="#ppt_w"/>
                                          </p:val>
                                        </p:tav>
                                      </p:tavLst>
                                    </p:anim>
                                    <p:anim calcmode="lin" valueType="num">
                                      <p:cBhvr>
                                        <p:cTn id="10" dur="1000" fill="hold"/>
                                        <p:tgtEl>
                                          <p:spTgt spid="8"/>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8"/>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8"/>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8"/>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自定义版式">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66532246"/>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1_标题和内容">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442536534"/>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2_标题和内容">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2557009"/>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自定义版式">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42931654"/>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7.xml"/><Relationship Id="rId7" Type="http://schemas.openxmlformats.org/officeDocument/2006/relationships/slideLayout" Target="../slideLayouts/slideLayout11.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slideLayout" Target="../slideLayouts/slideLayout10.xml"/><Relationship Id="rId5" Type="http://schemas.openxmlformats.org/officeDocument/2006/relationships/slideLayout" Target="../slideLayouts/slideLayout9.xml"/><Relationship Id="rId10" Type="http://schemas.openxmlformats.org/officeDocument/2006/relationships/audio" Target="../media/audio1.wav"/><Relationship Id="rId4" Type="http://schemas.openxmlformats.org/officeDocument/2006/relationships/slideLayout" Target="../slideLayouts/slideLayout8.xml"/><Relationship Id="rId9" Type="http://schemas.openxmlformats.org/officeDocument/2006/relationships/slide" Target="../slides/slide2.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 Id="rId5" Type="http://schemas.openxmlformats.org/officeDocument/2006/relationships/theme" Target="../theme/theme3.xml"/><Relationship Id="rId4" Type="http://schemas.openxmlformats.org/officeDocument/2006/relationships/slideLayout" Target="../slideLayouts/slideLayout15.xml"/></Relationships>
</file>

<file path=ppt/slideMasters/_rels/slideMaster4.xml.rels><?xml version="1.0" encoding="UTF-8" standalone="yes"?>
<Relationships xmlns="http://schemas.openxmlformats.org/package/2006/relationships"><Relationship Id="rId8" Type="http://schemas.openxmlformats.org/officeDocument/2006/relationships/theme" Target="../theme/theme4.xml"/><Relationship Id="rId3" Type="http://schemas.openxmlformats.org/officeDocument/2006/relationships/slideLayout" Target="../slideLayouts/slideLayout18.xml"/><Relationship Id="rId7" Type="http://schemas.openxmlformats.org/officeDocument/2006/relationships/slideLayout" Target="../slideLayouts/slideLayout22.xml"/><Relationship Id="rId2" Type="http://schemas.openxmlformats.org/officeDocument/2006/relationships/slideLayout" Target="../slideLayouts/slideLayout17.xml"/><Relationship Id="rId1" Type="http://schemas.openxmlformats.org/officeDocument/2006/relationships/slideLayout" Target="../slideLayouts/slideLayout16.xml"/><Relationship Id="rId6" Type="http://schemas.openxmlformats.org/officeDocument/2006/relationships/slideLayout" Target="../slideLayouts/slideLayout21.xml"/><Relationship Id="rId5" Type="http://schemas.openxmlformats.org/officeDocument/2006/relationships/slideLayout" Target="../slideLayouts/slideLayout20.xml"/><Relationship Id="rId10" Type="http://schemas.openxmlformats.org/officeDocument/2006/relationships/audio" Target="../media/audio1.wav"/><Relationship Id="rId4" Type="http://schemas.openxmlformats.org/officeDocument/2006/relationships/slideLayout" Target="../slideLayouts/slideLayout19.xml"/><Relationship Id="rId9" Type="http://schemas.openxmlformats.org/officeDocument/2006/relationships/slide" Target="../slides/slid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E4FFEE"/>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18139024"/>
      </p:ext>
    </p:extLst>
  </p:cSld>
  <p:clrMap bg1="lt1" tx1="dk1" bg2="lt2" tx2="dk2" accent1="accent1" accent2="accent2" accent3="accent3" accent4="accent4" accent5="accent5" accent6="accent6" hlink="hlink" folHlink="folHlink"/>
  <p:sldLayoutIdLst>
    <p:sldLayoutId id="2147483660" r:id="rId1"/>
    <p:sldLayoutId id="2147483699" r:id="rId2"/>
    <p:sldLayoutId id="2147483652" r:id="rId3"/>
    <p:sldLayoutId id="2147483682" r:id="rId4"/>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alpha val="50000"/>
          </a:schemeClr>
        </a:solidFill>
        <a:effectLst/>
      </p:bgPr>
    </p:bg>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xmlns="" id="{F4BE031C-B885-491B-AFE9-3136DB3D16BC}"/>
              </a:ext>
            </a:extLst>
          </p:cNvPr>
          <p:cNvSpPr/>
          <p:nvPr userDrawn="1"/>
        </p:nvSpPr>
        <p:spPr>
          <a:xfrm>
            <a:off x="1" y="6604258"/>
            <a:ext cx="12192000" cy="253742"/>
          </a:xfrm>
          <a:prstGeom prst="rect">
            <a:avLst/>
          </a:prstGeom>
          <a:solidFill>
            <a:schemeClr val="accent1">
              <a:lumMod val="75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ctr" fontAlgn="base">
              <a:spcBef>
                <a:spcPct val="0"/>
              </a:spcBef>
              <a:spcAft>
                <a:spcPct val="0"/>
              </a:spcAft>
              <a:buFont typeface="Arial" panose="020B0604020202020204" pitchFamily="34" charset="0"/>
              <a:buNone/>
            </a:pPr>
            <a:endParaRPr lang="zh-CN" altLang="en-US" sz="3200" dirty="0">
              <a:ln w="0"/>
              <a:solidFill>
                <a:srgbClr val="7FD13B"/>
              </a:solidFill>
              <a:effectLst>
                <a:outerShdw blurRad="38100" dist="25400" dir="5400000" algn="ctr" rotWithShape="0">
                  <a:srgbClr val="6E747A">
                    <a:alpha val="43000"/>
                  </a:srgbClr>
                </a:outerShdw>
              </a:effectLst>
            </a:endParaRPr>
          </a:p>
        </p:txBody>
      </p:sp>
      <p:cxnSp>
        <p:nvCxnSpPr>
          <p:cNvPr id="20" name="直接连接符 19">
            <a:extLst>
              <a:ext uri="{FF2B5EF4-FFF2-40B4-BE49-F238E27FC236}">
                <a16:creationId xmlns:a16="http://schemas.microsoft.com/office/drawing/2014/main" xmlns="" id="{B1BE55F9-2A5E-4E28-8E5F-1BBB89835B59}"/>
              </a:ext>
            </a:extLst>
          </p:cNvPr>
          <p:cNvCxnSpPr/>
          <p:nvPr userDrawn="1"/>
        </p:nvCxnSpPr>
        <p:spPr>
          <a:xfrm>
            <a:off x="1" y="670189"/>
            <a:ext cx="12192000" cy="0"/>
          </a:xfrm>
          <a:prstGeom prst="line">
            <a:avLst/>
          </a:prstGeom>
          <a:ln>
            <a:solidFill>
              <a:srgbClr val="339966"/>
            </a:solidFill>
          </a:ln>
        </p:spPr>
        <p:style>
          <a:lnRef idx="3">
            <a:schemeClr val="accent6"/>
          </a:lnRef>
          <a:fillRef idx="0">
            <a:schemeClr val="accent6"/>
          </a:fillRef>
          <a:effectRef idx="2">
            <a:schemeClr val="accent6"/>
          </a:effectRef>
          <a:fontRef idx="minor">
            <a:schemeClr val="tx1"/>
          </a:fontRef>
        </p:style>
      </p:cxnSp>
      <p:sp>
        <p:nvSpPr>
          <p:cNvPr id="11" name="矩形 10">
            <a:extLst>
              <a:ext uri="{FF2B5EF4-FFF2-40B4-BE49-F238E27FC236}">
                <a16:creationId xmlns:a16="http://schemas.microsoft.com/office/drawing/2014/main" xmlns="" id="{3C8BB19B-3BF3-48F9-BA5C-0CEE270043F5}"/>
              </a:ext>
            </a:extLst>
          </p:cNvPr>
          <p:cNvSpPr/>
          <p:nvPr userDrawn="1"/>
        </p:nvSpPr>
        <p:spPr>
          <a:xfrm>
            <a:off x="1" y="1"/>
            <a:ext cx="12192000" cy="665287"/>
          </a:xfrm>
          <a:prstGeom prst="rect">
            <a:avLst/>
          </a:prstGeom>
          <a:gradFill>
            <a:gsLst>
              <a:gs pos="0">
                <a:schemeClr val="accent1">
                  <a:lumMod val="5000"/>
                  <a:lumOff val="95000"/>
                </a:schemeClr>
              </a:gs>
              <a:gs pos="100000">
                <a:schemeClr val="accent1">
                  <a:lumMod val="30000"/>
                  <a:lumOff val="70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buFont typeface="Arial" panose="020B0604020202020204" pitchFamily="34" charset="0"/>
              <a:buNone/>
            </a:pPr>
            <a:endParaRPr lang="zh-CN" altLang="en-US" sz="3200" b="1" dirty="0">
              <a:solidFill>
                <a:prstClr val="white"/>
              </a:solidFill>
            </a:endParaRPr>
          </a:p>
        </p:txBody>
      </p:sp>
      <p:sp>
        <p:nvSpPr>
          <p:cNvPr id="2" name="动作按钮: 第一张 1">
            <a:hlinkClick r:id="rId9" action="ppaction://hlinksldjump" highlightClick="1">
              <a:snd r:embed="rId10" name="camera.wav"/>
            </a:hlinkClick>
          </p:cNvPr>
          <p:cNvSpPr/>
          <p:nvPr userDrawn="1"/>
        </p:nvSpPr>
        <p:spPr>
          <a:xfrm>
            <a:off x="11212566" y="5884205"/>
            <a:ext cx="914337" cy="951041"/>
          </a:xfrm>
          <a:prstGeom prst="actionButtonHome">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buFont typeface="Arial" panose="020B0604020202020204" pitchFamily="34" charset="0"/>
              <a:buNone/>
            </a:pPr>
            <a:endParaRPr lang="zh-CN" altLang="en-US" sz="3386" b="1">
              <a:solidFill>
                <a:prstClr val="white"/>
              </a:solidFill>
            </a:endParaRPr>
          </a:p>
        </p:txBody>
      </p:sp>
    </p:spTree>
    <p:extLst>
      <p:ext uri="{BB962C8B-B14F-4D97-AF65-F5344CB8AC3E}">
        <p14:creationId xmlns:p14="http://schemas.microsoft.com/office/powerpoint/2010/main" val="157583829"/>
      </p:ext>
    </p:extLst>
  </p:cSld>
  <p:clrMap bg1="lt1" tx1="dk1" bg2="lt2" tx2="dk2" accent1="accent1" accent2="accent2" accent3="accent3" accent4="accent4" accent5="accent5" accent6="accent6" hlink="hlink" folHlink="folHlink"/>
  <p:sldLayoutIdLst>
    <p:sldLayoutId id="2147483701" r:id="rId1"/>
    <p:sldLayoutId id="2147483702" r:id="rId2"/>
    <p:sldLayoutId id="2147483703" r:id="rId3"/>
    <p:sldLayoutId id="2147483704" r:id="rId4"/>
    <p:sldLayoutId id="2147483705" r:id="rId5"/>
    <p:sldLayoutId id="2147483706" r:id="rId6"/>
    <p:sldLayoutId id="2147483707" r:id="rId7"/>
  </p:sldLayoutIdLst>
  <p:timing>
    <p:tnLst>
      <p:par>
        <p:cTn id="1" dur="indefinite" restart="never" nodeType="tmRoot"/>
      </p:par>
    </p:tnLst>
  </p:timing>
  <p:txStyles>
    <p:titleStyle>
      <a:lvl1pPr algn="ctr"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Arial" charset="0"/>
          <a:ea typeface="黑体" pitchFamily="2" charset="-122"/>
        </a:defRPr>
      </a:lvl2pPr>
      <a:lvl3pPr algn="ctr" rtl="0" eaLnBrk="1" fontAlgn="base" hangingPunct="1">
        <a:spcBef>
          <a:spcPct val="0"/>
        </a:spcBef>
        <a:spcAft>
          <a:spcPct val="0"/>
        </a:spcAft>
        <a:defRPr sz="4400">
          <a:solidFill>
            <a:schemeClr val="tx1"/>
          </a:solidFill>
          <a:latin typeface="Arial" charset="0"/>
          <a:ea typeface="黑体" pitchFamily="2" charset="-122"/>
        </a:defRPr>
      </a:lvl3pPr>
      <a:lvl4pPr algn="ctr" rtl="0" eaLnBrk="1" fontAlgn="base" hangingPunct="1">
        <a:spcBef>
          <a:spcPct val="0"/>
        </a:spcBef>
        <a:spcAft>
          <a:spcPct val="0"/>
        </a:spcAft>
        <a:defRPr sz="4400">
          <a:solidFill>
            <a:schemeClr val="tx1"/>
          </a:solidFill>
          <a:latin typeface="Arial" charset="0"/>
          <a:ea typeface="黑体" pitchFamily="2" charset="-122"/>
        </a:defRPr>
      </a:lvl4pPr>
      <a:lvl5pPr algn="ctr" rtl="0" eaLnBrk="1" fontAlgn="base" hangingPunct="1">
        <a:spcBef>
          <a:spcPct val="0"/>
        </a:spcBef>
        <a:spcAft>
          <a:spcPct val="0"/>
        </a:spcAft>
        <a:defRPr sz="4400">
          <a:solidFill>
            <a:schemeClr val="tx1"/>
          </a:solidFill>
          <a:latin typeface="Arial" charset="0"/>
          <a:ea typeface="黑体" pitchFamily="2" charset="-122"/>
        </a:defRPr>
      </a:lvl5pPr>
      <a:lvl6pPr marL="457108" algn="ctr" rtl="0" eaLnBrk="1" fontAlgn="base" hangingPunct="1">
        <a:spcBef>
          <a:spcPct val="0"/>
        </a:spcBef>
        <a:spcAft>
          <a:spcPct val="0"/>
        </a:spcAft>
        <a:defRPr sz="4400">
          <a:solidFill>
            <a:schemeClr val="tx1"/>
          </a:solidFill>
          <a:latin typeface="Arial" charset="0"/>
          <a:ea typeface="黑体" pitchFamily="2" charset="-122"/>
        </a:defRPr>
      </a:lvl6pPr>
      <a:lvl7pPr marL="914216" algn="ctr" rtl="0" eaLnBrk="1" fontAlgn="base" hangingPunct="1">
        <a:spcBef>
          <a:spcPct val="0"/>
        </a:spcBef>
        <a:spcAft>
          <a:spcPct val="0"/>
        </a:spcAft>
        <a:defRPr sz="4400">
          <a:solidFill>
            <a:schemeClr val="tx1"/>
          </a:solidFill>
          <a:latin typeface="Arial" charset="0"/>
          <a:ea typeface="黑体" pitchFamily="2" charset="-122"/>
        </a:defRPr>
      </a:lvl7pPr>
      <a:lvl8pPr marL="1371324" algn="ctr" rtl="0" eaLnBrk="1" fontAlgn="base" hangingPunct="1">
        <a:spcBef>
          <a:spcPct val="0"/>
        </a:spcBef>
        <a:spcAft>
          <a:spcPct val="0"/>
        </a:spcAft>
        <a:defRPr sz="4400">
          <a:solidFill>
            <a:schemeClr val="tx1"/>
          </a:solidFill>
          <a:latin typeface="Arial" charset="0"/>
          <a:ea typeface="黑体" pitchFamily="2" charset="-122"/>
        </a:defRPr>
      </a:lvl8pPr>
      <a:lvl9pPr marL="1828432" algn="ctr" rtl="0" eaLnBrk="1" fontAlgn="base" hangingPunct="1">
        <a:spcBef>
          <a:spcPct val="0"/>
        </a:spcBef>
        <a:spcAft>
          <a:spcPct val="0"/>
        </a:spcAft>
        <a:defRPr sz="4400">
          <a:solidFill>
            <a:schemeClr val="tx1"/>
          </a:solidFill>
          <a:latin typeface="Arial" charset="0"/>
          <a:ea typeface="黑体" pitchFamily="2" charset="-122"/>
        </a:defRPr>
      </a:lvl9pPr>
    </p:titleStyle>
    <p:bodyStyle>
      <a:lvl1pPr marL="342831" indent="-342831" algn="l" rtl="0" eaLnBrk="1" fontAlgn="base" hangingPunct="1">
        <a:spcBef>
          <a:spcPct val="20000"/>
        </a:spcBef>
        <a:spcAft>
          <a:spcPct val="0"/>
        </a:spcAft>
        <a:buFont typeface="Arial" charset="0"/>
        <a:buChar char="•"/>
        <a:defRPr sz="3200" kern="1200">
          <a:solidFill>
            <a:schemeClr val="tx1"/>
          </a:solidFill>
          <a:latin typeface="+mn-lt"/>
          <a:ea typeface="+mn-ea"/>
          <a:cs typeface="+mn-cs"/>
        </a:defRPr>
      </a:lvl1pPr>
      <a:lvl2pPr marL="742800" indent="-285692" algn="l" rtl="0" eaLnBrk="1" fontAlgn="base" hangingPunct="1">
        <a:spcBef>
          <a:spcPct val="20000"/>
        </a:spcBef>
        <a:spcAft>
          <a:spcPct val="0"/>
        </a:spcAft>
        <a:buFont typeface="Arial" charset="0"/>
        <a:buChar char="–"/>
        <a:defRPr sz="2800" kern="1200">
          <a:solidFill>
            <a:schemeClr val="tx1"/>
          </a:solidFill>
          <a:latin typeface="+mn-lt"/>
          <a:ea typeface="+mn-ea"/>
          <a:cs typeface="+mn-cs"/>
        </a:defRPr>
      </a:lvl2pPr>
      <a:lvl3pPr marL="1142770" indent="-228554"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3pPr>
      <a:lvl4pPr marL="1599878" indent="-228554"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4pPr>
      <a:lvl5pPr marL="2056986" indent="-228554"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5pPr>
      <a:lvl6pPr marL="2514094" indent="-228554" algn="l" defTabSz="914216"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202" indent="-228554" algn="l" defTabSz="914216"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310" indent="-228554" algn="l" defTabSz="914216"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417" indent="-228554" algn="l" defTabSz="914216"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216" rtl="0" eaLnBrk="1" latinLnBrk="0" hangingPunct="1">
        <a:defRPr sz="1800" kern="1200">
          <a:solidFill>
            <a:schemeClr val="tx1"/>
          </a:solidFill>
          <a:latin typeface="+mn-lt"/>
          <a:ea typeface="+mn-ea"/>
          <a:cs typeface="+mn-cs"/>
        </a:defRPr>
      </a:lvl1pPr>
      <a:lvl2pPr marL="457108" algn="l" defTabSz="914216" rtl="0" eaLnBrk="1" latinLnBrk="0" hangingPunct="1">
        <a:defRPr sz="1800" kern="1200">
          <a:solidFill>
            <a:schemeClr val="tx1"/>
          </a:solidFill>
          <a:latin typeface="+mn-lt"/>
          <a:ea typeface="+mn-ea"/>
          <a:cs typeface="+mn-cs"/>
        </a:defRPr>
      </a:lvl2pPr>
      <a:lvl3pPr marL="914216" algn="l" defTabSz="914216" rtl="0" eaLnBrk="1" latinLnBrk="0" hangingPunct="1">
        <a:defRPr sz="1800" kern="1200">
          <a:solidFill>
            <a:schemeClr val="tx1"/>
          </a:solidFill>
          <a:latin typeface="+mn-lt"/>
          <a:ea typeface="+mn-ea"/>
          <a:cs typeface="+mn-cs"/>
        </a:defRPr>
      </a:lvl3pPr>
      <a:lvl4pPr marL="1371324" algn="l" defTabSz="914216" rtl="0" eaLnBrk="1" latinLnBrk="0" hangingPunct="1">
        <a:defRPr sz="1800" kern="1200">
          <a:solidFill>
            <a:schemeClr val="tx1"/>
          </a:solidFill>
          <a:latin typeface="+mn-lt"/>
          <a:ea typeface="+mn-ea"/>
          <a:cs typeface="+mn-cs"/>
        </a:defRPr>
      </a:lvl4pPr>
      <a:lvl5pPr marL="1828432" algn="l" defTabSz="914216" rtl="0" eaLnBrk="1" latinLnBrk="0" hangingPunct="1">
        <a:defRPr sz="1800" kern="1200">
          <a:solidFill>
            <a:schemeClr val="tx1"/>
          </a:solidFill>
          <a:latin typeface="+mn-lt"/>
          <a:ea typeface="+mn-ea"/>
          <a:cs typeface="+mn-cs"/>
        </a:defRPr>
      </a:lvl5pPr>
      <a:lvl6pPr marL="2285539" algn="l" defTabSz="914216" rtl="0" eaLnBrk="1" latinLnBrk="0" hangingPunct="1">
        <a:defRPr sz="1800" kern="1200">
          <a:solidFill>
            <a:schemeClr val="tx1"/>
          </a:solidFill>
          <a:latin typeface="+mn-lt"/>
          <a:ea typeface="+mn-ea"/>
          <a:cs typeface="+mn-cs"/>
        </a:defRPr>
      </a:lvl6pPr>
      <a:lvl7pPr marL="2742648" algn="l" defTabSz="914216" rtl="0" eaLnBrk="1" latinLnBrk="0" hangingPunct="1">
        <a:defRPr sz="1800" kern="1200">
          <a:solidFill>
            <a:schemeClr val="tx1"/>
          </a:solidFill>
          <a:latin typeface="+mn-lt"/>
          <a:ea typeface="+mn-ea"/>
          <a:cs typeface="+mn-cs"/>
        </a:defRPr>
      </a:lvl7pPr>
      <a:lvl8pPr marL="3199756" algn="l" defTabSz="914216" rtl="0" eaLnBrk="1" latinLnBrk="0" hangingPunct="1">
        <a:defRPr sz="1800" kern="1200">
          <a:solidFill>
            <a:schemeClr val="tx1"/>
          </a:solidFill>
          <a:latin typeface="+mn-lt"/>
          <a:ea typeface="+mn-ea"/>
          <a:cs typeface="+mn-cs"/>
        </a:defRPr>
      </a:lvl8pPr>
      <a:lvl9pPr marL="3656863" algn="l" defTabSz="914216"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rgbClr val="E4FFEE"/>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787623937"/>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alpha val="50000"/>
          </a:schemeClr>
        </a:solidFill>
        <a:effectLst/>
      </p:bgPr>
    </p:bg>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xmlns="" id="{F4BE031C-B885-491B-AFE9-3136DB3D16BC}"/>
              </a:ext>
            </a:extLst>
          </p:cNvPr>
          <p:cNvSpPr/>
          <p:nvPr userDrawn="1"/>
        </p:nvSpPr>
        <p:spPr>
          <a:xfrm>
            <a:off x="1" y="6604258"/>
            <a:ext cx="12192000" cy="253742"/>
          </a:xfrm>
          <a:prstGeom prst="rect">
            <a:avLst/>
          </a:prstGeom>
          <a:solidFill>
            <a:schemeClr val="accent1">
              <a:lumMod val="75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ctr" fontAlgn="base">
              <a:spcBef>
                <a:spcPct val="0"/>
              </a:spcBef>
              <a:spcAft>
                <a:spcPct val="0"/>
              </a:spcAft>
              <a:buFont typeface="Arial" panose="020B0604020202020204" pitchFamily="34" charset="0"/>
              <a:buNone/>
            </a:pPr>
            <a:endParaRPr lang="zh-CN" altLang="en-US" sz="3200" dirty="0">
              <a:ln w="0"/>
              <a:solidFill>
                <a:srgbClr val="7FD13B"/>
              </a:solidFill>
              <a:effectLst>
                <a:outerShdw blurRad="38100" dist="25400" dir="5400000" algn="ctr" rotWithShape="0">
                  <a:srgbClr val="6E747A">
                    <a:alpha val="43000"/>
                  </a:srgbClr>
                </a:outerShdw>
              </a:effectLst>
            </a:endParaRPr>
          </a:p>
        </p:txBody>
      </p:sp>
      <p:cxnSp>
        <p:nvCxnSpPr>
          <p:cNvPr id="20" name="直接连接符 19">
            <a:extLst>
              <a:ext uri="{FF2B5EF4-FFF2-40B4-BE49-F238E27FC236}">
                <a16:creationId xmlns:a16="http://schemas.microsoft.com/office/drawing/2014/main" xmlns="" id="{B1BE55F9-2A5E-4E28-8E5F-1BBB89835B59}"/>
              </a:ext>
            </a:extLst>
          </p:cNvPr>
          <p:cNvCxnSpPr/>
          <p:nvPr userDrawn="1"/>
        </p:nvCxnSpPr>
        <p:spPr>
          <a:xfrm>
            <a:off x="1" y="670189"/>
            <a:ext cx="12192000" cy="0"/>
          </a:xfrm>
          <a:prstGeom prst="line">
            <a:avLst/>
          </a:prstGeom>
          <a:ln>
            <a:solidFill>
              <a:srgbClr val="339966"/>
            </a:solidFill>
          </a:ln>
        </p:spPr>
        <p:style>
          <a:lnRef idx="3">
            <a:schemeClr val="accent6"/>
          </a:lnRef>
          <a:fillRef idx="0">
            <a:schemeClr val="accent6"/>
          </a:fillRef>
          <a:effectRef idx="2">
            <a:schemeClr val="accent6"/>
          </a:effectRef>
          <a:fontRef idx="minor">
            <a:schemeClr val="tx1"/>
          </a:fontRef>
        </p:style>
      </p:cxnSp>
      <p:sp>
        <p:nvSpPr>
          <p:cNvPr id="11" name="矩形 10">
            <a:extLst>
              <a:ext uri="{FF2B5EF4-FFF2-40B4-BE49-F238E27FC236}">
                <a16:creationId xmlns:a16="http://schemas.microsoft.com/office/drawing/2014/main" xmlns="" id="{3C8BB19B-3BF3-48F9-BA5C-0CEE270043F5}"/>
              </a:ext>
            </a:extLst>
          </p:cNvPr>
          <p:cNvSpPr/>
          <p:nvPr userDrawn="1"/>
        </p:nvSpPr>
        <p:spPr>
          <a:xfrm>
            <a:off x="1" y="1"/>
            <a:ext cx="12192000" cy="665287"/>
          </a:xfrm>
          <a:prstGeom prst="rect">
            <a:avLst/>
          </a:prstGeom>
          <a:gradFill>
            <a:gsLst>
              <a:gs pos="0">
                <a:schemeClr val="accent1">
                  <a:lumMod val="5000"/>
                  <a:lumOff val="95000"/>
                </a:schemeClr>
              </a:gs>
              <a:gs pos="100000">
                <a:schemeClr val="accent1">
                  <a:lumMod val="30000"/>
                  <a:lumOff val="70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buFont typeface="Arial" panose="020B0604020202020204" pitchFamily="34" charset="0"/>
              <a:buNone/>
            </a:pPr>
            <a:endParaRPr lang="zh-CN" altLang="en-US" sz="3200" b="1" dirty="0">
              <a:solidFill>
                <a:prstClr val="white"/>
              </a:solidFill>
            </a:endParaRPr>
          </a:p>
        </p:txBody>
      </p:sp>
      <p:sp>
        <p:nvSpPr>
          <p:cNvPr id="2" name="动作按钮: 第一张 1">
            <a:hlinkClick r:id="rId9" action="ppaction://hlinksldjump" highlightClick="1">
              <a:snd r:embed="rId10" name="camera.wav"/>
            </a:hlinkClick>
          </p:cNvPr>
          <p:cNvSpPr/>
          <p:nvPr userDrawn="1"/>
        </p:nvSpPr>
        <p:spPr>
          <a:xfrm>
            <a:off x="11212566" y="5884205"/>
            <a:ext cx="914337" cy="951041"/>
          </a:xfrm>
          <a:prstGeom prst="actionButtonHome">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buFont typeface="Arial" panose="020B0604020202020204" pitchFamily="34" charset="0"/>
              <a:buNone/>
            </a:pPr>
            <a:endParaRPr lang="zh-CN" altLang="en-US" sz="3386" b="1">
              <a:solidFill>
                <a:prstClr val="white"/>
              </a:solidFill>
            </a:endParaRPr>
          </a:p>
        </p:txBody>
      </p:sp>
    </p:spTree>
    <p:extLst>
      <p:ext uri="{BB962C8B-B14F-4D97-AF65-F5344CB8AC3E}">
        <p14:creationId xmlns:p14="http://schemas.microsoft.com/office/powerpoint/2010/main" val="2175035742"/>
      </p:ext>
    </p:extLst>
  </p:cSld>
  <p:clrMap bg1="lt1" tx1="dk1" bg2="lt2" tx2="dk2" accent1="accent1" accent2="accent2" accent3="accent3" accent4="accent4" accent5="accent5" accent6="accent6" hlink="hlink" folHlink="folHlink"/>
  <p:sldLayoutIdLst>
    <p:sldLayoutId id="2147483714" r:id="rId1"/>
    <p:sldLayoutId id="2147483715" r:id="rId2"/>
    <p:sldLayoutId id="2147483716" r:id="rId3"/>
    <p:sldLayoutId id="2147483717" r:id="rId4"/>
    <p:sldLayoutId id="2147483718" r:id="rId5"/>
    <p:sldLayoutId id="2147483719" r:id="rId6"/>
    <p:sldLayoutId id="2147483720" r:id="rId7"/>
  </p:sldLayoutIdLst>
  <p:timing>
    <p:tnLst>
      <p:par>
        <p:cTn id="1" dur="indefinite" restart="never" nodeType="tmRoot"/>
      </p:par>
    </p:tnLst>
  </p:timing>
  <p:txStyles>
    <p:titleStyle>
      <a:lvl1pPr algn="ctr"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Arial" charset="0"/>
          <a:ea typeface="黑体" pitchFamily="2" charset="-122"/>
        </a:defRPr>
      </a:lvl2pPr>
      <a:lvl3pPr algn="ctr" rtl="0" eaLnBrk="1" fontAlgn="base" hangingPunct="1">
        <a:spcBef>
          <a:spcPct val="0"/>
        </a:spcBef>
        <a:spcAft>
          <a:spcPct val="0"/>
        </a:spcAft>
        <a:defRPr sz="4400">
          <a:solidFill>
            <a:schemeClr val="tx1"/>
          </a:solidFill>
          <a:latin typeface="Arial" charset="0"/>
          <a:ea typeface="黑体" pitchFamily="2" charset="-122"/>
        </a:defRPr>
      </a:lvl3pPr>
      <a:lvl4pPr algn="ctr" rtl="0" eaLnBrk="1" fontAlgn="base" hangingPunct="1">
        <a:spcBef>
          <a:spcPct val="0"/>
        </a:spcBef>
        <a:spcAft>
          <a:spcPct val="0"/>
        </a:spcAft>
        <a:defRPr sz="4400">
          <a:solidFill>
            <a:schemeClr val="tx1"/>
          </a:solidFill>
          <a:latin typeface="Arial" charset="0"/>
          <a:ea typeface="黑体" pitchFamily="2" charset="-122"/>
        </a:defRPr>
      </a:lvl4pPr>
      <a:lvl5pPr algn="ctr" rtl="0" eaLnBrk="1" fontAlgn="base" hangingPunct="1">
        <a:spcBef>
          <a:spcPct val="0"/>
        </a:spcBef>
        <a:spcAft>
          <a:spcPct val="0"/>
        </a:spcAft>
        <a:defRPr sz="4400">
          <a:solidFill>
            <a:schemeClr val="tx1"/>
          </a:solidFill>
          <a:latin typeface="Arial" charset="0"/>
          <a:ea typeface="黑体" pitchFamily="2" charset="-122"/>
        </a:defRPr>
      </a:lvl5pPr>
      <a:lvl6pPr marL="457108" algn="ctr" rtl="0" eaLnBrk="1" fontAlgn="base" hangingPunct="1">
        <a:spcBef>
          <a:spcPct val="0"/>
        </a:spcBef>
        <a:spcAft>
          <a:spcPct val="0"/>
        </a:spcAft>
        <a:defRPr sz="4400">
          <a:solidFill>
            <a:schemeClr val="tx1"/>
          </a:solidFill>
          <a:latin typeface="Arial" charset="0"/>
          <a:ea typeface="黑体" pitchFamily="2" charset="-122"/>
        </a:defRPr>
      </a:lvl6pPr>
      <a:lvl7pPr marL="914216" algn="ctr" rtl="0" eaLnBrk="1" fontAlgn="base" hangingPunct="1">
        <a:spcBef>
          <a:spcPct val="0"/>
        </a:spcBef>
        <a:spcAft>
          <a:spcPct val="0"/>
        </a:spcAft>
        <a:defRPr sz="4400">
          <a:solidFill>
            <a:schemeClr val="tx1"/>
          </a:solidFill>
          <a:latin typeface="Arial" charset="0"/>
          <a:ea typeface="黑体" pitchFamily="2" charset="-122"/>
        </a:defRPr>
      </a:lvl7pPr>
      <a:lvl8pPr marL="1371324" algn="ctr" rtl="0" eaLnBrk="1" fontAlgn="base" hangingPunct="1">
        <a:spcBef>
          <a:spcPct val="0"/>
        </a:spcBef>
        <a:spcAft>
          <a:spcPct val="0"/>
        </a:spcAft>
        <a:defRPr sz="4400">
          <a:solidFill>
            <a:schemeClr val="tx1"/>
          </a:solidFill>
          <a:latin typeface="Arial" charset="0"/>
          <a:ea typeface="黑体" pitchFamily="2" charset="-122"/>
        </a:defRPr>
      </a:lvl8pPr>
      <a:lvl9pPr marL="1828432" algn="ctr" rtl="0" eaLnBrk="1" fontAlgn="base" hangingPunct="1">
        <a:spcBef>
          <a:spcPct val="0"/>
        </a:spcBef>
        <a:spcAft>
          <a:spcPct val="0"/>
        </a:spcAft>
        <a:defRPr sz="4400">
          <a:solidFill>
            <a:schemeClr val="tx1"/>
          </a:solidFill>
          <a:latin typeface="Arial" charset="0"/>
          <a:ea typeface="黑体" pitchFamily="2" charset="-122"/>
        </a:defRPr>
      </a:lvl9pPr>
    </p:titleStyle>
    <p:bodyStyle>
      <a:lvl1pPr marL="342831" indent="-342831" algn="l" rtl="0" eaLnBrk="1" fontAlgn="base" hangingPunct="1">
        <a:spcBef>
          <a:spcPct val="20000"/>
        </a:spcBef>
        <a:spcAft>
          <a:spcPct val="0"/>
        </a:spcAft>
        <a:buFont typeface="Arial" charset="0"/>
        <a:buChar char="•"/>
        <a:defRPr sz="3200" kern="1200">
          <a:solidFill>
            <a:schemeClr val="tx1"/>
          </a:solidFill>
          <a:latin typeface="+mn-lt"/>
          <a:ea typeface="+mn-ea"/>
          <a:cs typeface="+mn-cs"/>
        </a:defRPr>
      </a:lvl1pPr>
      <a:lvl2pPr marL="742800" indent="-285692" algn="l" rtl="0" eaLnBrk="1" fontAlgn="base" hangingPunct="1">
        <a:spcBef>
          <a:spcPct val="20000"/>
        </a:spcBef>
        <a:spcAft>
          <a:spcPct val="0"/>
        </a:spcAft>
        <a:buFont typeface="Arial" charset="0"/>
        <a:buChar char="–"/>
        <a:defRPr sz="2800" kern="1200">
          <a:solidFill>
            <a:schemeClr val="tx1"/>
          </a:solidFill>
          <a:latin typeface="+mn-lt"/>
          <a:ea typeface="+mn-ea"/>
          <a:cs typeface="+mn-cs"/>
        </a:defRPr>
      </a:lvl2pPr>
      <a:lvl3pPr marL="1142770" indent="-228554"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3pPr>
      <a:lvl4pPr marL="1599878" indent="-228554"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4pPr>
      <a:lvl5pPr marL="2056986" indent="-228554"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5pPr>
      <a:lvl6pPr marL="2514094" indent="-228554" algn="l" defTabSz="914216"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202" indent="-228554" algn="l" defTabSz="914216"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310" indent="-228554" algn="l" defTabSz="914216"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417" indent="-228554" algn="l" defTabSz="914216"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216" rtl="0" eaLnBrk="1" latinLnBrk="0" hangingPunct="1">
        <a:defRPr sz="1800" kern="1200">
          <a:solidFill>
            <a:schemeClr val="tx1"/>
          </a:solidFill>
          <a:latin typeface="+mn-lt"/>
          <a:ea typeface="+mn-ea"/>
          <a:cs typeface="+mn-cs"/>
        </a:defRPr>
      </a:lvl1pPr>
      <a:lvl2pPr marL="457108" algn="l" defTabSz="914216" rtl="0" eaLnBrk="1" latinLnBrk="0" hangingPunct="1">
        <a:defRPr sz="1800" kern="1200">
          <a:solidFill>
            <a:schemeClr val="tx1"/>
          </a:solidFill>
          <a:latin typeface="+mn-lt"/>
          <a:ea typeface="+mn-ea"/>
          <a:cs typeface="+mn-cs"/>
        </a:defRPr>
      </a:lvl2pPr>
      <a:lvl3pPr marL="914216" algn="l" defTabSz="914216" rtl="0" eaLnBrk="1" latinLnBrk="0" hangingPunct="1">
        <a:defRPr sz="1800" kern="1200">
          <a:solidFill>
            <a:schemeClr val="tx1"/>
          </a:solidFill>
          <a:latin typeface="+mn-lt"/>
          <a:ea typeface="+mn-ea"/>
          <a:cs typeface="+mn-cs"/>
        </a:defRPr>
      </a:lvl3pPr>
      <a:lvl4pPr marL="1371324" algn="l" defTabSz="914216" rtl="0" eaLnBrk="1" latinLnBrk="0" hangingPunct="1">
        <a:defRPr sz="1800" kern="1200">
          <a:solidFill>
            <a:schemeClr val="tx1"/>
          </a:solidFill>
          <a:latin typeface="+mn-lt"/>
          <a:ea typeface="+mn-ea"/>
          <a:cs typeface="+mn-cs"/>
        </a:defRPr>
      </a:lvl4pPr>
      <a:lvl5pPr marL="1828432" algn="l" defTabSz="914216" rtl="0" eaLnBrk="1" latinLnBrk="0" hangingPunct="1">
        <a:defRPr sz="1800" kern="1200">
          <a:solidFill>
            <a:schemeClr val="tx1"/>
          </a:solidFill>
          <a:latin typeface="+mn-lt"/>
          <a:ea typeface="+mn-ea"/>
          <a:cs typeface="+mn-cs"/>
        </a:defRPr>
      </a:lvl5pPr>
      <a:lvl6pPr marL="2285539" algn="l" defTabSz="914216" rtl="0" eaLnBrk="1" latinLnBrk="0" hangingPunct="1">
        <a:defRPr sz="1800" kern="1200">
          <a:solidFill>
            <a:schemeClr val="tx1"/>
          </a:solidFill>
          <a:latin typeface="+mn-lt"/>
          <a:ea typeface="+mn-ea"/>
          <a:cs typeface="+mn-cs"/>
        </a:defRPr>
      </a:lvl6pPr>
      <a:lvl7pPr marL="2742648" algn="l" defTabSz="914216" rtl="0" eaLnBrk="1" latinLnBrk="0" hangingPunct="1">
        <a:defRPr sz="1800" kern="1200">
          <a:solidFill>
            <a:schemeClr val="tx1"/>
          </a:solidFill>
          <a:latin typeface="+mn-lt"/>
          <a:ea typeface="+mn-ea"/>
          <a:cs typeface="+mn-cs"/>
        </a:defRPr>
      </a:lvl7pPr>
      <a:lvl8pPr marL="3199756" algn="l" defTabSz="914216" rtl="0" eaLnBrk="1" latinLnBrk="0" hangingPunct="1">
        <a:defRPr sz="1800" kern="1200">
          <a:solidFill>
            <a:schemeClr val="tx1"/>
          </a:solidFill>
          <a:latin typeface="+mn-lt"/>
          <a:ea typeface="+mn-ea"/>
          <a:cs typeface="+mn-cs"/>
        </a:defRPr>
      </a:lvl8pPr>
      <a:lvl9pPr marL="3656863" algn="l" defTabSz="914216"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2.xml"/></Relationships>
</file>

<file path=ppt/slides/_rels/slide2.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2.xml"/><Relationship Id="rId4" Type="http://schemas.openxmlformats.org/officeDocument/2006/relationships/slide" Target="slide8.xml"/></Relationships>
</file>

<file path=ppt/slides/_rels/slide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showMasterPhAnim="0">
  <p:cSld>
    <p:bg>
      <p:bgPr>
        <a:gradFill>
          <a:gsLst>
            <a:gs pos="90000">
              <a:srgbClr val="DFF4CE"/>
            </a:gs>
            <a:gs pos="0">
              <a:schemeClr val="accent1">
                <a:lumMod val="5000"/>
                <a:lumOff val="95000"/>
              </a:schemeClr>
            </a:gs>
            <a:gs pos="30000">
              <a:schemeClr val="accent1">
                <a:lumMod val="45000"/>
                <a:lumOff val="55000"/>
              </a:schemeClr>
            </a:gs>
            <a:gs pos="65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4" name="棱台 3"/>
          <p:cNvSpPr/>
          <p:nvPr/>
        </p:nvSpPr>
        <p:spPr>
          <a:xfrm>
            <a:off x="457589" y="3939326"/>
            <a:ext cx="11429211" cy="1889772"/>
          </a:xfrm>
          <a:prstGeom prst="bevel">
            <a:avLst/>
          </a:prstGeom>
          <a:gradFill>
            <a:gsLst>
              <a:gs pos="0">
                <a:schemeClr val="accent1">
                  <a:lumMod val="5000"/>
                  <a:lumOff val="95000"/>
                </a:schemeClr>
              </a:gs>
              <a:gs pos="0">
                <a:schemeClr val="accent1">
                  <a:lumMod val="45000"/>
                  <a:lumOff val="55000"/>
                </a:schemeClr>
              </a:gs>
              <a:gs pos="44000">
                <a:schemeClr val="accent1">
                  <a:lumMod val="45000"/>
                  <a:lumOff val="55000"/>
                </a:schemeClr>
              </a:gs>
              <a:gs pos="80000">
                <a:schemeClr val="accent1">
                  <a:lumMod val="30000"/>
                  <a:lumOff val="70000"/>
                </a:schemeClr>
              </a:gs>
            </a:gsLst>
            <a:lin ang="54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buFont typeface="Arial" panose="020B0604020202020204" pitchFamily="34" charset="0"/>
              <a:buNone/>
            </a:pPr>
            <a:r>
              <a:rPr lang="zh-CN" altLang="en-US" sz="4656" b="1" dirty="0" smtClean="0">
                <a:solidFill>
                  <a:srgbClr val="D60093"/>
                </a:solidFill>
                <a:latin typeface="隶书" panose="02010509060101010101" pitchFamily="49" charset="-122"/>
                <a:ea typeface="隶书" panose="02010509060101010101" pitchFamily="49" charset="-122"/>
              </a:rPr>
              <a:t>第</a:t>
            </a:r>
            <a:r>
              <a:rPr lang="en-US" altLang="zh-CN" sz="4656" b="1" dirty="0">
                <a:solidFill>
                  <a:srgbClr val="D60093"/>
                </a:solidFill>
                <a:latin typeface="隶书" panose="02010509060101010101" pitchFamily="49" charset="-122"/>
                <a:ea typeface="隶书" panose="02010509060101010101" pitchFamily="49" charset="-122"/>
              </a:rPr>
              <a:t>1</a:t>
            </a:r>
            <a:r>
              <a:rPr lang="zh-CN" altLang="en-US" sz="4656" b="1" dirty="0">
                <a:solidFill>
                  <a:srgbClr val="D60093"/>
                </a:solidFill>
                <a:latin typeface="隶书" panose="02010509060101010101" pitchFamily="49" charset="-122"/>
                <a:ea typeface="隶书" panose="02010509060101010101" pitchFamily="49" charset="-122"/>
              </a:rPr>
              <a:t>课时　认识压力和压强</a:t>
            </a:r>
          </a:p>
        </p:txBody>
      </p:sp>
    </p:spTree>
    <p:extLst>
      <p:ext uri="{BB962C8B-B14F-4D97-AF65-F5344CB8AC3E}">
        <p14:creationId xmlns:p14="http://schemas.microsoft.com/office/powerpoint/2010/main" val="86895822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0"/>
                                  </p:iterate>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Effect transition="in" filter="fade">
                                      <p:cBhvr>
                                        <p:cTn id="9" dur="1000"/>
                                        <p:tgtEl>
                                          <p:spTgt spid="4"/>
                                        </p:tgtEl>
                                      </p:cBhvr>
                                    </p:animEffect>
                                  </p:childTnLst>
                                </p:cTn>
                              </p:par>
                            </p:childTnLst>
                          </p:cTn>
                        </p:par>
                        <p:par>
                          <p:cTn id="10" fill="hold">
                            <p:stCondLst>
                              <p:cond delay="1000"/>
                            </p:stCondLst>
                            <p:childTnLst>
                              <p:par>
                                <p:cTn id="11" presetID="34" presetClass="emph" presetSubtype="0" fill="hold" grpId="1" nodeType="afterEffect">
                                  <p:stCondLst>
                                    <p:cond delay="0"/>
                                  </p:stCondLst>
                                  <p:iterate type="lt">
                                    <p:tmPct val="10000"/>
                                  </p:iterate>
                                  <p:childTnLst>
                                    <p:animMotion origin="layout" path="M 0.0 0.0 L 0.0 -0.07213" pathEditMode="relative" ptsTypes="">
                                      <p:cBhvr>
                                        <p:cTn id="12" dur="250" accel="50000" decel="50000" autoRev="1" fill="hold">
                                          <p:stCondLst>
                                            <p:cond delay="0"/>
                                          </p:stCondLst>
                                        </p:cTn>
                                        <p:tgtEl>
                                          <p:spTgt spid="4"/>
                                        </p:tgtEl>
                                        <p:attrNameLst>
                                          <p:attrName>ppt_x</p:attrName>
                                          <p:attrName>ppt_y</p:attrName>
                                        </p:attrNameLst>
                                      </p:cBhvr>
                                    </p:animMotion>
                                    <p:animRot by="1500000">
                                      <p:cBhvr>
                                        <p:cTn id="13" dur="125" fill="hold">
                                          <p:stCondLst>
                                            <p:cond delay="0"/>
                                          </p:stCondLst>
                                        </p:cTn>
                                        <p:tgtEl>
                                          <p:spTgt spid="4"/>
                                        </p:tgtEl>
                                        <p:attrNameLst>
                                          <p:attrName>r</p:attrName>
                                        </p:attrNameLst>
                                      </p:cBhvr>
                                    </p:animRot>
                                    <p:animRot by="-1500000">
                                      <p:cBhvr>
                                        <p:cTn id="14" dur="125" fill="hold">
                                          <p:stCondLst>
                                            <p:cond delay="125"/>
                                          </p:stCondLst>
                                        </p:cTn>
                                        <p:tgtEl>
                                          <p:spTgt spid="4"/>
                                        </p:tgtEl>
                                        <p:attrNameLst>
                                          <p:attrName>r</p:attrName>
                                        </p:attrNameLst>
                                      </p:cBhvr>
                                    </p:animRot>
                                    <p:animRot by="-1500000">
                                      <p:cBhvr>
                                        <p:cTn id="15" dur="125" fill="hold">
                                          <p:stCondLst>
                                            <p:cond delay="250"/>
                                          </p:stCondLst>
                                        </p:cTn>
                                        <p:tgtEl>
                                          <p:spTgt spid="4"/>
                                        </p:tgtEl>
                                        <p:attrNameLst>
                                          <p:attrName>r</p:attrName>
                                        </p:attrNameLst>
                                      </p:cBhvr>
                                    </p:animRot>
                                    <p:animRot by="1500000">
                                      <p:cBhvr>
                                        <p:cTn id="16" dur="125" fill="hold">
                                          <p:stCondLst>
                                            <p:cond delay="375"/>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81000" y="2296312"/>
            <a:ext cx="11430000" cy="1212640"/>
          </a:xfrm>
          <a:prstGeom prst="rect">
            <a:avLst/>
          </a:prstGeom>
          <a:ln>
            <a:solidFill>
              <a:schemeClr val="tx1"/>
            </a:solidFill>
          </a:ln>
        </p:spPr>
        <p:txBody>
          <a:bodyPr>
            <a:spAutoFit/>
          </a:bodyPr>
          <a:lstStyle/>
          <a:p>
            <a:pPr>
              <a:lnSpc>
                <a:spcPct val="130000"/>
              </a:lnSpc>
              <a:spcAft>
                <a:spcPts val="0"/>
              </a:spcAft>
              <a:tabLst>
                <a:tab pos="1188085" algn="l"/>
                <a:tab pos="2163445" algn="l"/>
                <a:tab pos="3142615" algn="l"/>
                <a:tab pos="4190365" algn="l"/>
              </a:tabLst>
            </a:pPr>
            <a:r>
              <a:rPr lang="zh-CN" altLang="zh-CN" sz="2800" dirty="0">
                <a:solidFill>
                  <a:srgbClr val="000000"/>
                </a:solidFill>
                <a:latin typeface="NEU-BZ-S92" panose="02020503000000020003" pitchFamily="18" charset="-122"/>
                <a:ea typeface="方正正黑简体"/>
                <a:cs typeface="Times New Roman" panose="02020603050405020304" pitchFamily="18" charset="0"/>
              </a:rPr>
              <a:t>规律</a:t>
            </a:r>
            <a:r>
              <a:rPr lang="zh-CN" altLang="zh-CN" sz="2800" dirty="0" smtClean="0">
                <a:solidFill>
                  <a:srgbClr val="000000"/>
                </a:solidFill>
                <a:latin typeface="NEU-BZ-S92" panose="02020503000000020003" pitchFamily="18" charset="-122"/>
                <a:ea typeface="方正正黑简体"/>
                <a:cs typeface="Times New Roman" panose="02020603050405020304" pitchFamily="18" charset="0"/>
              </a:rPr>
              <a:t>总结</a:t>
            </a:r>
            <a:r>
              <a:rPr lang="en-US" altLang="zh-CN" sz="2800" dirty="0" smtClean="0">
                <a:solidFill>
                  <a:srgbClr val="000000"/>
                </a:solidFill>
                <a:latin typeface="NEU-BZ-S92" panose="02020503000000020003" pitchFamily="18" charset="-122"/>
                <a:ea typeface="方正正黑简体"/>
                <a:cs typeface="Times New Roman" panose="02020603050405020304" pitchFamily="18" charset="0"/>
              </a:rPr>
              <a:t>    </a:t>
            </a:r>
            <a:r>
              <a:rPr lang="zh-CN" altLang="zh-CN" sz="2800" dirty="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探究</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影响压力作用效果的因素时</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应用的是控制变量法和转换法</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通过海绵的凹陷程度来反映压力的作用效果。</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54771125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535473"/>
            <a:ext cx="11430000" cy="5133713"/>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dirty="0">
                <a:solidFill>
                  <a:srgbClr val="000000"/>
                </a:solidFill>
                <a:latin typeface="Arial" panose="020B0604020202020204" pitchFamily="34" charset="0"/>
                <a:ea typeface="黑体" panose="02010609060101010101" pitchFamily="49" charset="-122"/>
                <a:cs typeface="Times New Roman" panose="02020603050405020304" pitchFamily="18" charset="0"/>
              </a:rPr>
              <a:t>【对点训练</a:t>
            </a:r>
            <a:r>
              <a:rPr lang="en-US" altLang="zh-CN" sz="2800" b="1" dirty="0">
                <a:solidFill>
                  <a:srgbClr val="000000"/>
                </a:solidFill>
                <a:latin typeface="Times New Roman" panose="02020603050405020304" pitchFamily="18" charset="0"/>
                <a:cs typeface="Times New Roman" panose="02020603050405020304" pitchFamily="18" charset="0"/>
              </a:rPr>
              <a:t>1</a:t>
            </a:r>
            <a:r>
              <a:rPr lang="zh-CN" altLang="zh-CN" sz="2800"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800" dirty="0">
                <a:solidFill>
                  <a:srgbClr val="000000"/>
                </a:solidFill>
                <a:latin typeface="NEU-BZ-S92" panose="02020503000000020003" pitchFamily="18" charset="-122"/>
                <a:ea typeface="Arial" panose="020B0604020202020204" pitchFamily="34" charset="0"/>
                <a:cs typeface="Times New Roman" panose="02020603050405020304" pitchFamily="18" charset="0"/>
              </a:rPr>
              <a:t> </a:t>
            </a:r>
            <a:r>
              <a:rPr lang="zh-CN" altLang="zh-CN" sz="2800" dirty="0">
                <a:solidFill>
                  <a:srgbClr val="000000"/>
                </a:solidFill>
                <a:latin typeface="Times New Roman" panose="02020603050405020304" pitchFamily="18" charset="0"/>
                <a:cs typeface="Times New Roman" panose="02020603050405020304" pitchFamily="18" charset="0"/>
              </a:rPr>
              <a:t>学习压力的作用效果时</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老师组织同学们进行</a:t>
            </a:r>
            <a:r>
              <a:rPr lang="zh-CN" altLang="zh-CN" sz="2800" dirty="0" smtClean="0">
                <a:solidFill>
                  <a:srgbClr val="000000"/>
                </a:solidFill>
                <a:latin typeface="Times New Roman" panose="02020603050405020304" pitchFamily="18" charset="0"/>
                <a:cs typeface="Times New Roman" panose="02020603050405020304" pitchFamily="18" charset="0"/>
              </a:rPr>
              <a:t>了</a:t>
            </a:r>
            <a:r>
              <a:rPr lang="zh-CN" altLang="en-US" sz="2800" dirty="0" smtClean="0">
                <a:solidFill>
                  <a:srgbClr val="000000"/>
                </a:solidFill>
                <a:latin typeface="Times New Roman" panose="02020603050405020304" pitchFamily="18" charset="0"/>
                <a:cs typeface="Times New Roman" panose="02020603050405020304" pitchFamily="18" charset="0"/>
              </a:rPr>
              <a:t>下</a:t>
            </a:r>
            <a:r>
              <a:rPr lang="zh-CN" altLang="zh-CN" sz="2800" dirty="0" smtClean="0">
                <a:solidFill>
                  <a:srgbClr val="000000"/>
                </a:solidFill>
                <a:latin typeface="Times New Roman" panose="02020603050405020304" pitchFamily="18" charset="0"/>
                <a:cs typeface="Times New Roman" panose="02020603050405020304" pitchFamily="18" charset="0"/>
              </a:rPr>
              <a:t>图</a:t>
            </a:r>
            <a:r>
              <a:rPr lang="zh-CN" altLang="zh-CN" sz="2800" dirty="0">
                <a:solidFill>
                  <a:srgbClr val="000000"/>
                </a:solidFill>
                <a:latin typeface="Times New Roman" panose="02020603050405020304" pitchFamily="18" charset="0"/>
                <a:cs typeface="Times New Roman" panose="02020603050405020304" pitchFamily="18" charset="0"/>
              </a:rPr>
              <a:t>所示的活动。用食指和大拇指轻轻夹着三角尺</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比较两个手指的感受</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再加大两个手指对三角尺的压力</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与之前两个手指的感受进行比较。根据以上活动中的感受</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大家提出了以下四个问题</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其中最有探究价值且易于探究的科学问题是</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i="1" dirty="0">
                <a:solidFill>
                  <a:srgbClr val="000000"/>
                </a:solidFill>
                <a:latin typeface="Times New Roman" panose="02020603050405020304" pitchFamily="18" charset="0"/>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A.</a:t>
            </a:r>
            <a:r>
              <a:rPr lang="zh-CN" altLang="zh-CN" sz="2800" dirty="0">
                <a:solidFill>
                  <a:srgbClr val="000000"/>
                </a:solidFill>
                <a:latin typeface="Times New Roman" panose="02020603050405020304" pitchFamily="18" charset="0"/>
                <a:cs typeface="Times New Roman" panose="02020603050405020304" pitchFamily="18" charset="0"/>
              </a:rPr>
              <a:t>活动中手指的感受与压力大小是否</a:t>
            </a:r>
            <a:r>
              <a:rPr lang="zh-CN" altLang="zh-CN" sz="2800" dirty="0" smtClean="0">
                <a:solidFill>
                  <a:srgbClr val="000000"/>
                </a:solidFill>
                <a:latin typeface="Times New Roman" panose="02020603050405020304" pitchFamily="18" charset="0"/>
                <a:cs typeface="Times New Roman" panose="02020603050405020304" pitchFamily="18" charset="0"/>
              </a:rPr>
              <a:t>有关</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B.</a:t>
            </a:r>
            <a:r>
              <a:rPr lang="zh-CN" altLang="zh-CN" sz="2800" dirty="0">
                <a:solidFill>
                  <a:srgbClr val="000000"/>
                </a:solidFill>
                <a:latin typeface="Times New Roman" panose="02020603050405020304" pitchFamily="18" charset="0"/>
                <a:cs typeface="Times New Roman" panose="02020603050405020304" pitchFamily="18" charset="0"/>
              </a:rPr>
              <a:t>压强的大小与哪些因素</a:t>
            </a:r>
            <a:r>
              <a:rPr lang="zh-CN" altLang="zh-CN" sz="2800" dirty="0" smtClean="0">
                <a:solidFill>
                  <a:srgbClr val="000000"/>
                </a:solidFill>
                <a:latin typeface="Times New Roman" panose="02020603050405020304" pitchFamily="18" charset="0"/>
                <a:cs typeface="Times New Roman" panose="02020603050405020304" pitchFamily="18" charset="0"/>
              </a:rPr>
              <a:t>有关</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C.</a:t>
            </a:r>
            <a:r>
              <a:rPr lang="zh-CN" altLang="zh-CN" sz="2800" dirty="0">
                <a:solidFill>
                  <a:srgbClr val="000000"/>
                </a:solidFill>
                <a:latin typeface="Times New Roman" panose="02020603050405020304" pitchFamily="18" charset="0"/>
                <a:cs typeface="Times New Roman" panose="02020603050405020304" pitchFamily="18" charset="0"/>
              </a:rPr>
              <a:t>压力的作用效果与哪些因素</a:t>
            </a:r>
            <a:r>
              <a:rPr lang="zh-CN" altLang="zh-CN" sz="2800" dirty="0" smtClean="0">
                <a:solidFill>
                  <a:srgbClr val="000000"/>
                </a:solidFill>
                <a:latin typeface="Times New Roman" panose="02020603050405020304" pitchFamily="18" charset="0"/>
                <a:cs typeface="Times New Roman" panose="02020603050405020304" pitchFamily="18" charset="0"/>
              </a:rPr>
              <a:t>有关</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D.</a:t>
            </a:r>
            <a:r>
              <a:rPr lang="zh-CN" altLang="zh-CN" sz="2800" dirty="0">
                <a:solidFill>
                  <a:srgbClr val="000000"/>
                </a:solidFill>
                <a:latin typeface="Times New Roman" panose="02020603050405020304" pitchFamily="18" charset="0"/>
                <a:cs typeface="Times New Roman" panose="02020603050405020304" pitchFamily="18" charset="0"/>
              </a:rPr>
              <a:t>压力的作用效果与压力大小和受力面积有什么</a:t>
            </a:r>
            <a:r>
              <a:rPr lang="zh-CN" altLang="zh-CN" sz="2800" dirty="0" smtClean="0">
                <a:solidFill>
                  <a:srgbClr val="000000"/>
                </a:solidFill>
                <a:latin typeface="Times New Roman" panose="02020603050405020304" pitchFamily="18" charset="0"/>
                <a:cs typeface="Times New Roman" panose="02020603050405020304" pitchFamily="18" charset="0"/>
              </a:rPr>
              <a:t>关系</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pic>
        <p:nvPicPr>
          <p:cNvPr id="5" name="XW8QXR183.eps" descr="id:2147492062;FounderCES"/>
          <p:cNvPicPr/>
          <p:nvPr/>
        </p:nvPicPr>
        <p:blipFill>
          <a:blip r:embed="rId2">
            <a:clrChange>
              <a:clrFrom>
                <a:srgbClr val="FFFFFF"/>
              </a:clrFrom>
              <a:clrTo>
                <a:srgbClr val="FFFFFF">
                  <a:alpha val="0"/>
                </a:srgbClr>
              </a:clrTo>
            </a:clrChange>
          </a:blip>
          <a:stretch>
            <a:fillRect/>
          </a:stretch>
        </p:blipFill>
        <p:spPr>
          <a:xfrm>
            <a:off x="8448444" y="2858692"/>
            <a:ext cx="1462811" cy="2048521"/>
          </a:xfrm>
          <a:prstGeom prst="rect">
            <a:avLst/>
          </a:prstGeom>
        </p:spPr>
      </p:pic>
      <p:sp>
        <p:nvSpPr>
          <p:cNvPr id="6" name="矩形 5"/>
          <p:cNvSpPr>
            <a:spLocks noChangeAspect="1"/>
          </p:cNvSpPr>
          <p:nvPr/>
        </p:nvSpPr>
        <p:spPr>
          <a:xfrm>
            <a:off x="1813666" y="2786665"/>
            <a:ext cx="444352" cy="572593"/>
          </a:xfrm>
          <a:prstGeom prst="rect">
            <a:avLst/>
          </a:prstGeom>
        </p:spPr>
        <p:txBody>
          <a:bodyPr wrap="none">
            <a:spAutoFit/>
          </a:bodyPr>
          <a:lstStyle/>
          <a:p>
            <a:pPr>
              <a:lnSpc>
                <a:spcPct val="120000"/>
              </a:lnSpc>
            </a:pPr>
            <a:r>
              <a:rPr lang="en-US" altLang="zh-CN" sz="2800" dirty="0" smtClean="0">
                <a:solidFill>
                  <a:srgbClr val="FF0000"/>
                </a:solidFill>
                <a:latin typeface="Times New Roman" panose="02020603050405020304" pitchFamily="18" charset="0"/>
              </a:rPr>
              <a:t>D</a:t>
            </a:r>
            <a:endParaRPr lang="zh-CN" altLang="en-US" sz="2800" dirty="0">
              <a:solidFill>
                <a:srgbClr val="FF0000"/>
              </a:solidFill>
            </a:endParaRPr>
          </a:p>
        </p:txBody>
      </p:sp>
    </p:spTree>
    <p:extLst>
      <p:ext uri="{BB962C8B-B14F-4D97-AF65-F5344CB8AC3E}">
        <p14:creationId xmlns:p14="http://schemas.microsoft.com/office/powerpoint/2010/main" val="1804372506"/>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81000" y="623557"/>
            <a:ext cx="11430000" cy="2893100"/>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dirty="0">
                <a:solidFill>
                  <a:srgbClr val="000000"/>
                </a:solidFill>
                <a:latin typeface="NEU-BZ-S92" panose="02020503000000020003" pitchFamily="18" charset="-122"/>
                <a:ea typeface="方正兰亭中黑_GBK"/>
                <a:cs typeface="Times New Roman" panose="02020603050405020304" pitchFamily="18" charset="0"/>
              </a:rPr>
              <a:t>探究问题</a:t>
            </a:r>
            <a:r>
              <a:rPr lang="zh-CN" altLang="zh-CN" sz="2800" dirty="0" smtClean="0">
                <a:solidFill>
                  <a:srgbClr val="000000"/>
                </a:solidFill>
                <a:latin typeface="NEU-BZ-S92" panose="02020503000000020003" pitchFamily="18" charset="-122"/>
                <a:ea typeface="方正兰亭中黑_GBK"/>
                <a:cs typeface="Times New Roman" panose="02020603050405020304" pitchFamily="18" charset="0"/>
              </a:rPr>
              <a:t>二</a:t>
            </a:r>
            <a:r>
              <a:rPr lang="en-US" altLang="zh-CN" sz="2800" dirty="0" smtClean="0">
                <a:solidFill>
                  <a:srgbClr val="000000"/>
                </a:solidFill>
                <a:latin typeface="NEU-BZ-S92" panose="02020503000000020003" pitchFamily="18" charset="-122"/>
                <a:ea typeface="方正兰亭中黑_GBK"/>
                <a:cs typeface="Times New Roman" panose="02020603050405020304" pitchFamily="18" charset="0"/>
              </a:rPr>
              <a:t>    </a:t>
            </a:r>
            <a:r>
              <a:rPr lang="zh-CN" altLang="zh-CN" sz="2800" dirty="0" smtClean="0">
                <a:solidFill>
                  <a:srgbClr val="000000"/>
                </a:solidFill>
                <a:latin typeface="NEU-BZ-S92" panose="02020503000000020003" pitchFamily="18" charset="-122"/>
                <a:ea typeface="方正兰亭中黑_GBK"/>
                <a:cs typeface="Times New Roman" panose="02020603050405020304" pitchFamily="18" charset="0"/>
              </a:rPr>
              <a:t>压强</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zh-CN" altLang="zh-CN" sz="28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800" b="1" dirty="0">
                <a:solidFill>
                  <a:srgbClr val="000000"/>
                </a:solidFill>
                <a:latin typeface="Times New Roman" panose="02020603050405020304" pitchFamily="18" charset="0"/>
                <a:cs typeface="Times New Roman" panose="02020603050405020304" pitchFamily="18" charset="0"/>
              </a:rPr>
              <a:t>2</a:t>
            </a:r>
            <a:r>
              <a:rPr lang="zh-CN" altLang="zh-CN" sz="2800"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800" dirty="0">
                <a:solidFill>
                  <a:srgbClr val="000000"/>
                </a:solidFill>
                <a:latin typeface="NEU-BZ-S92" panose="02020503000000020003" pitchFamily="18" charset="-122"/>
                <a:ea typeface="Arial" panose="020B0604020202020204" pitchFamily="34" charset="0"/>
                <a:cs typeface="Times New Roman" panose="02020603050405020304" pitchFamily="18" charset="0"/>
              </a:rPr>
              <a:t> </a:t>
            </a:r>
            <a:r>
              <a:rPr lang="zh-CN" altLang="zh-CN" sz="2800" dirty="0">
                <a:solidFill>
                  <a:srgbClr val="000000"/>
                </a:solidFill>
                <a:latin typeface="Times New Roman" panose="02020603050405020304" pitchFamily="18" charset="0"/>
                <a:cs typeface="Times New Roman" panose="02020603050405020304" pitchFamily="18" charset="0"/>
              </a:rPr>
              <a:t>将质量为</a:t>
            </a:r>
            <a:r>
              <a:rPr lang="en-US" altLang="zh-CN" sz="2800" dirty="0">
                <a:solidFill>
                  <a:srgbClr val="000000"/>
                </a:solidFill>
                <a:latin typeface="Times New Roman" panose="02020603050405020304" pitchFamily="18" charset="0"/>
                <a:cs typeface="Times New Roman" panose="02020603050405020304" pitchFamily="18" charset="0"/>
              </a:rPr>
              <a:t>200 g</a:t>
            </a:r>
            <a:r>
              <a:rPr lang="zh-CN" altLang="zh-CN" sz="2800" dirty="0">
                <a:solidFill>
                  <a:srgbClr val="000000"/>
                </a:solidFill>
                <a:latin typeface="Times New Roman" panose="02020603050405020304" pitchFamily="18" charset="0"/>
                <a:cs typeface="Times New Roman" panose="02020603050405020304" pitchFamily="18" charset="0"/>
              </a:rPr>
              <a:t>、底面积为</a:t>
            </a:r>
            <a:r>
              <a:rPr lang="en-US" altLang="zh-CN" sz="2800" dirty="0">
                <a:solidFill>
                  <a:srgbClr val="000000"/>
                </a:solidFill>
                <a:latin typeface="Times New Roman" panose="02020603050405020304" pitchFamily="18" charset="0"/>
                <a:cs typeface="Times New Roman" panose="02020603050405020304" pitchFamily="18" charset="0"/>
              </a:rPr>
              <a:t>4×10</a:t>
            </a:r>
            <a:r>
              <a:rPr lang="en-US" altLang="zh-CN" sz="2800" i="1" baseline="30000" dirty="0">
                <a:solidFill>
                  <a:srgbClr val="000000"/>
                </a:solidFill>
                <a:latin typeface="Times New Roman" panose="02020603050405020304" pitchFamily="18" charset="0"/>
                <a:cs typeface="Times New Roman" panose="02020603050405020304" pitchFamily="18" charset="0"/>
              </a:rPr>
              <a:t>-</a:t>
            </a:r>
            <a:r>
              <a:rPr lang="en-US" altLang="zh-CN" sz="2800" baseline="30000" dirty="0">
                <a:solidFill>
                  <a:srgbClr val="000000"/>
                </a:solidFill>
                <a:latin typeface="Times New Roman" panose="02020603050405020304" pitchFamily="18" charset="0"/>
                <a:cs typeface="Times New Roman" panose="02020603050405020304" pitchFamily="18" charset="0"/>
              </a:rPr>
              <a:t>2</a:t>
            </a:r>
            <a:r>
              <a:rPr lang="en-US" altLang="zh-CN" sz="2800" dirty="0">
                <a:solidFill>
                  <a:srgbClr val="000000"/>
                </a:solidFill>
                <a:latin typeface="Times New Roman" panose="02020603050405020304" pitchFamily="18" charset="0"/>
                <a:cs typeface="Times New Roman" panose="02020603050405020304" pitchFamily="18" charset="0"/>
              </a:rPr>
              <a:t> m</a:t>
            </a:r>
            <a:r>
              <a:rPr lang="en-US" altLang="zh-CN" sz="2800" baseline="30000" dirty="0">
                <a:solidFill>
                  <a:srgbClr val="000000"/>
                </a:solidFill>
                <a:latin typeface="Times New Roman" panose="02020603050405020304" pitchFamily="18" charset="0"/>
                <a:cs typeface="Times New Roman" panose="02020603050405020304" pitchFamily="18" charset="0"/>
              </a:rPr>
              <a:t>2</a:t>
            </a:r>
            <a:r>
              <a:rPr lang="zh-CN" altLang="zh-CN" sz="2800" dirty="0">
                <a:solidFill>
                  <a:srgbClr val="000000"/>
                </a:solidFill>
                <a:latin typeface="Times New Roman" panose="02020603050405020304" pitchFamily="18" charset="0"/>
                <a:cs typeface="Times New Roman" panose="02020603050405020304" pitchFamily="18" charset="0"/>
              </a:rPr>
              <a:t>的物理课本平放在水平课桌中央</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课桌面积为</a:t>
            </a:r>
            <a:r>
              <a:rPr lang="en-US" altLang="zh-CN" sz="2800" dirty="0">
                <a:solidFill>
                  <a:srgbClr val="000000"/>
                </a:solidFill>
                <a:latin typeface="Times New Roman" panose="02020603050405020304" pitchFamily="18" charset="0"/>
                <a:cs typeface="Times New Roman" panose="02020603050405020304" pitchFamily="18" charset="0"/>
              </a:rPr>
              <a:t>0</a:t>
            </a:r>
            <a:r>
              <a:rPr lang="en-US" altLang="zh-CN" sz="2800" i="1" dirty="0">
                <a:solidFill>
                  <a:srgbClr val="000000"/>
                </a:solidFill>
                <a:latin typeface="Times New Roman" panose="02020603050405020304" pitchFamily="18" charset="0"/>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2 m</a:t>
            </a:r>
            <a:r>
              <a:rPr lang="en-US" altLang="zh-CN" sz="2800" baseline="30000" dirty="0">
                <a:solidFill>
                  <a:srgbClr val="000000"/>
                </a:solidFill>
                <a:latin typeface="Times New Roman" panose="02020603050405020304" pitchFamily="18" charset="0"/>
                <a:cs typeface="Times New Roman" panose="02020603050405020304" pitchFamily="18" charset="0"/>
              </a:rPr>
              <a:t>2</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则课本对课桌的压强为</a:t>
            </a:r>
            <a:r>
              <a:rPr lang="en-US" altLang="zh-CN" sz="2800" dirty="0">
                <a:solidFill>
                  <a:srgbClr val="000000"/>
                </a:solidFill>
                <a:latin typeface="Times New Roman" panose="02020603050405020304" pitchFamily="18" charset="0"/>
                <a:cs typeface="Times New Roman" panose="02020603050405020304" pitchFamily="18" charset="0"/>
              </a:rPr>
              <a:t>(</a:t>
            </a:r>
            <a:r>
              <a:rPr lang="en-US" altLang="zh-CN" sz="2800" i="1" dirty="0">
                <a:solidFill>
                  <a:srgbClr val="000000"/>
                </a:solidFill>
                <a:latin typeface="Times New Roman" panose="02020603050405020304" pitchFamily="18" charset="0"/>
                <a:cs typeface="Times New Roman" panose="02020603050405020304" pitchFamily="18" charset="0"/>
              </a:rPr>
              <a:t>g</a:t>
            </a:r>
            <a:r>
              <a:rPr lang="zh-CN" altLang="zh-CN" sz="2800" dirty="0">
                <a:solidFill>
                  <a:srgbClr val="000000"/>
                </a:solidFill>
                <a:latin typeface="Times New Roman" panose="02020603050405020304" pitchFamily="18" charset="0"/>
                <a:cs typeface="Times New Roman" panose="02020603050405020304" pitchFamily="18" charset="0"/>
              </a:rPr>
              <a:t>取</a:t>
            </a:r>
            <a:r>
              <a:rPr lang="en-US" altLang="zh-CN" sz="2800" dirty="0">
                <a:solidFill>
                  <a:srgbClr val="000000"/>
                </a:solidFill>
                <a:latin typeface="Times New Roman" panose="02020603050405020304" pitchFamily="18" charset="0"/>
                <a:cs typeface="Times New Roman" panose="02020603050405020304" pitchFamily="18" charset="0"/>
              </a:rPr>
              <a:t>10 N/kg)(</a:t>
            </a:r>
            <a:r>
              <a:rPr lang="zh-CN" altLang="zh-CN" sz="2800" i="1" dirty="0">
                <a:solidFill>
                  <a:srgbClr val="000000"/>
                </a:solidFill>
                <a:latin typeface="Times New Roman" panose="02020603050405020304" pitchFamily="18" charset="0"/>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A.5 Pa	</a:t>
            </a:r>
            <a:r>
              <a:rPr lang="en-US" altLang="zh-CN" sz="2800" dirty="0" smtClean="0">
                <a:solidFill>
                  <a:srgbClr val="000000"/>
                </a:solidFill>
                <a:latin typeface="Times New Roman" panose="02020603050405020304" pitchFamily="18" charset="0"/>
                <a:cs typeface="Times New Roman" panose="02020603050405020304" pitchFamily="18" charset="0"/>
              </a:rPr>
              <a:t>	B.10 </a:t>
            </a:r>
            <a:r>
              <a:rPr lang="en-US" altLang="zh-CN" sz="2800" dirty="0">
                <a:solidFill>
                  <a:srgbClr val="000000"/>
                </a:solidFill>
                <a:latin typeface="Times New Roman" panose="02020603050405020304" pitchFamily="18" charset="0"/>
                <a:cs typeface="Times New Roman" panose="02020603050405020304" pitchFamily="18" charset="0"/>
              </a:rPr>
              <a:t>Pa</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C.50 Pa	</a:t>
            </a:r>
            <a:r>
              <a:rPr lang="en-US" altLang="zh-CN" sz="2800" dirty="0" smtClean="0">
                <a:solidFill>
                  <a:srgbClr val="000000"/>
                </a:solidFill>
                <a:latin typeface="Times New Roman" panose="02020603050405020304" pitchFamily="18" charset="0"/>
                <a:cs typeface="Times New Roman" panose="02020603050405020304" pitchFamily="18" charset="0"/>
              </a:rPr>
              <a:t>	D.5 </a:t>
            </a:r>
            <a:r>
              <a:rPr lang="en-US" altLang="zh-CN" sz="2800" dirty="0">
                <a:solidFill>
                  <a:srgbClr val="000000"/>
                </a:solidFill>
                <a:latin typeface="Times New Roman" panose="02020603050405020304" pitchFamily="18" charset="0"/>
                <a:cs typeface="Times New Roman" panose="02020603050405020304" pitchFamily="18" charset="0"/>
              </a:rPr>
              <a:t>000 Pa</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6" name="矩形 5"/>
          <p:cNvSpPr>
            <a:spLocks noChangeAspect="1"/>
          </p:cNvSpPr>
          <p:nvPr/>
        </p:nvSpPr>
        <p:spPr>
          <a:xfrm>
            <a:off x="9791018" y="1783810"/>
            <a:ext cx="423514" cy="572593"/>
          </a:xfrm>
          <a:prstGeom prst="rect">
            <a:avLst/>
          </a:prstGeom>
        </p:spPr>
        <p:txBody>
          <a:bodyPr wrap="none">
            <a:spAutoFit/>
          </a:bodyPr>
          <a:lstStyle/>
          <a:p>
            <a:pPr>
              <a:lnSpc>
                <a:spcPct val="120000"/>
              </a:lnSpc>
            </a:pPr>
            <a:r>
              <a:rPr lang="en-US" altLang="zh-CN" sz="2800" dirty="0" smtClean="0">
                <a:solidFill>
                  <a:srgbClr val="FF0000"/>
                </a:solidFill>
                <a:latin typeface="Times New Roman" panose="02020603050405020304" pitchFamily="18" charset="0"/>
              </a:rPr>
              <a:t>C</a:t>
            </a:r>
            <a:endParaRPr lang="zh-CN" altLang="en-US" sz="2800" dirty="0">
              <a:solidFill>
                <a:srgbClr val="FF0000"/>
              </a:solidFill>
            </a:endParaRPr>
          </a:p>
        </p:txBody>
      </p:sp>
      <mc:AlternateContent xmlns:mc="http://schemas.openxmlformats.org/markup-compatibility/2006" xmlns:a14="http://schemas.microsoft.com/office/drawing/2010/main">
        <mc:Choice Requires="a14">
          <p:sp>
            <p:nvSpPr>
              <p:cNvPr id="4" name="矩形 3"/>
              <p:cNvSpPr>
                <a:spLocks noChangeAspect="1"/>
              </p:cNvSpPr>
              <p:nvPr/>
            </p:nvSpPr>
            <p:spPr>
              <a:xfrm>
                <a:off x="381000" y="3516656"/>
                <a:ext cx="11430000" cy="1459887"/>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800" dirty="0">
                    <a:solidFill>
                      <a:srgbClr val="FF0000"/>
                    </a:solidFill>
                    <a:effectLst/>
                    <a:latin typeface="NEU-BZ-S92" panose="02020503000000020003" pitchFamily="18" charset="-122"/>
                    <a:ea typeface="Arial" panose="020B0604020202020204" pitchFamily="34" charset="0"/>
                    <a:cs typeface="Times New Roman" panose="02020603050405020304" pitchFamily="18" charset="0"/>
                  </a:rPr>
                  <a:t> </a:t>
                </a:r>
                <a:r>
                  <a:rPr lang="zh-CN" altLang="zh-CN" sz="28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课本对课桌的压力</a:t>
                </a:r>
                <a:r>
                  <a:rPr lang="en-US" altLang="zh-CN" sz="2800" i="1" dirty="0">
                    <a:solidFill>
                      <a:srgbClr val="000000"/>
                    </a:solidFill>
                    <a:latin typeface="Times New Roman" panose="02020603050405020304" pitchFamily="18" charset="0"/>
                    <a:cs typeface="Times New Roman" panose="02020603050405020304" pitchFamily="18" charset="0"/>
                  </a:rPr>
                  <a:t>F=G=mg=</a:t>
                </a:r>
                <a:r>
                  <a:rPr lang="en-US" altLang="zh-CN" sz="2800" dirty="0">
                    <a:solidFill>
                      <a:srgbClr val="000000"/>
                    </a:solidFill>
                    <a:latin typeface="Times New Roman" panose="02020603050405020304" pitchFamily="18" charset="0"/>
                    <a:cs typeface="Times New Roman" panose="02020603050405020304" pitchFamily="18" charset="0"/>
                  </a:rPr>
                  <a:t>0</a:t>
                </a:r>
                <a:r>
                  <a:rPr lang="en-US" altLang="zh-CN" sz="2800" i="1" dirty="0">
                    <a:solidFill>
                      <a:srgbClr val="000000"/>
                    </a:solidFill>
                    <a:latin typeface="Times New Roman" panose="02020603050405020304" pitchFamily="18" charset="0"/>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2</a:t>
                </a:r>
                <a:r>
                  <a:rPr lang="en-US" altLang="zh-CN" sz="28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kg×10</a:t>
                </a:r>
                <a:r>
                  <a:rPr lang="en-US" altLang="zh-CN" sz="28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N/kg</a:t>
                </a:r>
                <a:r>
                  <a:rPr lang="en-US" altLang="zh-CN" sz="2800" i="1" dirty="0">
                    <a:solidFill>
                      <a:srgbClr val="000000"/>
                    </a:solidFill>
                    <a:latin typeface="Times New Roman" panose="02020603050405020304" pitchFamily="18" charset="0"/>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2</a:t>
                </a:r>
                <a:r>
                  <a:rPr lang="en-US" altLang="zh-CN" sz="28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N,</a:t>
                </a:r>
                <a:r>
                  <a:rPr lang="zh-CN" altLang="zh-CN" sz="28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课本对课桌的压强</a:t>
                </a:r>
                <a:r>
                  <a:rPr lang="en-US" altLang="zh-CN" sz="2800" i="1" dirty="0">
                    <a:solidFill>
                      <a:srgbClr val="000000"/>
                    </a:solidFill>
                    <a:latin typeface="Times New Roman" panose="02020603050405020304" pitchFamily="18" charset="0"/>
                    <a:cs typeface="Times New Roman" panose="02020603050405020304" pitchFamily="18" charset="0"/>
                  </a:rPr>
                  <a:t>p=</a:t>
                </a:r>
                <a14:m>
                  <m:oMath xmlns:m="http://schemas.openxmlformats.org/officeDocument/2006/math">
                    <m:f>
                      <m:fPr>
                        <m:ctrlPr>
                          <a:rPr lang="zh-CN" altLang="zh-CN" sz="2800" i="1">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2800" i="1">
                            <a:solidFill>
                              <a:srgbClr val="000000"/>
                            </a:solidFill>
                            <a:latin typeface="Cambria Math" panose="02040503050406030204" pitchFamily="18" charset="0"/>
                            <a:cs typeface="Times New Roman" panose="02020603050405020304" pitchFamily="18" charset="0"/>
                          </a:rPr>
                          <m:t>𝐹</m:t>
                        </m:r>
                      </m:num>
                      <m:den>
                        <m:r>
                          <a:rPr lang="en-US" altLang="zh-CN" sz="2800" i="1">
                            <a:solidFill>
                              <a:srgbClr val="000000"/>
                            </a:solidFill>
                            <a:latin typeface="Cambria Math" panose="02040503050406030204" pitchFamily="18" charset="0"/>
                            <a:cs typeface="Times New Roman" panose="02020603050405020304" pitchFamily="18" charset="0"/>
                          </a:rPr>
                          <m:t>𝑆</m:t>
                        </m:r>
                      </m:den>
                    </m:f>
                    <m:r>
                      <a:rPr lang="en-US" altLang="zh-CN" sz="2800" i="1">
                        <a:solidFill>
                          <a:srgbClr val="000000"/>
                        </a:solidFill>
                        <a:latin typeface="Cambria Math" panose="02040503050406030204" pitchFamily="18" charset="0"/>
                        <a:cs typeface="Times New Roman" panose="02020603050405020304" pitchFamily="18" charset="0"/>
                      </a:rPr>
                      <m:t>=</m:t>
                    </m:r>
                    <m:f>
                      <m:fPr>
                        <m:ctrlPr>
                          <a:rPr lang="zh-CN" altLang="zh-CN" sz="2800" i="1">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2800">
                            <a:solidFill>
                              <a:srgbClr val="000000"/>
                            </a:solidFill>
                            <a:latin typeface="Cambria Math" panose="02040503050406030204" pitchFamily="18" charset="0"/>
                            <a:cs typeface="Times New Roman" panose="02020603050405020304" pitchFamily="18" charset="0"/>
                          </a:rPr>
                          <m:t>2</m:t>
                        </m:r>
                        <m:r>
                          <m:rPr>
                            <m:sty m:val="p"/>
                          </m:rPr>
                          <a:rPr lang="en-US" altLang="zh-CN" sz="2800">
                            <a:solidFill>
                              <a:srgbClr val="000000"/>
                            </a:solidFill>
                            <a:latin typeface="Cambria Math" panose="02040503050406030204" pitchFamily="18" charset="0"/>
                            <a:cs typeface="Times New Roman" panose="02020603050405020304" pitchFamily="18" charset="0"/>
                          </a:rPr>
                          <m:t>N</m:t>
                        </m:r>
                      </m:num>
                      <m:den>
                        <m:r>
                          <a:rPr lang="en-US" altLang="zh-CN" sz="2800">
                            <a:solidFill>
                              <a:srgbClr val="000000"/>
                            </a:solidFill>
                            <a:latin typeface="Cambria Math" panose="02040503050406030204" pitchFamily="18" charset="0"/>
                            <a:cs typeface="Times New Roman" panose="02020603050405020304" pitchFamily="18" charset="0"/>
                          </a:rPr>
                          <m:t>4×1</m:t>
                        </m:r>
                        <m:sSup>
                          <m:sSupPr>
                            <m:ctrlPr>
                              <a:rPr lang="zh-CN" altLang="zh-CN" sz="2800" i="1">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sz="2800">
                                <a:solidFill>
                                  <a:srgbClr val="000000"/>
                                </a:solidFill>
                                <a:latin typeface="Cambria Math" panose="02040503050406030204" pitchFamily="18" charset="0"/>
                                <a:cs typeface="Times New Roman" panose="02020603050405020304" pitchFamily="18" charset="0"/>
                              </a:rPr>
                              <m:t>0</m:t>
                            </m:r>
                          </m:e>
                          <m:sup>
                            <m:r>
                              <m:rPr>
                                <m:nor/>
                              </m:rPr>
                              <a:rPr lang="en-US" altLang="zh-CN" sz="2800" i="1">
                                <a:solidFill>
                                  <a:srgbClr val="000000"/>
                                </a:solidFill>
                                <a:latin typeface="Times New Roman" panose="02020603050405020304" pitchFamily="18" charset="0"/>
                                <a:cs typeface="Times New Roman" panose="02020603050405020304" pitchFamily="18" charset="0"/>
                              </a:rPr>
                              <m:t>−</m:t>
                            </m:r>
                            <m:r>
                              <a:rPr lang="en-US" altLang="zh-CN" sz="2800">
                                <a:solidFill>
                                  <a:srgbClr val="000000"/>
                                </a:solidFill>
                                <a:latin typeface="Cambria Math" panose="02040503050406030204" pitchFamily="18" charset="0"/>
                                <a:cs typeface="Times New Roman" panose="02020603050405020304" pitchFamily="18" charset="0"/>
                              </a:rPr>
                              <m:t>2</m:t>
                            </m:r>
                          </m:sup>
                        </m:sSup>
                        <m:r>
                          <m:rPr>
                            <m:nor/>
                          </m:rPr>
                          <a:rPr lang="en-US" altLang="zh-CN" sz="2800">
                            <a:solidFill>
                              <a:srgbClr val="000000"/>
                            </a:solidFill>
                            <a:latin typeface="Times New Roman" panose="02020603050405020304" pitchFamily="18" charset="0"/>
                            <a:cs typeface="Times New Roman" panose="02020603050405020304" pitchFamily="18" charset="0"/>
                          </a:rPr>
                          <m:t> </m:t>
                        </m:r>
                        <m:sSup>
                          <m:sSupPr>
                            <m:ctrlPr>
                              <a:rPr lang="zh-CN" altLang="zh-CN" sz="2800" i="1">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sSupPr>
                          <m:e>
                            <m:r>
                              <m:rPr>
                                <m:sty m:val="p"/>
                              </m:rPr>
                              <a:rPr lang="en-US" altLang="zh-CN" sz="2800">
                                <a:solidFill>
                                  <a:srgbClr val="000000"/>
                                </a:solidFill>
                                <a:latin typeface="Cambria Math" panose="02040503050406030204" pitchFamily="18" charset="0"/>
                                <a:cs typeface="Times New Roman" panose="02020603050405020304" pitchFamily="18" charset="0"/>
                              </a:rPr>
                              <m:t>m</m:t>
                            </m:r>
                          </m:e>
                          <m:sup>
                            <m:r>
                              <a:rPr lang="en-US" altLang="zh-CN" sz="2800">
                                <a:solidFill>
                                  <a:srgbClr val="000000"/>
                                </a:solidFill>
                                <a:latin typeface="Cambria Math" panose="02040503050406030204" pitchFamily="18" charset="0"/>
                                <a:cs typeface="Times New Roman" panose="02020603050405020304" pitchFamily="18" charset="0"/>
                              </a:rPr>
                              <m:t>2</m:t>
                            </m:r>
                          </m:sup>
                        </m:sSup>
                      </m:den>
                    </m:f>
                  </m:oMath>
                </a14:m>
                <a:r>
                  <a:rPr lang="en-US" altLang="zh-CN" sz="2800" i="1" dirty="0">
                    <a:solidFill>
                      <a:srgbClr val="000000"/>
                    </a:solidFill>
                    <a:latin typeface="Times New Roman" panose="02020603050405020304" pitchFamily="18" charset="0"/>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50</a:t>
                </a:r>
                <a:r>
                  <a:rPr lang="en-US" altLang="zh-CN" sz="28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Pa</a:t>
                </a:r>
                <a:r>
                  <a:rPr lang="zh-CN" altLang="zh-CN" sz="28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mc:Choice>
        <mc:Fallback xmlns="">
          <p:sp>
            <p:nvSpPr>
              <p:cNvPr id="4" name="矩形 3"/>
              <p:cNvSpPr>
                <a:spLocks noRot="1" noChangeAspect="1" noMove="1" noResize="1" noEditPoints="1" noAdjustHandles="1" noChangeArrowheads="1" noChangeShapeType="1" noTextEdit="1"/>
              </p:cNvSpPr>
              <p:nvPr/>
            </p:nvSpPr>
            <p:spPr>
              <a:xfrm>
                <a:off x="381000" y="3516656"/>
                <a:ext cx="11430000" cy="1413336"/>
              </a:xfrm>
              <a:prstGeom prst="rect">
                <a:avLst/>
              </a:prstGeom>
              <a:blipFill rotWithShape="0">
                <a:blip r:embed="rId2"/>
                <a:stretch>
                  <a:fillRect l="-1120" t="-1293" b="-4310"/>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369163181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矩形 1"/>
              <p:cNvSpPr>
                <a:spLocks noChangeAspect="1"/>
              </p:cNvSpPr>
              <p:nvPr/>
            </p:nvSpPr>
            <p:spPr>
              <a:xfrm>
                <a:off x="381000" y="1037036"/>
                <a:ext cx="11430000" cy="3689151"/>
              </a:xfrm>
              <a:prstGeom prst="rect">
                <a:avLst/>
              </a:prstGeom>
              <a:ln>
                <a:solidFill>
                  <a:schemeClr val="tx1"/>
                </a:solidFill>
              </a:ln>
            </p:spPr>
            <p:txBody>
              <a:bodyPr>
                <a:spAutoFit/>
              </a:bodyPr>
              <a:lstStyle/>
              <a:p>
                <a:pPr>
                  <a:lnSpc>
                    <a:spcPct val="130000"/>
                  </a:lnSpc>
                  <a:spcAft>
                    <a:spcPts val="0"/>
                  </a:spcAft>
                  <a:tabLst>
                    <a:tab pos="1188085" algn="l"/>
                    <a:tab pos="2163445" algn="l"/>
                    <a:tab pos="3142615" algn="l"/>
                    <a:tab pos="4190365" algn="l"/>
                  </a:tabLst>
                </a:pPr>
                <a:r>
                  <a:rPr lang="zh-CN" altLang="zh-CN" sz="2800" dirty="0">
                    <a:solidFill>
                      <a:srgbClr val="000000"/>
                    </a:solidFill>
                    <a:latin typeface="NEU-BZ-S92" panose="02020503000000020003" pitchFamily="18" charset="-122"/>
                    <a:ea typeface="方正正黑简体"/>
                    <a:cs typeface="Times New Roman" panose="02020603050405020304" pitchFamily="18" charset="0"/>
                  </a:rPr>
                  <a:t>方法归纳</a:t>
                </a:r>
                <a:r>
                  <a:rPr lang="zh-CN" altLang="zh-CN" sz="28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可从以下几个方面</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进一步理解压强的计算公式</a:t>
                </a:r>
                <a:r>
                  <a:rPr lang="en-US" altLang="zh-CN" sz="2800" i="1" dirty="0">
                    <a:solidFill>
                      <a:srgbClr val="000000"/>
                    </a:solidFill>
                    <a:latin typeface="Times New Roman" panose="02020603050405020304" pitchFamily="18" charset="0"/>
                    <a:cs typeface="Times New Roman" panose="02020603050405020304" pitchFamily="18" charset="0"/>
                  </a:rPr>
                  <a:t>p=</a:t>
                </a:r>
                <a14:m>
                  <m:oMath xmlns:m="http://schemas.openxmlformats.org/officeDocument/2006/math">
                    <m:f>
                      <m:fPr>
                        <m:ctrlPr>
                          <a:rPr lang="zh-CN" altLang="zh-CN" sz="2800" i="1">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2800" i="1">
                            <a:solidFill>
                              <a:srgbClr val="000000"/>
                            </a:solidFill>
                            <a:latin typeface="Cambria Math" panose="02040503050406030204" pitchFamily="18" charset="0"/>
                            <a:cs typeface="Times New Roman" panose="02020603050405020304" pitchFamily="18" charset="0"/>
                          </a:rPr>
                          <m:t>𝐹</m:t>
                        </m:r>
                      </m:num>
                      <m:den>
                        <m:r>
                          <a:rPr lang="en-US" altLang="zh-CN" sz="2800" i="1">
                            <a:solidFill>
                              <a:srgbClr val="000000"/>
                            </a:solidFill>
                            <a:latin typeface="Cambria Math" panose="02040503050406030204" pitchFamily="18" charset="0"/>
                            <a:cs typeface="Times New Roman" panose="02020603050405020304" pitchFamily="18" charset="0"/>
                          </a:rPr>
                          <m:t>𝑆</m:t>
                        </m:r>
                      </m:den>
                    </m:f>
                  </m:oMath>
                </a14:m>
                <a:r>
                  <a:rPr lang="en-US" altLang="zh-CN" sz="2800" dirty="0">
                    <a:solidFill>
                      <a:srgbClr val="000000"/>
                    </a:solidFill>
                    <a:latin typeface="Times New Roman" panose="02020603050405020304" pitchFamily="18" charset="0"/>
                    <a:cs typeface="Times New Roman" panose="02020603050405020304" pitchFamily="18" charset="0"/>
                  </a:rPr>
                  <a:t>:</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(1)</a:t>
                </a:r>
                <a:r>
                  <a:rPr lang="en-US" altLang="zh-CN" sz="2800" i="1" dirty="0">
                    <a:solidFill>
                      <a:srgbClr val="000000"/>
                    </a:solidFill>
                    <a:latin typeface="Times New Roman" panose="02020603050405020304" pitchFamily="18" charset="0"/>
                    <a:cs typeface="Times New Roman" panose="02020603050405020304" pitchFamily="18" charset="0"/>
                  </a:rPr>
                  <a:t>F</a:t>
                </a:r>
                <a:r>
                  <a:rPr lang="zh-CN" altLang="zh-CN" sz="28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表示施加在物体上的压力</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压力的方向垂直于物体表面。置于水平面上且竖直方向不受其他力的物体对支持面的压力大小等于物体所受重力的大小。</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(2)</a:t>
                </a:r>
                <a:r>
                  <a:rPr lang="en-US" altLang="zh-CN" sz="2800" i="1" dirty="0">
                    <a:solidFill>
                      <a:srgbClr val="000000"/>
                    </a:solidFill>
                    <a:latin typeface="Times New Roman" panose="02020603050405020304" pitchFamily="18" charset="0"/>
                    <a:cs typeface="Times New Roman" panose="02020603050405020304" pitchFamily="18" charset="0"/>
                  </a:rPr>
                  <a:t>S</a:t>
                </a:r>
                <a:r>
                  <a:rPr lang="zh-CN" altLang="zh-CN" sz="28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为受力面积</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指两物体相互接触的面积。</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(3)</a:t>
                </a:r>
                <a:r>
                  <a:rPr lang="en-US" altLang="zh-CN" sz="2800" i="1" dirty="0">
                    <a:solidFill>
                      <a:srgbClr val="000000"/>
                    </a:solidFill>
                    <a:latin typeface="Times New Roman" panose="02020603050405020304" pitchFamily="18" charset="0"/>
                    <a:cs typeface="Times New Roman" panose="02020603050405020304" pitchFamily="18" charset="0"/>
                  </a:rPr>
                  <a:t>p</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为压强</a:t>
                </a:r>
                <a:r>
                  <a:rPr lang="en-US" altLang="zh-CN" sz="2800" dirty="0">
                    <a:solidFill>
                      <a:srgbClr val="000000"/>
                    </a:solidFill>
                    <a:latin typeface="Times New Roman" panose="02020603050405020304" pitchFamily="18" charset="0"/>
                    <a:cs typeface="Times New Roman" panose="02020603050405020304" pitchFamily="18" charset="0"/>
                  </a:rPr>
                  <a:t>,1</a:t>
                </a:r>
                <a:r>
                  <a:rPr lang="en-US"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Pa</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表示</a:t>
                </a:r>
                <a:r>
                  <a:rPr lang="en-US" altLang="zh-CN" sz="2800" dirty="0">
                    <a:solidFill>
                      <a:srgbClr val="000000"/>
                    </a:solidFill>
                    <a:latin typeface="Times New Roman" panose="02020603050405020304" pitchFamily="18" charset="0"/>
                    <a:cs typeface="Times New Roman" panose="02020603050405020304" pitchFamily="18" charset="0"/>
                  </a:rPr>
                  <a:t>1</a:t>
                </a:r>
                <a:r>
                  <a:rPr lang="en-US"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m</a:t>
                </a:r>
                <a:r>
                  <a:rPr lang="en-US" altLang="zh-CN" sz="2800" baseline="30000" dirty="0">
                    <a:solidFill>
                      <a:srgbClr val="000000"/>
                    </a:solidFill>
                    <a:latin typeface="Times New Roman" panose="02020603050405020304" pitchFamily="18" charset="0"/>
                    <a:cs typeface="Times New Roman" panose="02020603050405020304" pitchFamily="18" charset="0"/>
                  </a:rPr>
                  <a:t>2</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的受力面所受到的压力大小为</a:t>
                </a:r>
                <a:r>
                  <a:rPr lang="en-US" altLang="zh-CN" sz="2800" dirty="0">
                    <a:solidFill>
                      <a:srgbClr val="000000"/>
                    </a:solidFill>
                    <a:latin typeface="Times New Roman" panose="02020603050405020304" pitchFamily="18" charset="0"/>
                    <a:cs typeface="Times New Roman" panose="02020603050405020304" pitchFamily="18" charset="0"/>
                  </a:rPr>
                  <a:t>1</a:t>
                </a:r>
                <a:r>
                  <a:rPr lang="en-US"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N</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mc:Choice>
        <mc:Fallback xmlns="">
          <p:sp>
            <p:nvSpPr>
              <p:cNvPr id="2" name="矩形 1"/>
              <p:cNvSpPr>
                <a:spLocks noRot="1" noChangeAspect="1" noMove="1" noResize="1" noEditPoints="1" noAdjustHandles="1" noChangeArrowheads="1" noChangeShapeType="1" noTextEdit="1"/>
              </p:cNvSpPr>
              <p:nvPr/>
            </p:nvSpPr>
            <p:spPr>
              <a:xfrm>
                <a:off x="381000" y="1037036"/>
                <a:ext cx="11430000" cy="3689151"/>
              </a:xfrm>
              <a:prstGeom prst="rect">
                <a:avLst/>
              </a:prstGeom>
              <a:blipFill rotWithShape="0">
                <a:blip r:embed="rId2"/>
                <a:stretch>
                  <a:fillRect l="-1066" b="-2142"/>
                </a:stretch>
              </a:blipFill>
              <a:ln>
                <a:solidFill>
                  <a:schemeClr val="tx1"/>
                </a:solidFill>
              </a:ln>
            </p:spPr>
            <p:txBody>
              <a:bodyPr/>
              <a:lstStyle/>
              <a:p>
                <a:r>
                  <a:rPr lang="zh-CN" altLang="en-US">
                    <a:noFill/>
                  </a:rPr>
                  <a:t> </a:t>
                </a:r>
              </a:p>
            </p:txBody>
          </p:sp>
        </mc:Fallback>
      </mc:AlternateContent>
    </p:spTree>
    <p:extLst>
      <p:ext uri="{BB962C8B-B14F-4D97-AF65-F5344CB8AC3E}">
        <p14:creationId xmlns:p14="http://schemas.microsoft.com/office/powerpoint/2010/main" val="279085638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81000" y="1119752"/>
            <a:ext cx="11430000" cy="2893100"/>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dirty="0">
                <a:solidFill>
                  <a:srgbClr val="000000"/>
                </a:solidFill>
                <a:latin typeface="Arial" panose="020B0604020202020204" pitchFamily="34" charset="0"/>
                <a:ea typeface="黑体" panose="02010609060101010101" pitchFamily="49" charset="-122"/>
                <a:cs typeface="Times New Roman" panose="02020603050405020304" pitchFamily="18" charset="0"/>
              </a:rPr>
              <a:t>【对点训练</a:t>
            </a:r>
            <a:r>
              <a:rPr lang="en-US" altLang="zh-CN" sz="2800" b="1" dirty="0">
                <a:solidFill>
                  <a:srgbClr val="000000"/>
                </a:solidFill>
                <a:latin typeface="Times New Roman" panose="02020603050405020304" pitchFamily="18" charset="0"/>
                <a:cs typeface="Times New Roman" panose="02020603050405020304" pitchFamily="18" charset="0"/>
              </a:rPr>
              <a:t>2</a:t>
            </a:r>
            <a:r>
              <a:rPr lang="zh-CN" altLang="zh-CN" sz="2800"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800" dirty="0">
                <a:solidFill>
                  <a:srgbClr val="000000"/>
                </a:solidFill>
                <a:latin typeface="NEU-BZ-S92" panose="02020503000000020003" pitchFamily="18" charset="-122"/>
                <a:ea typeface="Arial" panose="020B0604020202020204" pitchFamily="34" charset="0"/>
                <a:cs typeface="Times New Roman" panose="02020603050405020304" pitchFamily="18" charset="0"/>
              </a:rPr>
              <a:t> </a:t>
            </a:r>
            <a:r>
              <a:rPr lang="zh-CN" altLang="zh-CN" sz="2800" dirty="0">
                <a:solidFill>
                  <a:srgbClr val="000000"/>
                </a:solidFill>
                <a:latin typeface="Times New Roman" panose="02020603050405020304" pitchFamily="18" charset="0"/>
                <a:cs typeface="Times New Roman" panose="02020603050405020304" pitchFamily="18" charset="0"/>
              </a:rPr>
              <a:t>很多城市每天清晨都要进行洒水</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若一辆</a:t>
            </a:r>
            <a:r>
              <a:rPr lang="zh-CN" altLang="zh-CN" sz="2800" dirty="0" smtClean="0">
                <a:solidFill>
                  <a:srgbClr val="000000"/>
                </a:solidFill>
                <a:latin typeface="Times New Roman" panose="02020603050405020304" pitchFamily="18" charset="0"/>
                <a:cs typeface="Times New Roman" panose="02020603050405020304" pitchFamily="18" charset="0"/>
              </a:rPr>
              <a:t>洒水车</a:t>
            </a:r>
            <a:r>
              <a:rPr lang="zh-CN" altLang="en-US" sz="2800" dirty="0" smtClean="0">
                <a:solidFill>
                  <a:srgbClr val="000000"/>
                </a:solidFill>
                <a:latin typeface="Times New Roman" panose="02020603050405020304" pitchFamily="18" charset="0"/>
                <a:cs typeface="Times New Roman" panose="02020603050405020304" pitchFamily="18" charset="0"/>
              </a:rPr>
              <a:t>的</a:t>
            </a:r>
            <a:r>
              <a:rPr lang="zh-CN" altLang="zh-CN" sz="2800" dirty="0" smtClean="0">
                <a:solidFill>
                  <a:srgbClr val="000000"/>
                </a:solidFill>
                <a:latin typeface="Times New Roman" panose="02020603050405020304" pitchFamily="18" charset="0"/>
                <a:cs typeface="Times New Roman" panose="02020603050405020304" pitchFamily="18" charset="0"/>
              </a:rPr>
              <a:t>空车</a:t>
            </a:r>
            <a:r>
              <a:rPr lang="zh-CN" altLang="zh-CN" sz="2800" dirty="0">
                <a:solidFill>
                  <a:srgbClr val="000000"/>
                </a:solidFill>
                <a:latin typeface="Times New Roman" panose="02020603050405020304" pitchFamily="18" charset="0"/>
                <a:cs typeface="Times New Roman" panose="02020603050405020304" pitchFamily="18" charset="0"/>
              </a:rPr>
              <a:t>质量为</a:t>
            </a:r>
            <a:r>
              <a:rPr lang="en-US" altLang="zh-CN" sz="2800" dirty="0">
                <a:solidFill>
                  <a:srgbClr val="000000"/>
                </a:solidFill>
                <a:latin typeface="Times New Roman" panose="02020603050405020304" pitchFamily="18" charset="0"/>
                <a:cs typeface="Times New Roman" panose="02020603050405020304" pitchFamily="18" charset="0"/>
              </a:rPr>
              <a:t>6 t,</a:t>
            </a:r>
            <a:r>
              <a:rPr lang="zh-CN" altLang="zh-CN" sz="2800" dirty="0">
                <a:solidFill>
                  <a:srgbClr val="000000"/>
                </a:solidFill>
                <a:latin typeface="Times New Roman" panose="02020603050405020304" pitchFamily="18" charset="0"/>
                <a:cs typeface="Times New Roman" panose="02020603050405020304" pitchFamily="18" charset="0"/>
              </a:rPr>
              <a:t>水罐容积为</a:t>
            </a:r>
            <a:r>
              <a:rPr lang="en-US" altLang="zh-CN" sz="2800" dirty="0">
                <a:solidFill>
                  <a:srgbClr val="000000"/>
                </a:solidFill>
                <a:latin typeface="Times New Roman" panose="02020603050405020304" pitchFamily="18" charset="0"/>
                <a:cs typeface="Times New Roman" panose="02020603050405020304" pitchFamily="18" charset="0"/>
              </a:rPr>
              <a:t>4 m</a:t>
            </a:r>
            <a:r>
              <a:rPr lang="en-US" altLang="zh-CN" sz="2800" baseline="30000" dirty="0">
                <a:solidFill>
                  <a:srgbClr val="000000"/>
                </a:solidFill>
                <a:latin typeface="Times New Roman" panose="02020603050405020304" pitchFamily="18" charset="0"/>
                <a:cs typeface="Times New Roman" panose="02020603050405020304" pitchFamily="18" charset="0"/>
              </a:rPr>
              <a:t>3</a:t>
            </a:r>
            <a:r>
              <a:rPr lang="zh-CN" altLang="zh-CN" sz="2800" dirty="0">
                <a:solidFill>
                  <a:srgbClr val="000000"/>
                </a:solidFill>
                <a:latin typeface="Times New Roman" panose="02020603050405020304" pitchFamily="18" charset="0"/>
                <a:cs typeface="Times New Roman" panose="02020603050405020304" pitchFamily="18" charset="0"/>
              </a:rPr>
              <a:t>。装满水后</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车轮与地面的总接触面积为</a:t>
            </a:r>
            <a:r>
              <a:rPr lang="en-US" altLang="zh-CN" sz="2800" dirty="0">
                <a:solidFill>
                  <a:srgbClr val="000000"/>
                </a:solidFill>
                <a:latin typeface="Times New Roman" panose="02020603050405020304" pitchFamily="18" charset="0"/>
                <a:cs typeface="Times New Roman" panose="02020603050405020304" pitchFamily="18" charset="0"/>
              </a:rPr>
              <a:t>0</a:t>
            </a:r>
            <a:r>
              <a:rPr lang="en-US" altLang="zh-CN" sz="2800" i="1" dirty="0">
                <a:solidFill>
                  <a:srgbClr val="000000"/>
                </a:solidFill>
                <a:latin typeface="Times New Roman" panose="02020603050405020304" pitchFamily="18" charset="0"/>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4 m</a:t>
            </a:r>
            <a:r>
              <a:rPr lang="en-US" altLang="zh-CN" sz="2800" baseline="30000" dirty="0">
                <a:solidFill>
                  <a:srgbClr val="000000"/>
                </a:solidFill>
                <a:latin typeface="Times New Roman" panose="02020603050405020304" pitchFamily="18" charset="0"/>
                <a:cs typeface="Times New Roman" panose="02020603050405020304" pitchFamily="18" charset="0"/>
              </a:rPr>
              <a:t>2</a:t>
            </a:r>
            <a:r>
              <a:rPr lang="zh-CN" altLang="zh-CN" sz="2800" dirty="0">
                <a:solidFill>
                  <a:srgbClr val="000000"/>
                </a:solidFill>
                <a:latin typeface="Times New Roman" panose="02020603050405020304" pitchFamily="18" charset="0"/>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a:t>
            </a:r>
            <a:r>
              <a:rPr lang="en-US" altLang="zh-CN" sz="2800" i="1" dirty="0">
                <a:solidFill>
                  <a:srgbClr val="000000"/>
                </a:solidFill>
                <a:latin typeface="Times New Roman" panose="02020603050405020304" pitchFamily="18" charset="0"/>
                <a:cs typeface="Times New Roman" panose="02020603050405020304" pitchFamily="18" charset="0"/>
              </a:rPr>
              <a:t>g</a:t>
            </a:r>
            <a:r>
              <a:rPr lang="zh-CN" altLang="zh-CN" sz="2800" dirty="0">
                <a:solidFill>
                  <a:srgbClr val="000000"/>
                </a:solidFill>
                <a:latin typeface="Times New Roman" panose="02020603050405020304" pitchFamily="18" charset="0"/>
                <a:cs typeface="Times New Roman" panose="02020603050405020304" pitchFamily="18" charset="0"/>
              </a:rPr>
              <a:t>取</a:t>
            </a:r>
            <a:r>
              <a:rPr lang="en-US" altLang="zh-CN" sz="2800" dirty="0">
                <a:solidFill>
                  <a:srgbClr val="000000"/>
                </a:solidFill>
                <a:latin typeface="Times New Roman" panose="02020603050405020304" pitchFamily="18" charset="0"/>
                <a:cs typeface="Times New Roman" panose="02020603050405020304" pitchFamily="18" charset="0"/>
              </a:rPr>
              <a:t>10 N/</a:t>
            </a:r>
            <a:r>
              <a:rPr lang="en-US" altLang="zh-CN" sz="2800" dirty="0" err="1">
                <a:solidFill>
                  <a:srgbClr val="000000"/>
                </a:solidFill>
                <a:latin typeface="Times New Roman" panose="02020603050405020304" pitchFamily="18" charset="0"/>
                <a:cs typeface="Times New Roman" panose="02020603050405020304" pitchFamily="18" charset="0"/>
              </a:rPr>
              <a:t>kg,</a:t>
            </a:r>
            <a:r>
              <a:rPr lang="en-US" altLang="zh-CN" sz="2800" i="1" dirty="0" err="1">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ρ</a:t>
            </a:r>
            <a:r>
              <a:rPr lang="zh-CN" altLang="zh-CN" sz="2800" baseline="-25000" dirty="0">
                <a:solidFill>
                  <a:srgbClr val="000000"/>
                </a:solidFill>
                <a:latin typeface="Times New Roman" panose="02020603050405020304" pitchFamily="18" charset="0"/>
                <a:cs typeface="Times New Roman" panose="02020603050405020304" pitchFamily="18" charset="0"/>
              </a:rPr>
              <a:t>水</a:t>
            </a:r>
            <a:r>
              <a:rPr lang="en-US" altLang="zh-CN" sz="2800" i="1" dirty="0">
                <a:solidFill>
                  <a:srgbClr val="000000"/>
                </a:solidFill>
                <a:latin typeface="Times New Roman" panose="02020603050405020304" pitchFamily="18" charset="0"/>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1</a:t>
            </a:r>
            <a:r>
              <a:rPr lang="en-US" altLang="zh-CN" sz="2800" i="1" dirty="0">
                <a:solidFill>
                  <a:srgbClr val="000000"/>
                </a:solidFill>
                <a:latin typeface="Times New Roman" panose="02020603050405020304" pitchFamily="18" charset="0"/>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0×10</a:t>
            </a:r>
            <a:r>
              <a:rPr lang="en-US" altLang="zh-CN" sz="2800" baseline="30000" dirty="0">
                <a:solidFill>
                  <a:srgbClr val="000000"/>
                </a:solidFill>
                <a:latin typeface="Times New Roman" panose="02020603050405020304" pitchFamily="18" charset="0"/>
                <a:cs typeface="Times New Roman" panose="02020603050405020304" pitchFamily="18" charset="0"/>
              </a:rPr>
              <a:t>3</a:t>
            </a:r>
            <a:r>
              <a:rPr lang="en-US" altLang="zh-CN" sz="2800" dirty="0">
                <a:solidFill>
                  <a:srgbClr val="000000"/>
                </a:solidFill>
                <a:latin typeface="Times New Roman" panose="02020603050405020304" pitchFamily="18" charset="0"/>
                <a:cs typeface="Times New Roman" panose="02020603050405020304" pitchFamily="18" charset="0"/>
              </a:rPr>
              <a:t> kg/m</a:t>
            </a:r>
            <a:r>
              <a:rPr lang="en-US" altLang="zh-CN" sz="2800" baseline="30000" dirty="0">
                <a:solidFill>
                  <a:srgbClr val="000000"/>
                </a:solidFill>
                <a:latin typeface="Times New Roman" panose="02020603050405020304" pitchFamily="18" charset="0"/>
                <a:cs typeface="Times New Roman" panose="02020603050405020304" pitchFamily="18" charset="0"/>
              </a:rPr>
              <a:t>3</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问</a:t>
            </a:r>
            <a:r>
              <a:rPr lang="en-US" altLang="zh-CN" sz="2800" dirty="0">
                <a:solidFill>
                  <a:srgbClr val="000000"/>
                </a:solidFill>
                <a:latin typeface="Times New Roman" panose="02020603050405020304" pitchFamily="18" charset="0"/>
                <a:cs typeface="Times New Roman" panose="02020603050405020304" pitchFamily="18" charset="0"/>
              </a:rPr>
              <a:t>:</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(1)</a:t>
            </a:r>
            <a:r>
              <a:rPr lang="zh-CN" altLang="zh-CN" sz="2800" dirty="0">
                <a:solidFill>
                  <a:srgbClr val="000000"/>
                </a:solidFill>
                <a:latin typeface="Times New Roman" panose="02020603050405020304" pitchFamily="18" charset="0"/>
                <a:cs typeface="Times New Roman" panose="02020603050405020304" pitchFamily="18" charset="0"/>
              </a:rPr>
              <a:t>该洒水车最多能装水的质量为多少</a:t>
            </a:r>
            <a:r>
              <a:rPr lang="en-US" altLang="zh-CN" sz="2800" dirty="0">
                <a:solidFill>
                  <a:srgbClr val="000000"/>
                </a:solidFill>
                <a:latin typeface="Times New Roman" panose="02020603050405020304" pitchFamily="18" charset="0"/>
                <a:cs typeface="Times New Roman" panose="02020603050405020304" pitchFamily="18" charset="0"/>
              </a:rPr>
              <a:t>?</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(2)</a:t>
            </a:r>
            <a:r>
              <a:rPr lang="zh-CN" altLang="zh-CN" sz="2800" dirty="0">
                <a:solidFill>
                  <a:srgbClr val="000000"/>
                </a:solidFill>
                <a:latin typeface="Times New Roman" panose="02020603050405020304" pitchFamily="18" charset="0"/>
                <a:cs typeface="Times New Roman" panose="02020603050405020304" pitchFamily="18" charset="0"/>
              </a:rPr>
              <a:t>装满水后</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该洒水车对地面的压强为多少</a:t>
            </a:r>
            <a:r>
              <a:rPr lang="en-US" altLang="zh-CN" sz="2800" dirty="0">
                <a:solidFill>
                  <a:srgbClr val="000000"/>
                </a:solidFill>
                <a:latin typeface="Times New Roman" panose="02020603050405020304" pitchFamily="18" charset="0"/>
                <a:cs typeface="Times New Roman" panose="02020603050405020304" pitchFamily="18" charset="0"/>
              </a:rPr>
              <a:t>?</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4" name="矩形 3"/>
          <p:cNvSpPr>
            <a:spLocks noChangeAspect="1"/>
          </p:cNvSpPr>
          <p:nvPr/>
        </p:nvSpPr>
        <p:spPr>
          <a:xfrm>
            <a:off x="381000" y="3954118"/>
            <a:ext cx="5593198" cy="652486"/>
          </a:xfrm>
          <a:prstGeom prst="rect">
            <a:avLst/>
          </a:prstGeom>
        </p:spPr>
        <p:txBody>
          <a:bodyPr wrap="none">
            <a:spAutoFit/>
          </a:bodyPr>
          <a:lstStyle/>
          <a:p>
            <a:pPr>
              <a:lnSpc>
                <a:spcPct val="130000"/>
              </a:lnSpc>
              <a:spcAft>
                <a:spcPts val="0"/>
              </a:spcAft>
              <a:tabLst>
                <a:tab pos="1188085" algn="l"/>
                <a:tab pos="2163445" algn="l"/>
                <a:tab pos="3142615" algn="l"/>
                <a:tab pos="4190365" algn="l"/>
              </a:tabLst>
            </a:pPr>
            <a:r>
              <a:rPr lang="zh-CN" altLang="zh-CN" sz="28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800" dirty="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(1)4×10</a:t>
            </a:r>
            <a:r>
              <a:rPr lang="en-US" altLang="zh-CN" sz="2800" baseline="30000" dirty="0">
                <a:solidFill>
                  <a:srgbClr val="000000"/>
                </a:solidFill>
                <a:latin typeface="Times New Roman" panose="02020603050405020304" pitchFamily="18" charset="0"/>
                <a:cs typeface="Times New Roman" panose="02020603050405020304" pitchFamily="18" charset="0"/>
              </a:rPr>
              <a:t>3</a:t>
            </a:r>
            <a:r>
              <a:rPr lang="en-US" altLang="zh-CN" sz="2800" dirty="0">
                <a:solidFill>
                  <a:srgbClr val="000000"/>
                </a:solidFill>
                <a:latin typeface="Times New Roman" panose="02020603050405020304" pitchFamily="18" charset="0"/>
                <a:cs typeface="Times New Roman" panose="02020603050405020304" pitchFamily="18" charset="0"/>
              </a:rPr>
              <a:t> kg</a:t>
            </a:r>
            <a:r>
              <a:rPr lang="zh-CN" altLang="zh-CN" sz="2800" i="1" dirty="0">
                <a:solidFill>
                  <a:srgbClr val="000000"/>
                </a:solidFill>
                <a:latin typeface="Times New Roman" panose="02020603050405020304" pitchFamily="18" charset="0"/>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(2)2</a:t>
            </a:r>
            <a:r>
              <a:rPr lang="en-US" altLang="zh-CN" sz="2800" i="1" dirty="0">
                <a:solidFill>
                  <a:srgbClr val="000000"/>
                </a:solidFill>
                <a:latin typeface="Times New Roman" panose="02020603050405020304" pitchFamily="18" charset="0"/>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5×10</a:t>
            </a:r>
            <a:r>
              <a:rPr lang="en-US" altLang="zh-CN" sz="2800" baseline="30000" dirty="0">
                <a:solidFill>
                  <a:srgbClr val="000000"/>
                </a:solidFill>
                <a:latin typeface="Times New Roman" panose="02020603050405020304" pitchFamily="18" charset="0"/>
                <a:cs typeface="Times New Roman" panose="02020603050405020304" pitchFamily="18" charset="0"/>
              </a:rPr>
              <a:t>5</a:t>
            </a:r>
            <a:r>
              <a:rPr lang="en-US" altLang="zh-CN" sz="2800" dirty="0">
                <a:solidFill>
                  <a:srgbClr val="000000"/>
                </a:solidFill>
                <a:latin typeface="Times New Roman" panose="02020603050405020304" pitchFamily="18" charset="0"/>
                <a:cs typeface="Times New Roman" panose="02020603050405020304" pitchFamily="18" charset="0"/>
              </a:rPr>
              <a:t> </a:t>
            </a:r>
            <a:r>
              <a:rPr lang="en-US" altLang="zh-CN" sz="2800" dirty="0" smtClean="0">
                <a:solidFill>
                  <a:srgbClr val="000000"/>
                </a:solidFill>
                <a:latin typeface="Times New Roman" panose="02020603050405020304" pitchFamily="18" charset="0"/>
                <a:cs typeface="Times New Roman" panose="02020603050405020304" pitchFamily="18" charset="0"/>
              </a:rPr>
              <a:t>Pa </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67236332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048210" y="1371742"/>
            <a:ext cx="5714606" cy="2957989"/>
          </a:xfrm>
          <a:prstGeom prst="rect">
            <a:avLst/>
          </a:prstGeom>
          <a:gradFill>
            <a:gsLst>
              <a:gs pos="47000">
                <a:schemeClr val="accent1">
                  <a:lumMod val="5000"/>
                  <a:lumOff val="95000"/>
                </a:schemeClr>
              </a:gs>
              <a:gs pos="2000">
                <a:schemeClr val="accent1">
                  <a:lumMod val="45000"/>
                  <a:lumOff val="55000"/>
                </a:schemeClr>
              </a:gs>
              <a:gs pos="89000">
                <a:srgbClr val="C5EAA7"/>
              </a:gs>
              <a:gs pos="100000">
                <a:schemeClr val="accent1">
                  <a:lumMod val="45000"/>
                  <a:lumOff val="55000"/>
                </a:schemeClr>
              </a:gs>
              <a:gs pos="100000">
                <a:schemeClr val="accent1">
                  <a:lumMod val="30000"/>
                  <a:lumOff val="70000"/>
                </a:schemeClr>
              </a:gs>
            </a:gsLst>
            <a:lin ang="5400000" scaled="1"/>
          </a:gra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effectLst>
            <a:glow rad="533400">
              <a:schemeClr val="accent1">
                <a:alpha val="40000"/>
              </a:schemeClr>
            </a:glow>
            <a:outerShdw blurRad="50800" dist="50800" dir="3720000" algn="ctr" rotWithShape="0">
              <a:srgbClr val="000000">
                <a:alpha val="43137"/>
              </a:srgbClr>
            </a:outerShdw>
            <a:reflection endPos="0" dist="50800" dir="5400000" sy="-100000" algn="bl" rotWithShape="0"/>
            <a:softEdge rad="127000"/>
          </a:effectLst>
        </p:spPr>
        <p:txBody>
          <a:bodyPr wrap="square" rtlCol="0">
            <a:spAutoFit/>
          </a:bodyPr>
          <a:lstStyle/>
          <a:p>
            <a:pPr fontAlgn="base">
              <a:spcBef>
                <a:spcPct val="0"/>
              </a:spcBef>
              <a:spcAft>
                <a:spcPct val="0"/>
              </a:spcAft>
              <a:buFont typeface="Arial" panose="020B0604020202020204" pitchFamily="34" charset="0"/>
              <a:buNone/>
            </a:pPr>
            <a:r>
              <a:rPr lang="zh-CN" altLang="en-US" sz="9311" b="1" dirty="0">
                <a:solidFill>
                  <a:srgbClr val="EA157A"/>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rPr>
              <a:t>练习结束，</a:t>
            </a:r>
            <a:endParaRPr lang="en-US" altLang="zh-CN" sz="9311" b="1" dirty="0">
              <a:solidFill>
                <a:srgbClr val="EA157A"/>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endParaRPr>
          </a:p>
          <a:p>
            <a:pPr fontAlgn="base">
              <a:spcBef>
                <a:spcPct val="0"/>
              </a:spcBef>
              <a:spcAft>
                <a:spcPct val="0"/>
              </a:spcAft>
              <a:buFont typeface="Arial" panose="020B0604020202020204" pitchFamily="34" charset="0"/>
              <a:buNone/>
            </a:pPr>
            <a:r>
              <a:rPr lang="zh-CN" altLang="en-US" sz="9311" b="1" dirty="0">
                <a:solidFill>
                  <a:srgbClr val="EA157A"/>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rPr>
              <a:t>少年加油！</a:t>
            </a:r>
            <a:endParaRPr lang="en-US" altLang="zh-CN" sz="9311" b="1" dirty="0">
              <a:solidFill>
                <a:srgbClr val="EA157A"/>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endParaRPr>
          </a:p>
        </p:txBody>
      </p:sp>
    </p:spTree>
    <p:extLst>
      <p:ext uri="{BB962C8B-B14F-4D97-AF65-F5344CB8AC3E}">
        <p14:creationId xmlns:p14="http://schemas.microsoft.com/office/powerpoint/2010/main" val="3998671347"/>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4500417" y="336338"/>
            <a:ext cx="2646878" cy="1107996"/>
          </a:xfrm>
          <a:prstGeom prst="rect">
            <a:avLst/>
          </a:prstGeom>
          <a:noFill/>
        </p:spPr>
        <p:txBody>
          <a:bodyPr wrap="none" lIns="91440" tIns="45720" rIns="91440" bIns="45720">
            <a:spAutoFit/>
            <a:scene3d>
              <a:camera prst="obliqueTopLeft"/>
              <a:lightRig rig="threePt" dir="t"/>
            </a:scene3d>
          </a:bodyPr>
          <a:lstStyle/>
          <a:p>
            <a:pPr algn="ctr"/>
            <a:r>
              <a:rPr lang="zh-CN" altLang="en-US" sz="6600" b="1" dirty="0" smtClean="0">
                <a:ln w="22225">
                  <a:solidFill>
                    <a:srgbClr val="ED7D31"/>
                  </a:solidFill>
                  <a:prstDash val="solid"/>
                </a:ln>
                <a:solidFill>
                  <a:srgbClr val="FFFF00"/>
                </a:solidFill>
                <a:effectLst>
                  <a:outerShdw blurRad="60007" dist="310007" dir="7680000" sy="30000" kx="1300200" algn="ctr" rotWithShape="0">
                    <a:prstClr val="black">
                      <a:alpha val="32000"/>
                    </a:prstClr>
                  </a:outerShdw>
                </a:effectLst>
              </a:rPr>
              <a:t>目    录</a:t>
            </a:r>
            <a:endParaRPr lang="zh-CN" altLang="en-US" sz="6600" b="1" dirty="0">
              <a:ln w="22225">
                <a:solidFill>
                  <a:srgbClr val="ED7D31"/>
                </a:solidFill>
                <a:prstDash val="solid"/>
              </a:ln>
              <a:solidFill>
                <a:srgbClr val="FFFF00"/>
              </a:solidFill>
              <a:effectLst>
                <a:outerShdw blurRad="60007" dist="310007" dir="7680000" sy="30000" kx="1300200" algn="ctr" rotWithShape="0">
                  <a:prstClr val="black">
                    <a:alpha val="32000"/>
                  </a:prstClr>
                </a:outerShdw>
              </a:effectLst>
            </a:endParaRPr>
          </a:p>
        </p:txBody>
      </p:sp>
      <p:sp>
        <p:nvSpPr>
          <p:cNvPr id="25" name="圆角矩形 24">
            <a:hlinkClick r:id="rId2" action="ppaction://hlinksldjump"/>
          </p:cNvPr>
          <p:cNvSpPr/>
          <p:nvPr/>
        </p:nvSpPr>
        <p:spPr>
          <a:xfrm>
            <a:off x="4053938" y="1992087"/>
            <a:ext cx="3995057" cy="762000"/>
          </a:xfrm>
          <a:prstGeom prst="roundRect">
            <a:avLst/>
          </a:prstGeom>
          <a:solidFill>
            <a:schemeClr val="accent6">
              <a:lumMod val="75000"/>
            </a:schemeClr>
          </a:solidFill>
          <a:effectLst>
            <a:outerShdw blurRad="76200" dir="13500000" sy="23000" kx="1200000" algn="br" rotWithShape="0">
              <a:prstClr val="black">
                <a:alpha val="2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dirty="0" smtClean="0">
                <a:solidFill>
                  <a:prstClr val="white"/>
                </a:solidFill>
                <a:latin typeface="华文隶书" panose="02010800040101010101" pitchFamily="2" charset="-122"/>
                <a:ea typeface="华文隶书" panose="02010800040101010101" pitchFamily="2" charset="-122"/>
              </a:rPr>
              <a:t>目标</a:t>
            </a:r>
            <a:r>
              <a:rPr lang="en-US" altLang="zh-CN" sz="3600" dirty="0" smtClean="0">
                <a:solidFill>
                  <a:prstClr val="white"/>
                </a:solidFill>
                <a:latin typeface="华文隶书" panose="02010800040101010101" pitchFamily="2" charset="-122"/>
                <a:ea typeface="华文隶书" panose="02010800040101010101" pitchFamily="2" charset="-122"/>
              </a:rPr>
              <a:t>•</a:t>
            </a:r>
            <a:r>
              <a:rPr lang="zh-CN" altLang="en-US" sz="3600" dirty="0" smtClean="0">
                <a:solidFill>
                  <a:prstClr val="white"/>
                </a:solidFill>
                <a:latin typeface="华文隶书" panose="02010800040101010101" pitchFamily="2" charset="-122"/>
                <a:ea typeface="华文隶书" panose="02010800040101010101" pitchFamily="2" charset="-122"/>
              </a:rPr>
              <a:t>学习概览</a:t>
            </a:r>
            <a:endParaRPr lang="zh-CN" altLang="en-US" sz="3600" dirty="0">
              <a:solidFill>
                <a:prstClr val="white"/>
              </a:solidFill>
              <a:latin typeface="华文隶书" panose="02010800040101010101" pitchFamily="2" charset="-122"/>
              <a:ea typeface="华文隶书" panose="02010800040101010101" pitchFamily="2" charset="-122"/>
            </a:endParaRPr>
          </a:p>
        </p:txBody>
      </p:sp>
      <p:sp>
        <p:nvSpPr>
          <p:cNvPr id="26" name="圆角矩形 25">
            <a:hlinkClick r:id="rId3" action="ppaction://hlinksldjump"/>
          </p:cNvPr>
          <p:cNvSpPr/>
          <p:nvPr/>
        </p:nvSpPr>
        <p:spPr>
          <a:xfrm>
            <a:off x="4053938" y="3225639"/>
            <a:ext cx="3995057" cy="762000"/>
          </a:xfrm>
          <a:prstGeom prst="roundRect">
            <a:avLst/>
          </a:prstGeom>
          <a:solidFill>
            <a:schemeClr val="accent6">
              <a:lumMod val="75000"/>
            </a:schemeClr>
          </a:solidFill>
          <a:effectLst>
            <a:outerShdw blurRad="76200" dir="13500000" sy="23000" kx="1200000" algn="br" rotWithShape="0">
              <a:prstClr val="black">
                <a:alpha val="2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dirty="0" smtClean="0">
                <a:solidFill>
                  <a:prstClr val="white"/>
                </a:solidFill>
                <a:latin typeface="华文隶书" panose="02010800040101010101" pitchFamily="2" charset="-122"/>
                <a:ea typeface="华文隶书" panose="02010800040101010101" pitchFamily="2" charset="-122"/>
              </a:rPr>
              <a:t>基础</a:t>
            </a:r>
            <a:r>
              <a:rPr lang="en-US" altLang="zh-CN" sz="3600" dirty="0" smtClean="0">
                <a:solidFill>
                  <a:prstClr val="white"/>
                </a:solidFill>
                <a:latin typeface="华文隶书" panose="02010800040101010101" pitchFamily="2" charset="-122"/>
                <a:ea typeface="华文隶书" panose="02010800040101010101" pitchFamily="2" charset="-122"/>
              </a:rPr>
              <a:t>•</a:t>
            </a:r>
            <a:r>
              <a:rPr lang="zh-CN" altLang="en-US" sz="3600" dirty="0" smtClean="0">
                <a:solidFill>
                  <a:prstClr val="white"/>
                </a:solidFill>
                <a:latin typeface="华文隶书" panose="02010800040101010101" pitchFamily="2" charset="-122"/>
                <a:ea typeface="华文隶书" panose="02010800040101010101" pitchFamily="2" charset="-122"/>
              </a:rPr>
              <a:t>自主预习</a:t>
            </a:r>
            <a:endParaRPr lang="zh-CN" altLang="en-US" sz="3600" dirty="0">
              <a:solidFill>
                <a:prstClr val="white"/>
              </a:solidFill>
              <a:latin typeface="华文隶书" panose="02010800040101010101" pitchFamily="2" charset="-122"/>
              <a:ea typeface="华文隶书" panose="02010800040101010101" pitchFamily="2" charset="-122"/>
            </a:endParaRPr>
          </a:p>
        </p:txBody>
      </p:sp>
      <p:sp>
        <p:nvSpPr>
          <p:cNvPr id="27" name="圆角矩形 26">
            <a:hlinkClick r:id="rId4" action="ppaction://hlinksldjump"/>
          </p:cNvPr>
          <p:cNvSpPr/>
          <p:nvPr/>
        </p:nvSpPr>
        <p:spPr>
          <a:xfrm>
            <a:off x="4053937" y="4459191"/>
            <a:ext cx="3995057" cy="762000"/>
          </a:xfrm>
          <a:prstGeom prst="roundRect">
            <a:avLst/>
          </a:prstGeom>
          <a:solidFill>
            <a:schemeClr val="accent6">
              <a:lumMod val="75000"/>
            </a:schemeClr>
          </a:solidFill>
          <a:effectLst>
            <a:outerShdw blurRad="76200" dir="13500000" sy="23000" kx="1200000" algn="br" rotWithShape="0">
              <a:prstClr val="black">
                <a:alpha val="2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dirty="0" smtClean="0">
                <a:solidFill>
                  <a:prstClr val="white"/>
                </a:solidFill>
                <a:latin typeface="华文隶书" panose="02010800040101010101" pitchFamily="2" charset="-122"/>
                <a:ea typeface="华文隶书" panose="02010800040101010101" pitchFamily="2" charset="-122"/>
              </a:rPr>
              <a:t>探究</a:t>
            </a:r>
            <a:r>
              <a:rPr lang="en-US" altLang="zh-CN" sz="3600" dirty="0" smtClean="0">
                <a:solidFill>
                  <a:prstClr val="white"/>
                </a:solidFill>
                <a:latin typeface="华文隶书" panose="02010800040101010101" pitchFamily="2" charset="-122"/>
                <a:ea typeface="华文隶书" panose="02010800040101010101" pitchFamily="2" charset="-122"/>
              </a:rPr>
              <a:t>•</a:t>
            </a:r>
            <a:r>
              <a:rPr lang="zh-CN" altLang="en-US" sz="3600" dirty="0" smtClean="0">
                <a:solidFill>
                  <a:prstClr val="white"/>
                </a:solidFill>
                <a:latin typeface="华文隶书" panose="02010800040101010101" pitchFamily="2" charset="-122"/>
                <a:ea typeface="华文隶书" panose="02010800040101010101" pitchFamily="2" charset="-122"/>
              </a:rPr>
              <a:t>重难解析</a:t>
            </a:r>
            <a:endParaRPr lang="zh-CN" altLang="en-US" sz="3600" dirty="0">
              <a:solidFill>
                <a:prstClr val="white"/>
              </a:solidFill>
              <a:latin typeface="华文隶书" panose="02010800040101010101" pitchFamily="2" charset="-122"/>
              <a:ea typeface="华文隶书" panose="02010800040101010101" pitchFamily="2" charset="-122"/>
            </a:endParaRPr>
          </a:p>
        </p:txBody>
      </p:sp>
    </p:spTree>
    <p:extLst>
      <p:ext uri="{BB962C8B-B14F-4D97-AF65-F5344CB8AC3E}">
        <p14:creationId xmlns:p14="http://schemas.microsoft.com/office/powerpoint/2010/main" val="158025332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381000" y="209677"/>
            <a:ext cx="11430001" cy="577785"/>
            <a:chOff x="381000" y="209677"/>
            <a:chExt cx="11430001" cy="577785"/>
          </a:xfrm>
        </p:grpSpPr>
        <p:grpSp>
          <p:nvGrpSpPr>
            <p:cNvPr id="8" name="组合 7"/>
            <p:cNvGrpSpPr/>
            <p:nvPr userDrawn="1"/>
          </p:nvGrpSpPr>
          <p:grpSpPr>
            <a:xfrm>
              <a:off x="381000" y="209677"/>
              <a:ext cx="771985" cy="577785"/>
              <a:chOff x="7201355" y="2798675"/>
              <a:chExt cx="771985" cy="577785"/>
            </a:xfrm>
          </p:grpSpPr>
          <p:sp>
            <p:nvSpPr>
              <p:cNvPr id="10" name="平行四边形 9"/>
              <p:cNvSpPr/>
              <p:nvPr/>
            </p:nvSpPr>
            <p:spPr>
              <a:xfrm>
                <a:off x="7201355"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平行四边形 10"/>
              <p:cNvSpPr/>
              <p:nvPr/>
            </p:nvSpPr>
            <p:spPr>
              <a:xfrm>
                <a:off x="7387916"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平行四边形 11"/>
              <p:cNvSpPr/>
              <p:nvPr/>
            </p:nvSpPr>
            <p:spPr>
              <a:xfrm>
                <a:off x="7574477"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平行四边形 12"/>
              <p:cNvSpPr/>
              <p:nvPr/>
            </p:nvSpPr>
            <p:spPr>
              <a:xfrm>
                <a:off x="7761038"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矩形 8"/>
            <p:cNvSpPr/>
            <p:nvPr userDrawn="1"/>
          </p:nvSpPr>
          <p:spPr>
            <a:xfrm>
              <a:off x="966425" y="741743"/>
              <a:ext cx="10844576" cy="45719"/>
            </a:xfrm>
            <a:prstGeom prst="rect">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 name="组合 14"/>
          <p:cNvGrpSpPr/>
          <p:nvPr/>
        </p:nvGrpSpPr>
        <p:grpSpPr>
          <a:xfrm>
            <a:off x="3622979" y="103386"/>
            <a:ext cx="5746402" cy="669887"/>
            <a:chOff x="3606630" y="897473"/>
            <a:chExt cx="4749093" cy="669887"/>
          </a:xfrm>
        </p:grpSpPr>
        <p:pic>
          <p:nvPicPr>
            <p:cNvPr id="16" name="图片 15" descr="阴影"/>
            <p:cNvPicPr>
              <a:picLocks noChangeAspect="1"/>
            </p:cNvPicPr>
            <p:nvPr/>
          </p:nvPicPr>
          <p:blipFill>
            <a:blip r:embed="rId2"/>
            <a:stretch>
              <a:fillRect/>
            </a:stretch>
          </p:blipFill>
          <p:spPr>
            <a:xfrm>
              <a:off x="3606630" y="897473"/>
              <a:ext cx="4749093" cy="669887"/>
            </a:xfrm>
            <a:prstGeom prst="rect">
              <a:avLst/>
            </a:prstGeom>
          </p:spPr>
        </p:pic>
        <p:sp>
          <p:nvSpPr>
            <p:cNvPr id="17" name="文本框 16"/>
            <p:cNvSpPr txBox="1"/>
            <p:nvPr/>
          </p:nvSpPr>
          <p:spPr>
            <a:xfrm>
              <a:off x="4660338" y="900607"/>
              <a:ext cx="2510204" cy="584775"/>
            </a:xfrm>
            <a:prstGeom prst="rect">
              <a:avLst/>
            </a:prstGeom>
            <a:noFill/>
          </p:spPr>
          <p:txBody>
            <a:bodyPr wrap="square" rtlCol="0">
              <a:spAutoFit/>
            </a:bodyPr>
            <a:lstStyle/>
            <a:p>
              <a:pPr algn="ctr"/>
              <a:r>
                <a:rPr lang="zh-CN" altLang="en-US" sz="3200" dirty="0" smtClean="0">
                  <a:solidFill>
                    <a:schemeClr val="accent2"/>
                  </a:solidFill>
                  <a:latin typeface="华文隶书" panose="02010800040101010101" pitchFamily="2" charset="-122"/>
                  <a:ea typeface="华文隶书" panose="02010800040101010101" pitchFamily="2" charset="-122"/>
                </a:rPr>
                <a:t>目标</a:t>
              </a:r>
              <a:r>
                <a:rPr lang="en-US" altLang="zh-CN" sz="3200" dirty="0" smtClean="0">
                  <a:solidFill>
                    <a:schemeClr val="accent2"/>
                  </a:solidFill>
                  <a:latin typeface="华文隶书" panose="02010800040101010101" pitchFamily="2" charset="-122"/>
                  <a:ea typeface="华文隶书" panose="02010800040101010101" pitchFamily="2" charset="-122"/>
                </a:rPr>
                <a:t>•</a:t>
              </a:r>
              <a:r>
                <a:rPr lang="zh-CN" altLang="en-US" sz="3200" dirty="0" smtClean="0">
                  <a:solidFill>
                    <a:schemeClr val="accent2"/>
                  </a:solidFill>
                  <a:latin typeface="华文隶书" panose="02010800040101010101" pitchFamily="2" charset="-122"/>
                  <a:ea typeface="华文隶书" panose="02010800040101010101" pitchFamily="2" charset="-122"/>
                </a:rPr>
                <a:t>学习概览</a:t>
              </a:r>
              <a:endParaRPr lang="zh-CN" altLang="en-US" sz="3200" dirty="0">
                <a:solidFill>
                  <a:schemeClr val="accent2"/>
                </a:solidFill>
                <a:latin typeface="华文隶书" panose="02010800040101010101" pitchFamily="2" charset="-122"/>
                <a:ea typeface="华文隶书" panose="02010800040101010101" pitchFamily="2" charset="-122"/>
              </a:endParaRPr>
            </a:p>
          </p:txBody>
        </p:sp>
      </p:grpSp>
      <p:graphicFrame>
        <p:nvGraphicFramePr>
          <p:cNvPr id="2" name="表格 1"/>
          <p:cNvGraphicFramePr>
            <a:graphicFrameLocks noGrp="1" noChangeAspect="1"/>
          </p:cNvGraphicFramePr>
          <p:nvPr>
            <p:extLst>
              <p:ext uri="{D42A27DB-BD31-4B8C-83A1-F6EECF244321}">
                <p14:modId xmlns:p14="http://schemas.microsoft.com/office/powerpoint/2010/main" val="1977432228"/>
              </p:ext>
            </p:extLst>
          </p:nvPr>
        </p:nvGraphicFramePr>
        <p:xfrm>
          <a:off x="381000" y="1526890"/>
          <a:ext cx="11430000" cy="3413760"/>
        </p:xfrm>
        <a:graphic>
          <a:graphicData uri="http://schemas.openxmlformats.org/drawingml/2006/table">
            <a:tbl>
              <a:tblPr firstRow="1" firstCol="1" bandRow="1"/>
              <a:tblGrid>
                <a:gridCol w="5084379"/>
                <a:gridCol w="6345621"/>
              </a:tblGrid>
              <a:tr h="0">
                <a:tc>
                  <a:txBody>
                    <a:bodyPr/>
                    <a:lstStyle/>
                    <a:p>
                      <a:pPr algn="ctr">
                        <a:spcAft>
                          <a:spcPts val="0"/>
                        </a:spcAft>
                        <a:tabLst>
                          <a:tab pos="1188085" algn="l"/>
                          <a:tab pos="2163445" algn="l"/>
                          <a:tab pos="3142615" algn="l"/>
                          <a:tab pos="4190365" algn="l"/>
                        </a:tabLst>
                      </a:pPr>
                      <a:r>
                        <a:rPr lang="zh-CN" sz="2800" dirty="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素养目标</a:t>
                      </a:r>
                      <a:endParaRPr 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tabLst>
                          <a:tab pos="1188085" algn="l"/>
                          <a:tab pos="2163445" algn="l"/>
                          <a:tab pos="3142615" algn="l"/>
                          <a:tab pos="4190365" algn="l"/>
                        </a:tabLst>
                      </a:pPr>
                      <a:r>
                        <a:rPr lang="zh-CN" sz="2800" dirty="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思维导图</a:t>
                      </a:r>
                      <a:endParaRPr 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spcAft>
                          <a:spcPts val="0"/>
                        </a:spcAft>
                        <a:tabLst>
                          <a:tab pos="1188085" algn="l"/>
                          <a:tab pos="2163445" algn="l"/>
                          <a:tab pos="3142615" algn="l"/>
                          <a:tab pos="4190365" algn="l"/>
                        </a:tabLst>
                      </a:pPr>
                      <a:r>
                        <a:rPr lang="en-US"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a:t>
                      </a:r>
                      <a:r>
                        <a:rPr lang="en-US" sz="2800" i="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探究压力的作用效果与哪些因素有关。</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科学探究</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p>
                      <a:pPr>
                        <a:spcAft>
                          <a:spcPts val="0"/>
                        </a:spcAft>
                        <a:tabLst>
                          <a:tab pos="1188085" algn="l"/>
                          <a:tab pos="2163445" algn="l"/>
                          <a:tab pos="3142615" algn="l"/>
                          <a:tab pos="4190365" algn="l"/>
                        </a:tabLst>
                      </a:pPr>
                      <a:r>
                        <a:rPr lang="en-US"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a:t>
                      </a:r>
                      <a:r>
                        <a:rPr lang="en-US" sz="2800" i="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理解压强的概念、公式</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应用公式进行简单的计算。</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物理观念</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p>
                      <a:pPr>
                        <a:spcAft>
                          <a:spcPts val="0"/>
                        </a:spcAft>
                        <a:tabLst>
                          <a:tab pos="1188085" algn="l"/>
                          <a:tab pos="2163445" algn="l"/>
                          <a:tab pos="3142615" algn="l"/>
                          <a:tab pos="4190365" algn="l"/>
                        </a:tabLst>
                      </a:pPr>
                      <a:r>
                        <a:rPr lang="en-US"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3</a:t>
                      </a:r>
                      <a:r>
                        <a:rPr lang="en-US" sz="2800" i="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了解增大或减小压强的方法。</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物理观念</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66675" marR="66675"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en-US"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rPr>
                        <a:t> </a:t>
                      </a:r>
                      <a:endParaRPr 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r>
            </a:tbl>
          </a:graphicData>
        </a:graphic>
      </p:graphicFrame>
      <p:pic>
        <p:nvPicPr>
          <p:cNvPr id="14" name="25LKRG48.eps"/>
          <p:cNvPicPr/>
          <p:nvPr/>
        </p:nvPicPr>
        <p:blipFill>
          <a:blip r:embed="rId3">
            <a:clrChange>
              <a:clrFrom>
                <a:srgbClr val="FFFFFF"/>
              </a:clrFrom>
              <a:clrTo>
                <a:srgbClr val="FFFFFF">
                  <a:alpha val="0"/>
                </a:srgbClr>
              </a:clrTo>
            </a:clrChange>
          </a:blip>
          <a:stretch>
            <a:fillRect/>
          </a:stretch>
        </p:blipFill>
        <p:spPr>
          <a:xfrm>
            <a:off x="5514186" y="2147053"/>
            <a:ext cx="6215358" cy="2445115"/>
          </a:xfrm>
          <a:prstGeom prst="rect">
            <a:avLst/>
          </a:prstGeom>
        </p:spPr>
      </p:pic>
    </p:spTree>
    <p:extLst>
      <p:ext uri="{BB962C8B-B14F-4D97-AF65-F5344CB8AC3E}">
        <p14:creationId xmlns:p14="http://schemas.microsoft.com/office/powerpoint/2010/main" val="202415493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fill="hold" nodeType="withEffect">
                                  <p:stCondLst>
                                    <p:cond delay="0"/>
                                  </p:stCondLst>
                                  <p:childTnLst>
                                    <p:animRot by="120000">
                                      <p:cBhvr>
                                        <p:cTn id="6" dur="100" fill="hold">
                                          <p:stCondLst>
                                            <p:cond delay="0"/>
                                          </p:stCondLst>
                                        </p:cTn>
                                        <p:tgtEl>
                                          <p:spTgt spid="15"/>
                                        </p:tgtEl>
                                        <p:attrNameLst>
                                          <p:attrName>r</p:attrName>
                                        </p:attrNameLst>
                                      </p:cBhvr>
                                    </p:animRot>
                                    <p:animRot by="-240000">
                                      <p:cBhvr>
                                        <p:cTn id="7" dur="200" fill="hold">
                                          <p:stCondLst>
                                            <p:cond delay="200"/>
                                          </p:stCondLst>
                                        </p:cTn>
                                        <p:tgtEl>
                                          <p:spTgt spid="15"/>
                                        </p:tgtEl>
                                        <p:attrNameLst>
                                          <p:attrName>r</p:attrName>
                                        </p:attrNameLst>
                                      </p:cBhvr>
                                    </p:animRot>
                                    <p:animRot by="240000">
                                      <p:cBhvr>
                                        <p:cTn id="8" dur="200" fill="hold">
                                          <p:stCondLst>
                                            <p:cond delay="400"/>
                                          </p:stCondLst>
                                        </p:cTn>
                                        <p:tgtEl>
                                          <p:spTgt spid="15"/>
                                        </p:tgtEl>
                                        <p:attrNameLst>
                                          <p:attrName>r</p:attrName>
                                        </p:attrNameLst>
                                      </p:cBhvr>
                                    </p:animRot>
                                    <p:animRot by="-240000">
                                      <p:cBhvr>
                                        <p:cTn id="9" dur="200" fill="hold">
                                          <p:stCondLst>
                                            <p:cond delay="600"/>
                                          </p:stCondLst>
                                        </p:cTn>
                                        <p:tgtEl>
                                          <p:spTgt spid="15"/>
                                        </p:tgtEl>
                                        <p:attrNameLst>
                                          <p:attrName>r</p:attrName>
                                        </p:attrNameLst>
                                      </p:cBhvr>
                                    </p:animRot>
                                    <p:animRot by="120000">
                                      <p:cBhvr>
                                        <p:cTn id="10" dur="200" fill="hold">
                                          <p:stCondLst>
                                            <p:cond delay="800"/>
                                          </p:stCondLst>
                                        </p:cTn>
                                        <p:tgtEl>
                                          <p:spTgt spid="1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p:nvPr/>
        </p:nvGrpSpPr>
        <p:grpSpPr>
          <a:xfrm>
            <a:off x="381000" y="209677"/>
            <a:ext cx="11430001" cy="577785"/>
            <a:chOff x="381000" y="209677"/>
            <a:chExt cx="11430001" cy="577785"/>
          </a:xfrm>
        </p:grpSpPr>
        <p:grpSp>
          <p:nvGrpSpPr>
            <p:cNvPr id="21" name="组合 20"/>
            <p:cNvGrpSpPr/>
            <p:nvPr userDrawn="1"/>
          </p:nvGrpSpPr>
          <p:grpSpPr>
            <a:xfrm>
              <a:off x="381000" y="209677"/>
              <a:ext cx="771985" cy="577785"/>
              <a:chOff x="7201355" y="2798675"/>
              <a:chExt cx="771985" cy="577785"/>
            </a:xfrm>
          </p:grpSpPr>
          <p:sp>
            <p:nvSpPr>
              <p:cNvPr id="23" name="平行四边形 22"/>
              <p:cNvSpPr/>
              <p:nvPr/>
            </p:nvSpPr>
            <p:spPr>
              <a:xfrm>
                <a:off x="7201355"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平行四边形 23"/>
              <p:cNvSpPr/>
              <p:nvPr/>
            </p:nvSpPr>
            <p:spPr>
              <a:xfrm>
                <a:off x="7387916"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平行四边形 24"/>
              <p:cNvSpPr/>
              <p:nvPr/>
            </p:nvSpPr>
            <p:spPr>
              <a:xfrm>
                <a:off x="7574477"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平行四边形 25"/>
              <p:cNvSpPr/>
              <p:nvPr/>
            </p:nvSpPr>
            <p:spPr>
              <a:xfrm>
                <a:off x="7761038"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2" name="矩形 21"/>
            <p:cNvSpPr/>
            <p:nvPr userDrawn="1"/>
          </p:nvSpPr>
          <p:spPr>
            <a:xfrm>
              <a:off x="966425" y="741743"/>
              <a:ext cx="10844576" cy="45719"/>
            </a:xfrm>
            <a:prstGeom prst="rect">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7" name="组合 26"/>
          <p:cNvGrpSpPr/>
          <p:nvPr/>
        </p:nvGrpSpPr>
        <p:grpSpPr>
          <a:xfrm>
            <a:off x="3622979" y="103386"/>
            <a:ext cx="5746402" cy="669887"/>
            <a:chOff x="3606630" y="897473"/>
            <a:chExt cx="4749093" cy="669887"/>
          </a:xfrm>
        </p:grpSpPr>
        <p:pic>
          <p:nvPicPr>
            <p:cNvPr id="28" name="图片 27" descr="阴影"/>
            <p:cNvPicPr>
              <a:picLocks noChangeAspect="1"/>
            </p:cNvPicPr>
            <p:nvPr/>
          </p:nvPicPr>
          <p:blipFill>
            <a:blip r:embed="rId2"/>
            <a:stretch>
              <a:fillRect/>
            </a:stretch>
          </p:blipFill>
          <p:spPr>
            <a:xfrm>
              <a:off x="3606630" y="897473"/>
              <a:ext cx="4749093" cy="669887"/>
            </a:xfrm>
            <a:prstGeom prst="rect">
              <a:avLst/>
            </a:prstGeom>
          </p:spPr>
        </p:pic>
        <p:sp>
          <p:nvSpPr>
            <p:cNvPr id="29" name="文本框 28"/>
            <p:cNvSpPr txBox="1"/>
            <p:nvPr/>
          </p:nvSpPr>
          <p:spPr>
            <a:xfrm>
              <a:off x="4660338" y="900607"/>
              <a:ext cx="2510204" cy="584775"/>
            </a:xfrm>
            <a:prstGeom prst="rect">
              <a:avLst/>
            </a:prstGeom>
            <a:noFill/>
          </p:spPr>
          <p:txBody>
            <a:bodyPr wrap="square" rtlCol="0">
              <a:spAutoFit/>
            </a:bodyPr>
            <a:lstStyle/>
            <a:p>
              <a:pPr algn="ctr"/>
              <a:r>
                <a:rPr lang="zh-CN" altLang="en-US" sz="3200" dirty="0" smtClean="0">
                  <a:solidFill>
                    <a:schemeClr val="accent2"/>
                  </a:solidFill>
                  <a:latin typeface="华文隶书" panose="02010800040101010101" pitchFamily="2" charset="-122"/>
                  <a:ea typeface="华文隶书" panose="02010800040101010101" pitchFamily="2" charset="-122"/>
                </a:rPr>
                <a:t>基础</a:t>
              </a:r>
              <a:r>
                <a:rPr lang="en-US" altLang="zh-CN" sz="3200" dirty="0" smtClean="0">
                  <a:solidFill>
                    <a:schemeClr val="accent2"/>
                  </a:solidFill>
                  <a:latin typeface="华文隶书" panose="02010800040101010101" pitchFamily="2" charset="-122"/>
                  <a:ea typeface="华文隶书" panose="02010800040101010101" pitchFamily="2" charset="-122"/>
                </a:rPr>
                <a:t>•</a:t>
              </a:r>
              <a:r>
                <a:rPr lang="zh-CN" altLang="en-US" sz="3200" dirty="0" smtClean="0">
                  <a:solidFill>
                    <a:schemeClr val="accent2"/>
                  </a:solidFill>
                  <a:latin typeface="华文隶书" panose="02010800040101010101" pitchFamily="2" charset="-122"/>
                  <a:ea typeface="华文隶书" panose="02010800040101010101" pitchFamily="2" charset="-122"/>
                </a:rPr>
                <a:t>自主预习</a:t>
              </a:r>
              <a:endParaRPr lang="zh-CN" altLang="en-US" sz="3200" dirty="0">
                <a:solidFill>
                  <a:schemeClr val="accent2"/>
                </a:solidFill>
                <a:latin typeface="华文隶书" panose="02010800040101010101" pitchFamily="2" charset="-122"/>
                <a:ea typeface="华文隶书" panose="02010800040101010101" pitchFamily="2" charset="-122"/>
              </a:endParaRPr>
            </a:p>
          </p:txBody>
        </p:sp>
      </p:grpSp>
      <p:sp>
        <p:nvSpPr>
          <p:cNvPr id="2" name="矩形 1"/>
          <p:cNvSpPr>
            <a:spLocks noChangeAspect="1"/>
          </p:cNvSpPr>
          <p:nvPr/>
        </p:nvSpPr>
        <p:spPr>
          <a:xfrm>
            <a:off x="381000" y="1802923"/>
            <a:ext cx="11430000" cy="2893100"/>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dirty="0">
                <a:solidFill>
                  <a:srgbClr val="000000"/>
                </a:solidFill>
                <a:latin typeface="NEU-BZ-S92" panose="02020503000000020003" pitchFamily="18" charset="-122"/>
                <a:ea typeface="方正兰亭中黑_GBK"/>
                <a:cs typeface="Times New Roman" panose="02020603050405020304" pitchFamily="18" charset="0"/>
              </a:rPr>
              <a:t>知识点</a:t>
            </a:r>
            <a:r>
              <a:rPr lang="zh-CN" altLang="zh-CN" sz="2800" dirty="0" smtClean="0">
                <a:solidFill>
                  <a:srgbClr val="000000"/>
                </a:solidFill>
                <a:latin typeface="NEU-BZ-S92" panose="02020503000000020003" pitchFamily="18" charset="-122"/>
                <a:ea typeface="方正兰亭中黑_GBK"/>
                <a:cs typeface="Times New Roman" panose="02020603050405020304" pitchFamily="18" charset="0"/>
              </a:rPr>
              <a:t>一</a:t>
            </a:r>
            <a:r>
              <a:rPr lang="en-US" altLang="zh-CN" sz="2800" dirty="0" smtClean="0">
                <a:solidFill>
                  <a:srgbClr val="000000"/>
                </a:solidFill>
                <a:latin typeface="NEU-BZ-S92" panose="02020503000000020003" pitchFamily="18" charset="-122"/>
                <a:ea typeface="方正兰亭中黑_GBK"/>
                <a:cs typeface="Times New Roman" panose="02020603050405020304" pitchFamily="18" charset="0"/>
              </a:rPr>
              <a:t>    </a:t>
            </a:r>
            <a:r>
              <a:rPr lang="zh-CN" altLang="zh-CN" sz="2800" dirty="0" smtClean="0">
                <a:solidFill>
                  <a:srgbClr val="000000"/>
                </a:solidFill>
                <a:latin typeface="NEU-BZ-S92" panose="02020503000000020003" pitchFamily="18" charset="-122"/>
                <a:ea typeface="方正兰亭中黑_GBK"/>
                <a:cs typeface="Times New Roman" panose="02020603050405020304" pitchFamily="18" charset="0"/>
              </a:rPr>
              <a:t>探究</a:t>
            </a:r>
            <a:r>
              <a:rPr lang="zh-CN" altLang="zh-CN" sz="2800" dirty="0">
                <a:solidFill>
                  <a:srgbClr val="000000"/>
                </a:solidFill>
                <a:latin typeface="NEU-BZ-S92" panose="02020503000000020003" pitchFamily="18" charset="-122"/>
                <a:ea typeface="方正兰亭中黑_GBK"/>
                <a:cs typeface="Times New Roman" panose="02020603050405020304" pitchFamily="18" charset="0"/>
              </a:rPr>
              <a:t>影响压力作用效果的因素</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b="1" dirty="0">
                <a:solidFill>
                  <a:srgbClr val="000000"/>
                </a:solidFill>
                <a:latin typeface="Times New Roman" panose="02020603050405020304" pitchFamily="18" charset="0"/>
                <a:cs typeface="Times New Roman" panose="02020603050405020304" pitchFamily="18" charset="0"/>
              </a:rPr>
              <a:t>1</a:t>
            </a:r>
            <a:r>
              <a:rPr lang="en-US" altLang="zh-CN" sz="2800" i="1"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探究方法</a:t>
            </a:r>
            <a:r>
              <a:rPr lang="en-US" altLang="zh-CN" sz="2800" dirty="0">
                <a:solidFill>
                  <a:srgbClr val="000000"/>
                </a:solidFill>
                <a:latin typeface="Times New Roman" panose="02020603050405020304" pitchFamily="18" charset="0"/>
                <a:cs typeface="Times New Roman" panose="02020603050405020304" pitchFamily="18" charset="0"/>
              </a:rPr>
              <a:t>:________________</a:t>
            </a:r>
            <a:r>
              <a:rPr lang="zh-CN" altLang="zh-CN" sz="2800" dirty="0">
                <a:solidFill>
                  <a:srgbClr val="000000"/>
                </a:solidFill>
                <a:latin typeface="Times New Roman" panose="02020603050405020304" pitchFamily="18" charset="0"/>
                <a:cs typeface="Times New Roman" panose="02020603050405020304" pitchFamily="18" charset="0"/>
              </a:rPr>
              <a:t>、</a:t>
            </a:r>
            <a:r>
              <a:rPr lang="en-US" altLang="zh-CN" sz="2800" dirty="0" smtClean="0">
                <a:solidFill>
                  <a:srgbClr val="000000"/>
                </a:solidFill>
                <a:latin typeface="Times New Roman" panose="02020603050405020304" pitchFamily="18" charset="0"/>
                <a:cs typeface="Times New Roman" panose="02020603050405020304" pitchFamily="18" charset="0"/>
              </a:rPr>
              <a:t>______________</a:t>
            </a:r>
            <a:r>
              <a:rPr lang="zh-CN" altLang="zh-CN" sz="2800" dirty="0">
                <a:solidFill>
                  <a:srgbClr val="000000"/>
                </a:solidFill>
                <a:latin typeface="Times New Roman" panose="02020603050405020304" pitchFamily="18" charset="0"/>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 </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b="1" dirty="0">
                <a:solidFill>
                  <a:srgbClr val="000000"/>
                </a:solidFill>
                <a:latin typeface="Times New Roman" panose="02020603050405020304" pitchFamily="18" charset="0"/>
                <a:cs typeface="Times New Roman" panose="02020603050405020304" pitchFamily="18" charset="0"/>
              </a:rPr>
              <a:t>2</a:t>
            </a:r>
            <a:r>
              <a:rPr lang="en-US" altLang="zh-CN" sz="2800" i="1"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探究结论</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压力的作用效果与压力的大小和受力面积有关。</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(1)</a:t>
            </a:r>
            <a:r>
              <a:rPr lang="zh-CN" altLang="zh-CN" sz="2800" dirty="0">
                <a:solidFill>
                  <a:srgbClr val="000000"/>
                </a:solidFill>
                <a:latin typeface="Times New Roman" panose="02020603050405020304" pitchFamily="18" charset="0"/>
                <a:cs typeface="Times New Roman" panose="02020603050405020304" pitchFamily="18" charset="0"/>
              </a:rPr>
              <a:t>受力面积一定</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压力</a:t>
            </a:r>
            <a:r>
              <a:rPr lang="en-US" altLang="zh-CN" sz="2800" dirty="0">
                <a:solidFill>
                  <a:srgbClr val="000000"/>
                </a:solidFill>
                <a:latin typeface="Times New Roman" panose="02020603050405020304" pitchFamily="18" charset="0"/>
                <a:cs typeface="Times New Roman" panose="02020603050405020304" pitchFamily="18" charset="0"/>
              </a:rPr>
              <a:t>________,</a:t>
            </a:r>
            <a:r>
              <a:rPr lang="zh-CN" altLang="zh-CN" sz="2800" dirty="0">
                <a:solidFill>
                  <a:srgbClr val="000000"/>
                </a:solidFill>
                <a:latin typeface="Times New Roman" panose="02020603050405020304" pitchFamily="18" charset="0"/>
                <a:cs typeface="Times New Roman" panose="02020603050405020304" pitchFamily="18" charset="0"/>
              </a:rPr>
              <a:t>作用效果越明显。</a:t>
            </a:r>
            <a:r>
              <a:rPr lang="en-US" altLang="zh-CN" sz="2800" dirty="0">
                <a:solidFill>
                  <a:srgbClr val="000000"/>
                </a:solidFill>
                <a:latin typeface="Times New Roman" panose="02020603050405020304" pitchFamily="18" charset="0"/>
                <a:cs typeface="Times New Roman" panose="02020603050405020304" pitchFamily="18" charset="0"/>
              </a:rPr>
              <a:t> </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(2)</a:t>
            </a:r>
            <a:r>
              <a:rPr lang="zh-CN" altLang="zh-CN" sz="2800" dirty="0">
                <a:solidFill>
                  <a:srgbClr val="000000"/>
                </a:solidFill>
                <a:latin typeface="Times New Roman" panose="02020603050405020304" pitchFamily="18" charset="0"/>
                <a:cs typeface="Times New Roman" panose="02020603050405020304" pitchFamily="18" charset="0"/>
              </a:rPr>
              <a:t>压力一定</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受力面积</a:t>
            </a:r>
            <a:r>
              <a:rPr lang="en-US" altLang="zh-CN" sz="2800" dirty="0">
                <a:solidFill>
                  <a:srgbClr val="000000"/>
                </a:solidFill>
                <a:latin typeface="Times New Roman" panose="02020603050405020304" pitchFamily="18" charset="0"/>
                <a:cs typeface="Times New Roman" panose="02020603050405020304" pitchFamily="18" charset="0"/>
              </a:rPr>
              <a:t>________,</a:t>
            </a:r>
            <a:r>
              <a:rPr lang="zh-CN" altLang="zh-CN" sz="2800" dirty="0">
                <a:solidFill>
                  <a:srgbClr val="000000"/>
                </a:solidFill>
                <a:latin typeface="Times New Roman" panose="02020603050405020304" pitchFamily="18" charset="0"/>
                <a:cs typeface="Times New Roman" panose="02020603050405020304" pitchFamily="18" charset="0"/>
              </a:rPr>
              <a:t>作用效果越明显。</a:t>
            </a:r>
            <a:r>
              <a:rPr lang="en-US" altLang="zh-CN" sz="2800" dirty="0">
                <a:solidFill>
                  <a:srgbClr val="000000"/>
                </a:solidFill>
                <a:latin typeface="Times New Roman" panose="02020603050405020304" pitchFamily="18" charset="0"/>
                <a:cs typeface="Times New Roman" panose="02020603050405020304" pitchFamily="18" charset="0"/>
              </a:rPr>
              <a:t> </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3" name="矩形 2"/>
          <p:cNvSpPr>
            <a:spLocks noChangeAspect="1"/>
          </p:cNvSpPr>
          <p:nvPr/>
        </p:nvSpPr>
        <p:spPr>
          <a:xfrm>
            <a:off x="2588080" y="2370521"/>
            <a:ext cx="2069797" cy="600229"/>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控制变量</a:t>
            </a:r>
            <a:r>
              <a:rPr lang="zh-CN" altLang="zh-CN" sz="2800" dirty="0" smtClean="0">
                <a:solidFill>
                  <a:srgbClr val="FF0000"/>
                </a:solidFill>
                <a:latin typeface="Times New Roman" panose="02020603050405020304" pitchFamily="18" charset="0"/>
                <a:cs typeface="Times New Roman" panose="02020603050405020304" pitchFamily="18" charset="0"/>
              </a:rPr>
              <a:t>法</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4" name="矩形 3"/>
          <p:cNvSpPr>
            <a:spLocks noChangeAspect="1"/>
          </p:cNvSpPr>
          <p:nvPr/>
        </p:nvSpPr>
        <p:spPr>
          <a:xfrm>
            <a:off x="5940973" y="2384064"/>
            <a:ext cx="1351652" cy="600229"/>
          </a:xfrm>
          <a:prstGeom prst="rect">
            <a:avLst/>
          </a:prstGeom>
        </p:spPr>
        <p:txBody>
          <a:bodyPr wrap="none">
            <a:spAutoFit/>
          </a:bodyPr>
          <a:lstStyle/>
          <a:p>
            <a:pPr>
              <a:lnSpc>
                <a:spcPct val="130000"/>
              </a:lnSpc>
            </a:pPr>
            <a:r>
              <a:rPr lang="zh-CN" altLang="zh-CN" sz="2800" dirty="0" smtClean="0">
                <a:solidFill>
                  <a:srgbClr val="FF0000"/>
                </a:solidFill>
                <a:latin typeface="Times New Roman" panose="02020603050405020304" pitchFamily="18" charset="0"/>
                <a:cs typeface="Times New Roman" panose="02020603050405020304" pitchFamily="18" charset="0"/>
              </a:rPr>
              <a:t>转换法</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5" name="矩形 4"/>
          <p:cNvSpPr>
            <a:spLocks noChangeAspect="1"/>
          </p:cNvSpPr>
          <p:nvPr/>
        </p:nvSpPr>
        <p:spPr>
          <a:xfrm>
            <a:off x="4007069" y="3486123"/>
            <a:ext cx="992579" cy="652486"/>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越</a:t>
            </a:r>
            <a:r>
              <a:rPr lang="zh-CN" altLang="zh-CN" sz="2800" dirty="0" smtClean="0">
                <a:solidFill>
                  <a:srgbClr val="FF0000"/>
                </a:solidFill>
                <a:latin typeface="Times New Roman" panose="02020603050405020304" pitchFamily="18" charset="0"/>
                <a:cs typeface="Times New Roman" panose="02020603050405020304" pitchFamily="18" charset="0"/>
              </a:rPr>
              <a:t>大</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6" name="矩形 5"/>
          <p:cNvSpPr>
            <a:spLocks noChangeAspect="1"/>
          </p:cNvSpPr>
          <p:nvPr/>
        </p:nvSpPr>
        <p:spPr>
          <a:xfrm>
            <a:off x="4034400" y="4026535"/>
            <a:ext cx="992579" cy="600229"/>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越</a:t>
            </a:r>
            <a:r>
              <a:rPr lang="zh-CN" altLang="zh-CN" sz="2800" dirty="0" smtClean="0">
                <a:solidFill>
                  <a:srgbClr val="FF0000"/>
                </a:solidFill>
                <a:latin typeface="Times New Roman" panose="02020603050405020304" pitchFamily="18" charset="0"/>
                <a:cs typeface="Times New Roman" panose="02020603050405020304" pitchFamily="18" charset="0"/>
              </a:rPr>
              <a:t>小</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Tree>
    <p:extLst>
      <p:ext uri="{BB962C8B-B14F-4D97-AF65-F5344CB8AC3E}">
        <p14:creationId xmlns:p14="http://schemas.microsoft.com/office/powerpoint/2010/main" val="42908581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down)">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down)">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81000" y="352960"/>
            <a:ext cx="11430000" cy="3453253"/>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dirty="0">
                <a:solidFill>
                  <a:srgbClr val="000000"/>
                </a:solidFill>
                <a:latin typeface="NEU-BZ-S92" panose="02020503000000020003" pitchFamily="18" charset="-122"/>
                <a:ea typeface="方正兰亭中黑_GBK"/>
                <a:cs typeface="Times New Roman" panose="02020603050405020304" pitchFamily="18" charset="0"/>
              </a:rPr>
              <a:t>知识点</a:t>
            </a:r>
            <a:r>
              <a:rPr lang="zh-CN" altLang="zh-CN" sz="2800" dirty="0" smtClean="0">
                <a:solidFill>
                  <a:srgbClr val="000000"/>
                </a:solidFill>
                <a:latin typeface="NEU-BZ-S92" panose="02020503000000020003" pitchFamily="18" charset="-122"/>
                <a:ea typeface="方正兰亭中黑_GBK"/>
                <a:cs typeface="Times New Roman" panose="02020603050405020304" pitchFamily="18" charset="0"/>
              </a:rPr>
              <a:t>二</a:t>
            </a:r>
            <a:r>
              <a:rPr lang="en-US" altLang="zh-CN" sz="2800" dirty="0" smtClean="0">
                <a:solidFill>
                  <a:srgbClr val="000000"/>
                </a:solidFill>
                <a:latin typeface="NEU-BZ-S92" panose="02020503000000020003" pitchFamily="18" charset="-122"/>
                <a:ea typeface="方正兰亭中黑_GBK"/>
                <a:cs typeface="Times New Roman" panose="02020603050405020304" pitchFamily="18" charset="0"/>
              </a:rPr>
              <a:t>    </a:t>
            </a:r>
            <a:r>
              <a:rPr lang="zh-CN" altLang="zh-CN" sz="2800" dirty="0" smtClean="0">
                <a:solidFill>
                  <a:srgbClr val="000000"/>
                </a:solidFill>
                <a:latin typeface="NEU-BZ-S92" panose="02020503000000020003" pitchFamily="18" charset="-122"/>
                <a:ea typeface="方正兰亭中黑_GBK"/>
                <a:cs typeface="Times New Roman" panose="02020603050405020304" pitchFamily="18" charset="0"/>
              </a:rPr>
              <a:t>压强</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b="1" dirty="0">
                <a:solidFill>
                  <a:srgbClr val="000000"/>
                </a:solidFill>
                <a:latin typeface="Times New Roman" panose="02020603050405020304" pitchFamily="18" charset="0"/>
                <a:cs typeface="Times New Roman" panose="02020603050405020304" pitchFamily="18" charset="0"/>
              </a:rPr>
              <a:t>1</a:t>
            </a:r>
            <a:r>
              <a:rPr lang="en-US" altLang="zh-CN" sz="2800" i="1"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概念</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物体所受压力的大小与受力面积</a:t>
            </a:r>
            <a:r>
              <a:rPr lang="en-US" altLang="zh-CN" sz="2800" dirty="0" smtClean="0">
                <a:solidFill>
                  <a:srgbClr val="000000"/>
                </a:solidFill>
                <a:latin typeface="Times New Roman" panose="02020603050405020304" pitchFamily="18" charset="0"/>
                <a:cs typeface="Times New Roman" panose="02020603050405020304" pitchFamily="18" charset="0"/>
              </a:rPr>
              <a:t>_______</a:t>
            </a:r>
            <a:r>
              <a:rPr lang="zh-CN" altLang="zh-CN" sz="2800" dirty="0">
                <a:solidFill>
                  <a:srgbClr val="000000"/>
                </a:solidFill>
                <a:latin typeface="Times New Roman" panose="02020603050405020304" pitchFamily="18" charset="0"/>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 </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b="1" dirty="0">
                <a:solidFill>
                  <a:srgbClr val="000000"/>
                </a:solidFill>
                <a:latin typeface="Times New Roman" panose="02020603050405020304" pitchFamily="18" charset="0"/>
                <a:cs typeface="Times New Roman" panose="02020603050405020304" pitchFamily="18" charset="0"/>
              </a:rPr>
              <a:t>2</a:t>
            </a:r>
            <a:r>
              <a:rPr lang="en-US" altLang="zh-CN" sz="2800" i="1"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公式</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(1)</a:t>
            </a:r>
            <a:r>
              <a:rPr lang="zh-CN" altLang="zh-CN" sz="2800" dirty="0">
                <a:solidFill>
                  <a:srgbClr val="000000"/>
                </a:solidFill>
                <a:latin typeface="Times New Roman" panose="02020603050405020304" pitchFamily="18" charset="0"/>
                <a:cs typeface="Times New Roman" panose="02020603050405020304" pitchFamily="18" charset="0"/>
              </a:rPr>
              <a:t>意义</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压强在数值上等于物体</a:t>
            </a:r>
            <a:r>
              <a:rPr lang="en-US" altLang="zh-CN" sz="2800" dirty="0">
                <a:solidFill>
                  <a:srgbClr val="000000"/>
                </a:solidFill>
                <a:latin typeface="Times New Roman" panose="02020603050405020304" pitchFamily="18" charset="0"/>
                <a:cs typeface="Times New Roman" panose="02020603050405020304" pitchFamily="18" charset="0"/>
              </a:rPr>
              <a:t>________________</a:t>
            </a:r>
            <a:r>
              <a:rPr lang="zh-CN" altLang="zh-CN" sz="2800" dirty="0">
                <a:solidFill>
                  <a:srgbClr val="000000"/>
                </a:solidFill>
                <a:latin typeface="Times New Roman" panose="02020603050405020304" pitchFamily="18" charset="0"/>
                <a:cs typeface="Times New Roman" panose="02020603050405020304" pitchFamily="18" charset="0"/>
              </a:rPr>
              <a:t>所受的压力。</a:t>
            </a:r>
            <a:r>
              <a:rPr lang="en-US" altLang="zh-CN" sz="2800" dirty="0">
                <a:solidFill>
                  <a:srgbClr val="000000"/>
                </a:solidFill>
                <a:latin typeface="Times New Roman" panose="02020603050405020304" pitchFamily="18" charset="0"/>
                <a:cs typeface="Times New Roman" panose="02020603050405020304" pitchFamily="18" charset="0"/>
              </a:rPr>
              <a:t> </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(2)</a:t>
            </a:r>
            <a:r>
              <a:rPr lang="zh-CN" altLang="zh-CN" sz="2800" dirty="0">
                <a:solidFill>
                  <a:srgbClr val="000000"/>
                </a:solidFill>
                <a:latin typeface="Times New Roman" panose="02020603050405020304" pitchFamily="18" charset="0"/>
                <a:cs typeface="Times New Roman" panose="02020603050405020304" pitchFamily="18" charset="0"/>
              </a:rPr>
              <a:t>公式</a:t>
            </a:r>
            <a:r>
              <a:rPr lang="en-US" altLang="zh-CN" sz="2800" dirty="0" smtClean="0">
                <a:solidFill>
                  <a:srgbClr val="000000"/>
                </a:solidFill>
                <a:latin typeface="Times New Roman" panose="02020603050405020304" pitchFamily="18" charset="0"/>
                <a:cs typeface="Times New Roman" panose="02020603050405020304" pitchFamily="18" charset="0"/>
              </a:rPr>
              <a:t>:_________</a:t>
            </a:r>
            <a:r>
              <a:rPr lang="zh-CN" altLang="zh-CN" sz="2800" dirty="0">
                <a:solidFill>
                  <a:srgbClr val="000000"/>
                </a:solidFill>
                <a:latin typeface="Times New Roman" panose="02020603050405020304" pitchFamily="18" charset="0"/>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 </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pPr>
            <a:r>
              <a:rPr lang="en-US" altLang="zh-CN" sz="2800" dirty="0">
                <a:solidFill>
                  <a:srgbClr val="000000"/>
                </a:solidFill>
                <a:latin typeface="Times New Roman" panose="02020603050405020304" pitchFamily="18" charset="0"/>
              </a:rPr>
              <a:t>(3)</a:t>
            </a:r>
            <a:r>
              <a:rPr lang="zh-CN" altLang="zh-CN" sz="2800" dirty="0">
                <a:solidFill>
                  <a:srgbClr val="000000"/>
                </a:solidFill>
                <a:latin typeface="Times New Roman" panose="02020603050405020304" pitchFamily="18" charset="0"/>
                <a:cs typeface="Times New Roman" panose="02020603050405020304" pitchFamily="18" charset="0"/>
              </a:rPr>
              <a:t>各物理量及其单位</a:t>
            </a:r>
            <a:endParaRPr lang="zh-CN" altLang="en-US" sz="2800" dirty="0"/>
          </a:p>
        </p:txBody>
      </p:sp>
      <p:graphicFrame>
        <p:nvGraphicFramePr>
          <p:cNvPr id="4" name="表格 3"/>
          <p:cNvGraphicFramePr>
            <a:graphicFrameLocks noGrp="1" noChangeAspect="1"/>
          </p:cNvGraphicFramePr>
          <p:nvPr>
            <p:extLst>
              <p:ext uri="{D42A27DB-BD31-4B8C-83A1-F6EECF244321}">
                <p14:modId xmlns:p14="http://schemas.microsoft.com/office/powerpoint/2010/main" val="2703853141"/>
              </p:ext>
            </p:extLst>
          </p:nvPr>
        </p:nvGraphicFramePr>
        <p:xfrm>
          <a:off x="381000" y="3828656"/>
          <a:ext cx="11430000" cy="1857440"/>
        </p:xfrm>
        <a:graphic>
          <a:graphicData uri="http://schemas.openxmlformats.org/drawingml/2006/table">
            <a:tbl>
              <a:tblPr firstRow="1" firstCol="1" bandRow="1"/>
              <a:tblGrid>
                <a:gridCol w="2857500"/>
                <a:gridCol w="2857500"/>
                <a:gridCol w="2857500"/>
                <a:gridCol w="2857500"/>
              </a:tblGrid>
              <a:tr h="464360">
                <a:tc>
                  <a:txBody>
                    <a:bodyPr/>
                    <a:lstStyle/>
                    <a:p>
                      <a:pPr algn="ctr">
                        <a:spcAft>
                          <a:spcPts val="0"/>
                        </a:spcAft>
                        <a:tabLst>
                          <a:tab pos="1188085" algn="l"/>
                          <a:tab pos="2163445" algn="l"/>
                          <a:tab pos="3142615" algn="l"/>
                          <a:tab pos="4190365" algn="l"/>
                        </a:tabLst>
                      </a:pPr>
                      <a:r>
                        <a:rPr lang="zh-CN" sz="2800" dirty="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项目</a:t>
                      </a:r>
                      <a:endParaRPr 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tabLst>
                          <a:tab pos="1188085" algn="l"/>
                          <a:tab pos="2163445" algn="l"/>
                          <a:tab pos="3142615" algn="l"/>
                          <a:tab pos="4190365" algn="l"/>
                        </a:tabLst>
                      </a:pPr>
                      <a:r>
                        <a:rPr lang="zh-CN" sz="280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压力</a:t>
                      </a:r>
                      <a:endParaRPr lang="zh-CN" sz="28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tabLst>
                          <a:tab pos="1188085" algn="l"/>
                          <a:tab pos="2163445" algn="l"/>
                          <a:tab pos="3142615" algn="l"/>
                          <a:tab pos="4190365" algn="l"/>
                        </a:tabLst>
                      </a:pPr>
                      <a:r>
                        <a:rPr lang="zh-CN" sz="280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受力面积</a:t>
                      </a:r>
                      <a:endParaRPr lang="zh-CN" sz="28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tabLst>
                          <a:tab pos="1188085" algn="l"/>
                          <a:tab pos="2163445" algn="l"/>
                          <a:tab pos="3142615" algn="l"/>
                          <a:tab pos="4190365" algn="l"/>
                        </a:tabLst>
                      </a:pPr>
                      <a:r>
                        <a:rPr lang="zh-CN" sz="280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压强</a:t>
                      </a:r>
                      <a:endParaRPr lang="zh-CN" sz="28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64360">
                <a:tc>
                  <a:txBody>
                    <a:bodyPr/>
                    <a:lstStyle/>
                    <a:p>
                      <a:pPr algn="ctr">
                        <a:spcAft>
                          <a:spcPts val="0"/>
                        </a:spcAft>
                        <a:tabLst>
                          <a:tab pos="1188085" algn="l"/>
                          <a:tab pos="2163445" algn="l"/>
                          <a:tab pos="3142615" algn="l"/>
                          <a:tab pos="4190365" algn="l"/>
                        </a:tabLst>
                      </a:pP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符号</a:t>
                      </a:r>
                      <a:endParaRPr lang="zh-CN" sz="28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tabLst>
                          <a:tab pos="1188085" algn="l"/>
                          <a:tab pos="2163445" algn="l"/>
                          <a:tab pos="3142615" algn="l"/>
                          <a:tab pos="4190365" algn="l"/>
                        </a:tabLst>
                      </a:pPr>
                      <a:r>
                        <a:rPr lang="en-US" sz="2800" i="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F</a:t>
                      </a:r>
                      <a:endParaRPr lang="zh-CN" sz="28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tabLst>
                          <a:tab pos="1188085" algn="l"/>
                          <a:tab pos="2163445" algn="l"/>
                          <a:tab pos="3142615" algn="l"/>
                          <a:tab pos="4190365" algn="l"/>
                        </a:tabLst>
                      </a:pPr>
                      <a:r>
                        <a:rPr lang="en-US" sz="2800" i="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S</a:t>
                      </a:r>
                      <a:endParaRPr lang="zh-CN" sz="28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tabLst>
                          <a:tab pos="1188085" algn="l"/>
                          <a:tab pos="2163445" algn="l"/>
                          <a:tab pos="3142615" algn="l"/>
                          <a:tab pos="4190365" algn="l"/>
                        </a:tabLst>
                      </a:pPr>
                      <a:r>
                        <a:rPr lang="en-US" sz="2800" i="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p</a:t>
                      </a:r>
                      <a:endParaRPr lang="zh-CN" sz="28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64360">
                <a:tc>
                  <a:txBody>
                    <a:bodyPr/>
                    <a:lstStyle/>
                    <a:p>
                      <a:pPr algn="ctr">
                        <a:spcAft>
                          <a:spcPts val="0"/>
                        </a:spcAft>
                        <a:tabLst>
                          <a:tab pos="1188085" algn="l"/>
                          <a:tab pos="2163445" algn="l"/>
                          <a:tab pos="3142615" algn="l"/>
                          <a:tab pos="4190365" algn="l"/>
                        </a:tabLst>
                      </a:pP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单位</a:t>
                      </a:r>
                      <a:endParaRPr lang="zh-CN" sz="28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tabLst>
                          <a:tab pos="1188085" algn="l"/>
                          <a:tab pos="2163445" algn="l"/>
                          <a:tab pos="3142615" algn="l"/>
                          <a:tab pos="4190365" algn="l"/>
                        </a:tabLst>
                      </a:pPr>
                      <a:r>
                        <a:rPr lang="en-US" altLang="zh-CN" sz="2800" smtClean="0">
                          <a:solidFill>
                            <a:srgbClr val="000000"/>
                          </a:solidFill>
                          <a:latin typeface="Times New Roman" panose="02020603050405020304" pitchFamily="18" charset="0"/>
                          <a:cs typeface="Times New Roman" panose="02020603050405020304" pitchFamily="18" charset="0"/>
                        </a:rPr>
                        <a:t>_______</a:t>
                      </a:r>
                      <a:endParaRPr 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tabLst>
                          <a:tab pos="1188085" algn="l"/>
                          <a:tab pos="2163445" algn="l"/>
                          <a:tab pos="3142615" algn="l"/>
                          <a:tab pos="4190365" algn="l"/>
                        </a:tabLst>
                      </a:pPr>
                      <a:r>
                        <a:rPr lang="en-US" altLang="zh-CN" sz="2800" smtClean="0">
                          <a:solidFill>
                            <a:srgbClr val="000000"/>
                          </a:solidFill>
                          <a:latin typeface="Times New Roman" panose="02020603050405020304" pitchFamily="18" charset="0"/>
                          <a:cs typeface="Times New Roman" panose="02020603050405020304" pitchFamily="18" charset="0"/>
                        </a:rPr>
                        <a:t>_______</a:t>
                      </a:r>
                      <a:endParaRPr 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tabLst>
                          <a:tab pos="1188085" algn="l"/>
                          <a:tab pos="2163445" algn="l"/>
                          <a:tab pos="3142615" algn="l"/>
                          <a:tab pos="4190365" algn="l"/>
                        </a:tabLst>
                      </a:pPr>
                      <a:r>
                        <a:rPr lang="en-US" altLang="zh-CN" sz="2800" dirty="0" smtClean="0">
                          <a:solidFill>
                            <a:srgbClr val="000000"/>
                          </a:solidFill>
                          <a:latin typeface="Times New Roman" panose="02020603050405020304" pitchFamily="18" charset="0"/>
                          <a:cs typeface="Times New Roman" panose="02020603050405020304" pitchFamily="18" charset="0"/>
                        </a:rPr>
                        <a:t>_______</a:t>
                      </a:r>
                      <a:endParaRPr 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64360">
                <a:tc>
                  <a:txBody>
                    <a:bodyPr/>
                    <a:lstStyle/>
                    <a:p>
                      <a:pPr algn="ctr">
                        <a:spcAft>
                          <a:spcPts val="0"/>
                        </a:spcAft>
                        <a:tabLst>
                          <a:tab pos="1188085" algn="l"/>
                          <a:tab pos="2163445" algn="l"/>
                          <a:tab pos="3142615" algn="l"/>
                          <a:tab pos="4190365" algn="l"/>
                        </a:tabLst>
                      </a:pP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单位符号</a:t>
                      </a:r>
                      <a:endParaRPr lang="zh-CN" sz="28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algn="ctr">
                        <a:spcAft>
                          <a:spcPts val="0"/>
                        </a:spcAft>
                        <a:tabLst>
                          <a:tab pos="1188085" algn="l"/>
                          <a:tab pos="2163445" algn="l"/>
                          <a:tab pos="3142615" algn="l"/>
                          <a:tab pos="4190365" algn="l"/>
                        </a:tabLst>
                      </a:pP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N</a:t>
                      </a:r>
                      <a:endParaRPr lang="zh-CN" sz="28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algn="ctr">
                        <a:spcAft>
                          <a:spcPts val="0"/>
                        </a:spcAft>
                        <a:tabLst>
                          <a:tab pos="1188085" algn="l"/>
                          <a:tab pos="2163445" algn="l"/>
                          <a:tab pos="3142615" algn="l"/>
                          <a:tab pos="4190365" algn="l"/>
                        </a:tabLst>
                      </a:pP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m</a:t>
                      </a:r>
                      <a:r>
                        <a:rPr lang="en-US" sz="2800" baseline="300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a:t>
                      </a:r>
                      <a:endParaRPr lang="zh-CN" sz="28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algn="ctr">
                        <a:spcAft>
                          <a:spcPts val="0"/>
                        </a:spcAft>
                        <a:tabLst>
                          <a:tab pos="1188085" algn="l"/>
                          <a:tab pos="2163445" algn="l"/>
                          <a:tab pos="3142615" algn="l"/>
                          <a:tab pos="4190365" algn="l"/>
                        </a:tabLst>
                      </a:pPr>
                      <a:r>
                        <a:rPr lang="en-US" altLang="zh-CN" sz="2800" dirty="0" smtClean="0">
                          <a:solidFill>
                            <a:srgbClr val="000000"/>
                          </a:solidFill>
                          <a:latin typeface="Times New Roman" panose="02020603050405020304" pitchFamily="18" charset="0"/>
                          <a:cs typeface="Times New Roman" panose="02020603050405020304" pitchFamily="18" charset="0"/>
                        </a:rPr>
                        <a:t>_______</a:t>
                      </a:r>
                      <a:endParaRPr 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r>
            </a:tbl>
          </a:graphicData>
        </a:graphic>
      </p:graphicFrame>
      <p:sp>
        <p:nvSpPr>
          <p:cNvPr id="5" name="矩形 4"/>
          <p:cNvSpPr>
            <a:spLocks noChangeAspect="1"/>
          </p:cNvSpPr>
          <p:nvPr/>
        </p:nvSpPr>
        <p:spPr>
          <a:xfrm>
            <a:off x="6582104" y="923500"/>
            <a:ext cx="992579" cy="600229"/>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之</a:t>
            </a:r>
            <a:r>
              <a:rPr lang="zh-CN" altLang="zh-CN" sz="2800" dirty="0" smtClean="0">
                <a:solidFill>
                  <a:srgbClr val="FF0000"/>
                </a:solidFill>
                <a:latin typeface="Times New Roman" panose="02020603050405020304" pitchFamily="18" charset="0"/>
                <a:cs typeface="Times New Roman" panose="02020603050405020304" pitchFamily="18" charset="0"/>
              </a:rPr>
              <a:t>比</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6" name="矩形 5"/>
          <p:cNvSpPr>
            <a:spLocks noChangeAspect="1"/>
          </p:cNvSpPr>
          <p:nvPr/>
        </p:nvSpPr>
        <p:spPr>
          <a:xfrm>
            <a:off x="5636172" y="2012485"/>
            <a:ext cx="2069797" cy="652486"/>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单位面积</a:t>
            </a:r>
            <a:r>
              <a:rPr lang="zh-CN" altLang="zh-CN" sz="2800" dirty="0" smtClean="0">
                <a:solidFill>
                  <a:srgbClr val="FF0000"/>
                </a:solidFill>
                <a:latin typeface="Times New Roman" panose="02020603050405020304" pitchFamily="18" charset="0"/>
                <a:cs typeface="Times New Roman" panose="02020603050405020304" pitchFamily="18" charset="0"/>
              </a:rPr>
              <a:t>上</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mc:AlternateContent xmlns:mc="http://schemas.openxmlformats.org/markup-compatibility/2006" xmlns:a14="http://schemas.microsoft.com/office/drawing/2010/main">
        <mc:Choice Requires="a14">
          <p:sp>
            <p:nvSpPr>
              <p:cNvPr id="7" name="矩形 6"/>
              <p:cNvSpPr>
                <a:spLocks noChangeAspect="1"/>
              </p:cNvSpPr>
              <p:nvPr/>
            </p:nvSpPr>
            <p:spPr>
              <a:xfrm>
                <a:off x="2052144" y="2338728"/>
                <a:ext cx="860428" cy="888385"/>
              </a:xfrm>
              <a:prstGeom prst="rect">
                <a:avLst/>
              </a:prstGeom>
            </p:spPr>
            <p:txBody>
              <a:bodyPr wrap="none">
                <a:spAutoFit/>
              </a:bodyPr>
              <a:lstStyle/>
              <a:p>
                <a:pPr>
                  <a:lnSpc>
                    <a:spcPct val="130000"/>
                  </a:lnSpc>
                </a:pPr>
                <a:r>
                  <a:rPr lang="en-US" altLang="zh-CN" sz="2800" i="1" dirty="0">
                    <a:solidFill>
                      <a:srgbClr val="FF0000"/>
                    </a:solidFill>
                    <a:latin typeface="Times New Roman" panose="02020603050405020304" pitchFamily="18" charset="0"/>
                  </a:rPr>
                  <a:t>p=</a:t>
                </a:r>
                <a14:m>
                  <m:oMath xmlns:m="http://schemas.openxmlformats.org/officeDocument/2006/math">
                    <m:f>
                      <m:fPr>
                        <m:ctrlPr>
                          <a:rPr lang="zh-CN" altLang="zh-CN" sz="2800" i="1">
                            <a:solidFill>
                              <a:srgbClr val="FF0000"/>
                            </a:solidFill>
                            <a:effectLst/>
                            <a:latin typeface="Cambria Math" panose="02040503050406030204" pitchFamily="18" charset="0"/>
                            <a:ea typeface="Cambria Math" panose="02040503050406030204" pitchFamily="18" charset="0"/>
                          </a:rPr>
                        </m:ctrlPr>
                      </m:fPr>
                      <m:num>
                        <m:r>
                          <a:rPr lang="en-US" altLang="zh-CN" sz="2800" i="1">
                            <a:solidFill>
                              <a:srgbClr val="FF0000"/>
                            </a:solidFill>
                            <a:latin typeface="Cambria Math" panose="02040503050406030204" pitchFamily="18" charset="0"/>
                            <a:cs typeface="Times New Roman" panose="02020603050405020304" pitchFamily="18" charset="0"/>
                          </a:rPr>
                          <m:t>𝐹</m:t>
                        </m:r>
                      </m:num>
                      <m:den>
                        <m:r>
                          <a:rPr lang="en-US" altLang="zh-CN" sz="2800" i="1">
                            <a:solidFill>
                              <a:srgbClr val="FF0000"/>
                            </a:solidFill>
                            <a:latin typeface="Cambria Math" panose="02040503050406030204" pitchFamily="18" charset="0"/>
                            <a:cs typeface="Times New Roman" panose="02020603050405020304" pitchFamily="18" charset="0"/>
                          </a:rPr>
                          <m:t>𝑆</m:t>
                        </m:r>
                      </m:den>
                    </m:f>
                  </m:oMath>
                </a14:m>
                <a:r>
                  <a:rPr lang="zh-CN" altLang="en-US" sz="2800" dirty="0" smtClean="0"/>
                  <a:t> </a:t>
                </a:r>
                <a:endParaRPr lang="zh-CN" altLang="en-US" sz="2800" dirty="0"/>
              </a:p>
            </p:txBody>
          </p:sp>
        </mc:Choice>
        <mc:Fallback xmlns="">
          <p:sp>
            <p:nvSpPr>
              <p:cNvPr id="7" name="矩形 6"/>
              <p:cNvSpPr>
                <a:spLocks noRot="1" noChangeAspect="1" noMove="1" noResize="1" noEditPoints="1" noAdjustHandles="1" noChangeArrowheads="1" noChangeShapeType="1" noTextEdit="1"/>
              </p:cNvSpPr>
              <p:nvPr/>
            </p:nvSpPr>
            <p:spPr>
              <a:xfrm>
                <a:off x="2052144" y="2338728"/>
                <a:ext cx="860428" cy="888385"/>
              </a:xfrm>
              <a:prstGeom prst="rect">
                <a:avLst/>
              </a:prstGeom>
              <a:blipFill rotWithShape="0">
                <a:blip r:embed="rId2"/>
                <a:stretch>
                  <a:fillRect l="-14894" b="-2759"/>
                </a:stretch>
              </a:blipFill>
            </p:spPr>
            <p:txBody>
              <a:bodyPr/>
              <a:lstStyle/>
              <a:p>
                <a:r>
                  <a:rPr lang="zh-CN" altLang="en-US">
                    <a:noFill/>
                  </a:rPr>
                  <a:t> </a:t>
                </a:r>
              </a:p>
            </p:txBody>
          </p:sp>
        </mc:Fallback>
      </mc:AlternateContent>
      <p:sp>
        <p:nvSpPr>
          <p:cNvPr id="8" name="矩形 7"/>
          <p:cNvSpPr>
            <a:spLocks noChangeAspect="1"/>
          </p:cNvSpPr>
          <p:nvPr/>
        </p:nvSpPr>
        <p:spPr>
          <a:xfrm>
            <a:off x="4206766" y="4675692"/>
            <a:ext cx="992579" cy="600229"/>
          </a:xfrm>
          <a:prstGeom prst="rect">
            <a:avLst/>
          </a:prstGeom>
        </p:spPr>
        <p:txBody>
          <a:bodyPr wrap="none">
            <a:spAutoFit/>
          </a:bodyPr>
          <a:lstStyle/>
          <a:p>
            <a:pPr>
              <a:lnSpc>
                <a:spcPct val="130000"/>
              </a:lnSpc>
            </a:pPr>
            <a:r>
              <a:rPr lang="zh-CN" altLang="zh-CN" sz="2800" dirty="0" smtClean="0">
                <a:solidFill>
                  <a:srgbClr val="FF0000"/>
                </a:solidFill>
                <a:latin typeface="Times New Roman" panose="02020603050405020304" pitchFamily="18" charset="0"/>
                <a:cs typeface="Times New Roman" panose="02020603050405020304" pitchFamily="18" charset="0"/>
              </a:rPr>
              <a:t>牛顿</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9" name="矩形 8"/>
          <p:cNvSpPr>
            <a:spLocks noChangeAspect="1"/>
          </p:cNvSpPr>
          <p:nvPr/>
        </p:nvSpPr>
        <p:spPr>
          <a:xfrm>
            <a:off x="6888347" y="4653260"/>
            <a:ext cx="1351652" cy="600229"/>
          </a:xfrm>
          <a:prstGeom prst="rect">
            <a:avLst/>
          </a:prstGeom>
        </p:spPr>
        <p:txBody>
          <a:bodyPr wrap="none">
            <a:spAutoFit/>
          </a:bodyPr>
          <a:lstStyle/>
          <a:p>
            <a:pPr>
              <a:lnSpc>
                <a:spcPct val="130000"/>
              </a:lnSpc>
            </a:pPr>
            <a:r>
              <a:rPr lang="zh-CN" altLang="zh-CN" sz="2800" dirty="0" smtClean="0">
                <a:solidFill>
                  <a:srgbClr val="FF0000"/>
                </a:solidFill>
                <a:latin typeface="Times New Roman" panose="02020603050405020304" pitchFamily="18" charset="0"/>
                <a:cs typeface="Times New Roman" panose="02020603050405020304" pitchFamily="18" charset="0"/>
              </a:rPr>
              <a:t>平方米</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10" name="矩形 9"/>
          <p:cNvSpPr>
            <a:spLocks noChangeAspect="1"/>
          </p:cNvSpPr>
          <p:nvPr/>
        </p:nvSpPr>
        <p:spPr>
          <a:xfrm>
            <a:off x="9661634" y="4707221"/>
            <a:ext cx="1351652" cy="600229"/>
          </a:xfrm>
          <a:prstGeom prst="rect">
            <a:avLst/>
          </a:prstGeom>
        </p:spPr>
        <p:txBody>
          <a:bodyPr wrap="none">
            <a:spAutoFit/>
          </a:bodyPr>
          <a:lstStyle/>
          <a:p>
            <a:pPr>
              <a:lnSpc>
                <a:spcPct val="130000"/>
              </a:lnSpc>
            </a:pPr>
            <a:r>
              <a:rPr lang="zh-CN" altLang="zh-CN" sz="2800" dirty="0" smtClean="0">
                <a:solidFill>
                  <a:srgbClr val="FF0000"/>
                </a:solidFill>
                <a:latin typeface="Times New Roman" panose="02020603050405020304" pitchFamily="18" charset="0"/>
                <a:cs typeface="Times New Roman" panose="02020603050405020304" pitchFamily="18" charset="0"/>
              </a:rPr>
              <a:t>帕斯卡</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30" name="矩形 29"/>
          <p:cNvSpPr>
            <a:spLocks noChangeAspect="1"/>
          </p:cNvSpPr>
          <p:nvPr/>
        </p:nvSpPr>
        <p:spPr>
          <a:xfrm>
            <a:off x="9939511" y="5169677"/>
            <a:ext cx="543739" cy="652486"/>
          </a:xfrm>
          <a:prstGeom prst="rect">
            <a:avLst/>
          </a:prstGeom>
        </p:spPr>
        <p:txBody>
          <a:bodyPr wrap="none">
            <a:spAutoFit/>
          </a:bodyPr>
          <a:lstStyle/>
          <a:p>
            <a:pPr>
              <a:lnSpc>
                <a:spcPct val="130000"/>
              </a:lnSpc>
            </a:pPr>
            <a:r>
              <a:rPr lang="en-US" altLang="zh-CN" sz="2800" dirty="0" smtClean="0">
                <a:solidFill>
                  <a:srgbClr val="FF0000"/>
                </a:solidFill>
                <a:latin typeface="Times New Roman" panose="02020603050405020304" pitchFamily="18" charset="0"/>
                <a:cs typeface="Times New Roman" panose="02020603050405020304" pitchFamily="18" charset="0"/>
              </a:rPr>
              <a:t>Pa</a:t>
            </a:r>
            <a:endParaRPr lang="zh-CN" altLang="en-US" sz="2800" dirty="0"/>
          </a:p>
        </p:txBody>
      </p:sp>
    </p:spTree>
    <p:extLst>
      <p:ext uri="{BB962C8B-B14F-4D97-AF65-F5344CB8AC3E}">
        <p14:creationId xmlns:p14="http://schemas.microsoft.com/office/powerpoint/2010/main" val="17163254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down)">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down)">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down)">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down)">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wipe(down)">
                                      <p:cBhvr>
                                        <p:cTn id="32" dur="500"/>
                                        <p:tgtEl>
                                          <p:spTgt spid="10"/>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30"/>
                                        </p:tgtEl>
                                        <p:attrNameLst>
                                          <p:attrName>style.visibility</p:attrName>
                                        </p:attrNameLst>
                                      </p:cBhvr>
                                      <p:to>
                                        <p:strVal val="visible"/>
                                      </p:to>
                                    </p:set>
                                    <p:animEffect transition="in" filter="wipe(down)">
                                      <p:cBhvr>
                                        <p:cTn id="37"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P spid="10" grpId="0"/>
      <p:bldP spid="3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453014"/>
            <a:ext cx="5549917" cy="652486"/>
          </a:xfrm>
          <a:prstGeom prst="rect">
            <a:avLst/>
          </a:prstGeom>
        </p:spPr>
        <p:txBody>
          <a:bodyPr wrap="none">
            <a:spAutoFit/>
          </a:bodyPr>
          <a:lstStyle/>
          <a:p>
            <a:pPr>
              <a:lnSpc>
                <a:spcPct val="130000"/>
              </a:lnSpc>
              <a:spcAft>
                <a:spcPts val="0"/>
              </a:spcAft>
              <a:tabLst>
                <a:tab pos="1188085" algn="l"/>
                <a:tab pos="2163445" algn="l"/>
                <a:tab pos="3142615" algn="l"/>
                <a:tab pos="4190365" algn="l"/>
              </a:tabLst>
            </a:pPr>
            <a:r>
              <a:rPr lang="zh-CN" altLang="zh-CN" sz="2800" dirty="0">
                <a:solidFill>
                  <a:srgbClr val="000000"/>
                </a:solidFill>
                <a:latin typeface="NEU-BZ-S92" panose="02020503000000020003" pitchFamily="18" charset="-122"/>
                <a:ea typeface="方正正黑简体"/>
                <a:cs typeface="Times New Roman" panose="02020603050405020304" pitchFamily="18" charset="0"/>
              </a:rPr>
              <a:t>微思考</a:t>
            </a:r>
            <a:r>
              <a:rPr lang="zh-CN" altLang="zh-CN" sz="2800"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 </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压力和压强的区别是什么</a:t>
            </a:r>
            <a:r>
              <a:rPr lang="en-US" altLang="zh-CN" sz="2800" dirty="0" smtClean="0">
                <a:solidFill>
                  <a:srgbClr val="000000"/>
                </a:solidFill>
                <a:latin typeface="Times New Roman" panose="02020603050405020304" pitchFamily="18" charset="0"/>
                <a:cs typeface="Times New Roman" panose="02020603050405020304" pitchFamily="18" charset="0"/>
              </a:rPr>
              <a:t>? </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3" name="矩形 2"/>
          <p:cNvSpPr>
            <a:spLocks noChangeAspect="1"/>
          </p:cNvSpPr>
          <p:nvPr/>
        </p:nvSpPr>
        <p:spPr>
          <a:xfrm>
            <a:off x="381000" y="2116010"/>
            <a:ext cx="11430000" cy="1714059"/>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800" dirty="0">
                <a:solidFill>
                  <a:srgbClr val="000000"/>
                </a:solidFill>
                <a:latin typeface="NEU-BZ-S92" panose="02020503000000020003" pitchFamily="18" charset="-122"/>
                <a:ea typeface="Arial" panose="020B0604020202020204" pitchFamily="34" charset="0"/>
                <a:cs typeface="Times New Roman" panose="02020603050405020304" pitchFamily="18" charset="0"/>
              </a:rPr>
              <a:t> </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压力是垂直作用在物体表面的力</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单位是牛顿</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压强是物体所受压力的大小与受力面积之比</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单位是帕斯卡。压力表示力的大小</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压强反映压力的作用效果。</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08958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a:spLocks noChangeAspect="1"/>
          </p:cNvSpPr>
          <p:nvPr/>
        </p:nvSpPr>
        <p:spPr>
          <a:xfrm>
            <a:off x="381000" y="0"/>
            <a:ext cx="11430000" cy="4013406"/>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dirty="0">
                <a:solidFill>
                  <a:srgbClr val="E36C0A"/>
                </a:solidFill>
                <a:latin typeface="Arial" panose="020B0604020202020204" pitchFamily="34" charset="0"/>
                <a:ea typeface="黑体" panose="02010609060101010101" pitchFamily="49" charset="-122"/>
                <a:cs typeface="Times New Roman" panose="02020603050405020304" pitchFamily="18" charset="0"/>
              </a:rPr>
              <a:t>教材素材再利用</a:t>
            </a:r>
            <a:r>
              <a:rPr lang="en-US" altLang="zh-CN" sz="2800" dirty="0">
                <a:solidFill>
                  <a:srgbClr val="E36C0A"/>
                </a:solidFill>
                <a:latin typeface="Arial" panose="020B0604020202020204" pitchFamily="34" charset="0"/>
                <a:ea typeface="黑体" panose="02010609060101010101" pitchFamily="49" charset="-122"/>
                <a:cs typeface="Times New Roman" panose="02020603050405020304" pitchFamily="18" charset="0"/>
              </a:rPr>
              <a:t>  </a:t>
            </a:r>
            <a:r>
              <a:rPr lang="zh-CN" altLang="zh-CN" sz="2800" dirty="0">
                <a:solidFill>
                  <a:srgbClr val="000000"/>
                </a:solidFill>
                <a:latin typeface="Times New Roman" panose="02020603050405020304" pitchFamily="18" charset="0"/>
                <a:cs typeface="Times New Roman" panose="02020603050405020304" pitchFamily="18" charset="0"/>
              </a:rPr>
              <a:t>甲、乙两人在雪地里的情境如图所示。甲、乙两人的总质量相等</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下列关于甲、乙两人的说法正确的是</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i="1" dirty="0">
                <a:solidFill>
                  <a:srgbClr val="000000"/>
                </a:solidFill>
                <a:latin typeface="Times New Roman" panose="02020603050405020304" pitchFamily="18" charset="0"/>
                <a:cs typeface="Times New Roman" panose="02020603050405020304" pitchFamily="18" charset="0"/>
              </a:rPr>
              <a:t>　　</a:t>
            </a:r>
            <a:r>
              <a:rPr lang="en-US" altLang="zh-CN" sz="2800" dirty="0" smtClean="0">
                <a:solidFill>
                  <a:srgbClr val="000000"/>
                </a:solidFill>
                <a:latin typeface="Times New Roman" panose="02020603050405020304" pitchFamily="18" charset="0"/>
                <a:cs typeface="Times New Roman" panose="02020603050405020304" pitchFamily="18" charset="0"/>
              </a:rPr>
              <a:t>)</a:t>
            </a:r>
          </a:p>
          <a:p>
            <a:pPr algn="ct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 </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A.</a:t>
            </a:r>
            <a:r>
              <a:rPr lang="zh-CN" altLang="zh-CN" sz="2800" dirty="0">
                <a:solidFill>
                  <a:srgbClr val="000000"/>
                </a:solidFill>
                <a:latin typeface="Times New Roman" panose="02020603050405020304" pitchFamily="18" charset="0"/>
                <a:cs typeface="Times New Roman" panose="02020603050405020304" pitchFamily="18" charset="0"/>
              </a:rPr>
              <a:t>甲对雪地的压力比乙小</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B.</a:t>
            </a:r>
            <a:r>
              <a:rPr lang="zh-CN" altLang="zh-CN" sz="2800" dirty="0">
                <a:solidFill>
                  <a:srgbClr val="000000"/>
                </a:solidFill>
                <a:latin typeface="Times New Roman" panose="02020603050405020304" pitchFamily="18" charset="0"/>
                <a:cs typeface="Times New Roman" panose="02020603050405020304" pitchFamily="18" charset="0"/>
              </a:rPr>
              <a:t>甲通过增大受力面积增大压强</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C.</a:t>
            </a:r>
            <a:r>
              <a:rPr lang="zh-CN" altLang="zh-CN" sz="2800" dirty="0">
                <a:solidFill>
                  <a:srgbClr val="000000"/>
                </a:solidFill>
                <a:latin typeface="Times New Roman" panose="02020603050405020304" pitchFamily="18" charset="0"/>
                <a:cs typeface="Times New Roman" panose="02020603050405020304" pitchFamily="18" charset="0"/>
              </a:rPr>
              <a:t>乙对雪地的压力作用效果比甲明显</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D.</a:t>
            </a:r>
            <a:r>
              <a:rPr lang="zh-CN" altLang="zh-CN" sz="2800" dirty="0">
                <a:solidFill>
                  <a:srgbClr val="000000"/>
                </a:solidFill>
                <a:latin typeface="Times New Roman" panose="02020603050405020304" pitchFamily="18" charset="0"/>
                <a:cs typeface="Times New Roman" panose="02020603050405020304" pitchFamily="18" charset="0"/>
              </a:rPr>
              <a:t>图中情境说明压力的作用效果与压力的大小有关</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pic>
        <p:nvPicPr>
          <p:cNvPr id="7" name="XW8QXR181.eps" descr="id:2147492027;FounderCES"/>
          <p:cNvPicPr/>
          <p:nvPr/>
        </p:nvPicPr>
        <p:blipFill>
          <a:blip r:embed="rId2">
            <a:clrChange>
              <a:clrFrom>
                <a:srgbClr val="FFFFFF"/>
              </a:clrFrom>
              <a:clrTo>
                <a:srgbClr val="FFFFFF">
                  <a:alpha val="0"/>
                </a:srgbClr>
              </a:clrTo>
            </a:clrChange>
          </a:blip>
          <a:stretch>
            <a:fillRect/>
          </a:stretch>
        </p:blipFill>
        <p:spPr>
          <a:xfrm>
            <a:off x="6700542" y="1140984"/>
            <a:ext cx="4167155" cy="2147737"/>
          </a:xfrm>
          <a:prstGeom prst="rect">
            <a:avLst/>
          </a:prstGeom>
        </p:spPr>
      </p:pic>
      <p:sp>
        <p:nvSpPr>
          <p:cNvPr id="8" name="矩形 7"/>
          <p:cNvSpPr>
            <a:spLocks noChangeAspect="1"/>
          </p:cNvSpPr>
          <p:nvPr/>
        </p:nvSpPr>
        <p:spPr>
          <a:xfrm>
            <a:off x="7930686" y="578901"/>
            <a:ext cx="423514" cy="572593"/>
          </a:xfrm>
          <a:prstGeom prst="rect">
            <a:avLst/>
          </a:prstGeom>
        </p:spPr>
        <p:txBody>
          <a:bodyPr wrap="none">
            <a:spAutoFit/>
          </a:bodyPr>
          <a:lstStyle/>
          <a:p>
            <a:pPr>
              <a:lnSpc>
                <a:spcPct val="120000"/>
              </a:lnSpc>
            </a:pPr>
            <a:r>
              <a:rPr lang="en-US" altLang="zh-CN" sz="2800" dirty="0" smtClean="0">
                <a:solidFill>
                  <a:srgbClr val="FF0000"/>
                </a:solidFill>
                <a:latin typeface="Times New Roman" panose="02020603050405020304" pitchFamily="18" charset="0"/>
              </a:rPr>
              <a:t>C</a:t>
            </a:r>
            <a:endParaRPr lang="zh-CN" altLang="en-US" sz="2800" dirty="0">
              <a:solidFill>
                <a:srgbClr val="FF0000"/>
              </a:solidFill>
            </a:endParaRPr>
          </a:p>
        </p:txBody>
      </p:sp>
      <p:sp>
        <p:nvSpPr>
          <p:cNvPr id="9" name="矩形 8"/>
          <p:cNvSpPr>
            <a:spLocks noChangeAspect="1"/>
          </p:cNvSpPr>
          <p:nvPr/>
        </p:nvSpPr>
        <p:spPr>
          <a:xfrm>
            <a:off x="381000" y="4013406"/>
            <a:ext cx="11430000" cy="2834366"/>
          </a:xfrm>
          <a:prstGeom prst="rect">
            <a:avLst/>
          </a:prstGeom>
        </p:spPr>
        <p:txBody>
          <a:bodyPr>
            <a:spAutoFit/>
          </a:bodyPr>
          <a:lstStyle/>
          <a:p>
            <a:pPr>
              <a:lnSpc>
                <a:spcPct val="130000"/>
              </a:lnSpc>
            </a:pPr>
            <a:r>
              <a:rPr lang="zh-CN" altLang="zh-CN" sz="2800"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800"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8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甲</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、乙两人总质量相等</a:t>
            </a:r>
            <a:r>
              <a:rPr lang="en-US" altLang="zh-CN" sz="2800" dirty="0">
                <a:solidFill>
                  <a:srgbClr val="000000"/>
                </a:solidFill>
                <a:latin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所受重力相等</a:t>
            </a:r>
            <a:r>
              <a:rPr lang="en-US" altLang="zh-CN" sz="2800" dirty="0">
                <a:solidFill>
                  <a:srgbClr val="000000"/>
                </a:solidFill>
                <a:latin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对雪地的压力相等</a:t>
            </a:r>
            <a:r>
              <a:rPr lang="en-US" altLang="zh-CN" sz="2800" dirty="0">
                <a:solidFill>
                  <a:srgbClr val="000000"/>
                </a:solidFill>
                <a:latin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选项</a:t>
            </a:r>
            <a:r>
              <a:rPr lang="en-US" altLang="zh-CN" sz="2800" dirty="0">
                <a:solidFill>
                  <a:srgbClr val="000000"/>
                </a:solidFill>
                <a:latin typeface="Times New Roman" panose="02020603050405020304" pitchFamily="18" charset="0"/>
              </a:rPr>
              <a:t>A</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错误</a:t>
            </a:r>
            <a:r>
              <a:rPr lang="en-US" altLang="zh-CN" sz="2800" dirty="0">
                <a:solidFill>
                  <a:srgbClr val="000000"/>
                </a:solidFill>
                <a:latin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甲穿着滑雪板</a:t>
            </a:r>
            <a:r>
              <a:rPr lang="en-US" altLang="zh-CN" sz="2800" dirty="0">
                <a:solidFill>
                  <a:srgbClr val="000000"/>
                </a:solidFill>
                <a:latin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雪地的受力面积变大</a:t>
            </a:r>
            <a:r>
              <a:rPr lang="en-US" altLang="zh-CN" sz="2800" dirty="0">
                <a:solidFill>
                  <a:srgbClr val="000000"/>
                </a:solidFill>
                <a:latin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故甲对雪地的压强减小</a:t>
            </a:r>
            <a:r>
              <a:rPr lang="en-US" altLang="zh-CN" sz="2800" dirty="0">
                <a:solidFill>
                  <a:srgbClr val="000000"/>
                </a:solidFill>
                <a:latin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选项</a:t>
            </a:r>
            <a:r>
              <a:rPr lang="en-US" altLang="zh-CN" sz="2800" dirty="0">
                <a:solidFill>
                  <a:srgbClr val="000000"/>
                </a:solidFill>
                <a:latin typeface="Times New Roman" panose="02020603050405020304" pitchFamily="18" charset="0"/>
              </a:rPr>
              <a:t>B</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错误</a:t>
            </a:r>
            <a:r>
              <a:rPr lang="en-US" altLang="zh-CN" sz="2800" dirty="0">
                <a:solidFill>
                  <a:srgbClr val="000000"/>
                </a:solidFill>
                <a:latin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乙的鞋底面积较小</a:t>
            </a:r>
            <a:r>
              <a:rPr lang="en-US" altLang="zh-CN" sz="2800" dirty="0">
                <a:solidFill>
                  <a:srgbClr val="000000"/>
                </a:solidFill>
                <a:latin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雪地的受力面积小</a:t>
            </a:r>
            <a:r>
              <a:rPr lang="en-US" altLang="zh-CN" sz="2800" dirty="0">
                <a:solidFill>
                  <a:srgbClr val="000000"/>
                </a:solidFill>
                <a:latin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在压力相同时</a:t>
            </a:r>
            <a:r>
              <a:rPr lang="en-US" altLang="zh-CN" sz="2800" dirty="0">
                <a:solidFill>
                  <a:srgbClr val="000000"/>
                </a:solidFill>
                <a:latin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其压力的作用效果更明显</a:t>
            </a:r>
            <a:r>
              <a:rPr lang="en-US" altLang="zh-CN" sz="2800" dirty="0">
                <a:solidFill>
                  <a:srgbClr val="000000"/>
                </a:solidFill>
                <a:latin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选项</a:t>
            </a:r>
            <a:r>
              <a:rPr lang="en-US" altLang="zh-CN" sz="2800" dirty="0">
                <a:solidFill>
                  <a:srgbClr val="000000"/>
                </a:solidFill>
                <a:latin typeface="Times New Roman" panose="02020603050405020304" pitchFamily="18" charset="0"/>
              </a:rPr>
              <a:t>C</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正确</a:t>
            </a:r>
            <a:r>
              <a:rPr lang="en-US" altLang="zh-CN" sz="2800" dirty="0">
                <a:solidFill>
                  <a:srgbClr val="000000"/>
                </a:solidFill>
                <a:latin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当压力相同时</a:t>
            </a:r>
            <a:r>
              <a:rPr lang="en-US" altLang="zh-CN" sz="2800" dirty="0">
                <a:solidFill>
                  <a:srgbClr val="000000"/>
                </a:solidFill>
                <a:latin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无法确定压力的作用效果与压力的大小有关</a:t>
            </a:r>
            <a:r>
              <a:rPr lang="en-US" altLang="zh-CN" sz="2800" dirty="0">
                <a:solidFill>
                  <a:srgbClr val="000000"/>
                </a:solidFill>
                <a:latin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选项</a:t>
            </a:r>
            <a:r>
              <a:rPr lang="en-US" altLang="zh-CN" sz="2800" dirty="0">
                <a:solidFill>
                  <a:srgbClr val="000000"/>
                </a:solidFill>
                <a:latin typeface="Times New Roman" panose="02020603050405020304" pitchFamily="18" charset="0"/>
              </a:rPr>
              <a:t>D</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错误。</a:t>
            </a:r>
            <a:endParaRPr lang="zh-CN" altLang="en-US" sz="2800" dirty="0"/>
          </a:p>
        </p:txBody>
      </p:sp>
    </p:spTree>
    <p:extLst>
      <p:ext uri="{BB962C8B-B14F-4D97-AF65-F5344CB8AC3E}">
        <p14:creationId xmlns:p14="http://schemas.microsoft.com/office/powerpoint/2010/main" val="5147394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down)">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381000" y="209677"/>
            <a:ext cx="11430001" cy="577785"/>
            <a:chOff x="381000" y="209677"/>
            <a:chExt cx="11430001" cy="577785"/>
          </a:xfrm>
        </p:grpSpPr>
        <p:grpSp>
          <p:nvGrpSpPr>
            <p:cNvPr id="8" name="组合 7"/>
            <p:cNvGrpSpPr/>
            <p:nvPr userDrawn="1"/>
          </p:nvGrpSpPr>
          <p:grpSpPr>
            <a:xfrm>
              <a:off x="381000" y="209677"/>
              <a:ext cx="771985" cy="577785"/>
              <a:chOff x="7201355" y="2798675"/>
              <a:chExt cx="771985" cy="577785"/>
            </a:xfrm>
          </p:grpSpPr>
          <p:sp>
            <p:nvSpPr>
              <p:cNvPr id="10" name="平行四边形 9"/>
              <p:cNvSpPr/>
              <p:nvPr/>
            </p:nvSpPr>
            <p:spPr>
              <a:xfrm>
                <a:off x="7201355"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平行四边形 10"/>
              <p:cNvSpPr/>
              <p:nvPr/>
            </p:nvSpPr>
            <p:spPr>
              <a:xfrm>
                <a:off x="7387916"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平行四边形 11"/>
              <p:cNvSpPr/>
              <p:nvPr/>
            </p:nvSpPr>
            <p:spPr>
              <a:xfrm>
                <a:off x="7574477"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平行四边形 12"/>
              <p:cNvSpPr/>
              <p:nvPr/>
            </p:nvSpPr>
            <p:spPr>
              <a:xfrm>
                <a:off x="7761038"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矩形 8"/>
            <p:cNvSpPr/>
            <p:nvPr userDrawn="1"/>
          </p:nvSpPr>
          <p:spPr>
            <a:xfrm>
              <a:off x="966425" y="741743"/>
              <a:ext cx="10844576" cy="45719"/>
            </a:xfrm>
            <a:prstGeom prst="rect">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0" name="组合 19"/>
          <p:cNvGrpSpPr/>
          <p:nvPr/>
        </p:nvGrpSpPr>
        <p:grpSpPr>
          <a:xfrm>
            <a:off x="3622979" y="103386"/>
            <a:ext cx="5746402" cy="669887"/>
            <a:chOff x="3606630" y="897473"/>
            <a:chExt cx="4749093" cy="669887"/>
          </a:xfrm>
        </p:grpSpPr>
        <p:pic>
          <p:nvPicPr>
            <p:cNvPr id="21" name="图片 20" descr="阴影"/>
            <p:cNvPicPr>
              <a:picLocks noChangeAspect="1"/>
            </p:cNvPicPr>
            <p:nvPr/>
          </p:nvPicPr>
          <p:blipFill>
            <a:blip r:embed="rId2"/>
            <a:stretch>
              <a:fillRect/>
            </a:stretch>
          </p:blipFill>
          <p:spPr>
            <a:xfrm>
              <a:off x="3606630" y="897473"/>
              <a:ext cx="4749093" cy="669887"/>
            </a:xfrm>
            <a:prstGeom prst="rect">
              <a:avLst/>
            </a:prstGeom>
          </p:spPr>
        </p:pic>
        <p:sp>
          <p:nvSpPr>
            <p:cNvPr id="22" name="文本框 21"/>
            <p:cNvSpPr txBox="1"/>
            <p:nvPr/>
          </p:nvSpPr>
          <p:spPr>
            <a:xfrm>
              <a:off x="4660338" y="900607"/>
              <a:ext cx="2510204" cy="584775"/>
            </a:xfrm>
            <a:prstGeom prst="rect">
              <a:avLst/>
            </a:prstGeom>
            <a:noFill/>
          </p:spPr>
          <p:txBody>
            <a:bodyPr wrap="square" rtlCol="0">
              <a:spAutoFit/>
            </a:bodyPr>
            <a:lstStyle/>
            <a:p>
              <a:pPr algn="ctr"/>
              <a:r>
                <a:rPr lang="zh-CN" altLang="en-US" sz="3200" dirty="0" smtClean="0">
                  <a:solidFill>
                    <a:schemeClr val="accent2"/>
                  </a:solidFill>
                  <a:latin typeface="华文隶书" panose="02010800040101010101" pitchFamily="2" charset="-122"/>
                  <a:ea typeface="华文隶书" panose="02010800040101010101" pitchFamily="2" charset="-122"/>
                </a:rPr>
                <a:t>探究</a:t>
              </a:r>
              <a:r>
                <a:rPr lang="en-US" altLang="zh-CN" sz="3200" dirty="0" smtClean="0">
                  <a:solidFill>
                    <a:schemeClr val="accent2"/>
                  </a:solidFill>
                  <a:latin typeface="华文隶书" panose="02010800040101010101" pitchFamily="2" charset="-122"/>
                  <a:ea typeface="华文隶书" panose="02010800040101010101" pitchFamily="2" charset="-122"/>
                </a:rPr>
                <a:t>•</a:t>
              </a:r>
              <a:r>
                <a:rPr lang="zh-CN" altLang="en-US" sz="3200" dirty="0" smtClean="0">
                  <a:solidFill>
                    <a:schemeClr val="accent2"/>
                  </a:solidFill>
                  <a:latin typeface="华文隶书" panose="02010800040101010101" pitchFamily="2" charset="-122"/>
                  <a:ea typeface="华文隶书" panose="02010800040101010101" pitchFamily="2" charset="-122"/>
                </a:rPr>
                <a:t>重难解析</a:t>
              </a:r>
              <a:endParaRPr lang="zh-CN" altLang="en-US" sz="3200" dirty="0">
                <a:solidFill>
                  <a:schemeClr val="accent2"/>
                </a:solidFill>
                <a:latin typeface="华文隶书" panose="02010800040101010101" pitchFamily="2" charset="-122"/>
                <a:ea typeface="华文隶书" panose="02010800040101010101" pitchFamily="2" charset="-122"/>
              </a:endParaRPr>
            </a:p>
          </p:txBody>
        </p:sp>
      </p:grpSp>
      <p:sp>
        <p:nvSpPr>
          <p:cNvPr id="2" name="矩形 1"/>
          <p:cNvSpPr>
            <a:spLocks noChangeAspect="1"/>
          </p:cNvSpPr>
          <p:nvPr/>
        </p:nvSpPr>
        <p:spPr>
          <a:xfrm>
            <a:off x="381000" y="764602"/>
            <a:ext cx="11430000" cy="6195286"/>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dirty="0">
                <a:solidFill>
                  <a:srgbClr val="000000"/>
                </a:solidFill>
                <a:latin typeface="NEU-BZ-S92" panose="02020503000000020003" pitchFamily="18" charset="-122"/>
                <a:ea typeface="方正兰亭中黑_GBK"/>
                <a:cs typeface="Times New Roman" panose="02020603050405020304" pitchFamily="18" charset="0"/>
              </a:rPr>
              <a:t>探究问题</a:t>
            </a:r>
            <a:r>
              <a:rPr lang="zh-CN" altLang="zh-CN" sz="2800" dirty="0" smtClean="0">
                <a:solidFill>
                  <a:srgbClr val="000000"/>
                </a:solidFill>
                <a:latin typeface="NEU-BZ-S92" panose="02020503000000020003" pitchFamily="18" charset="-122"/>
                <a:ea typeface="方正兰亭中黑_GBK"/>
                <a:cs typeface="Times New Roman" panose="02020603050405020304" pitchFamily="18" charset="0"/>
              </a:rPr>
              <a:t>一</a:t>
            </a:r>
            <a:r>
              <a:rPr lang="en-US" altLang="zh-CN" sz="2800" dirty="0" smtClean="0">
                <a:solidFill>
                  <a:srgbClr val="000000"/>
                </a:solidFill>
                <a:latin typeface="NEU-BZ-S92" panose="02020503000000020003" pitchFamily="18" charset="-122"/>
                <a:ea typeface="方正兰亭中黑_GBK"/>
                <a:cs typeface="Times New Roman" panose="02020603050405020304" pitchFamily="18" charset="0"/>
              </a:rPr>
              <a:t>    </a:t>
            </a:r>
            <a:r>
              <a:rPr lang="zh-CN" altLang="zh-CN" sz="2800" dirty="0" smtClean="0">
                <a:solidFill>
                  <a:srgbClr val="000000"/>
                </a:solidFill>
                <a:latin typeface="NEU-BZ-S92" panose="02020503000000020003" pitchFamily="18" charset="-122"/>
                <a:ea typeface="方正兰亭中黑_GBK"/>
                <a:cs typeface="Times New Roman" panose="02020603050405020304" pitchFamily="18" charset="0"/>
              </a:rPr>
              <a:t>探究</a:t>
            </a:r>
            <a:r>
              <a:rPr lang="zh-CN" altLang="zh-CN" sz="2800" dirty="0">
                <a:solidFill>
                  <a:srgbClr val="000000"/>
                </a:solidFill>
                <a:latin typeface="NEU-BZ-S92" panose="02020503000000020003" pitchFamily="18" charset="-122"/>
                <a:ea typeface="方正兰亭中黑_GBK"/>
                <a:cs typeface="Times New Roman" panose="02020603050405020304" pitchFamily="18" charset="0"/>
              </a:rPr>
              <a:t>影响压力作用效果的因素</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zh-CN" altLang="zh-CN" sz="28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800" b="1" dirty="0">
                <a:solidFill>
                  <a:srgbClr val="000000"/>
                </a:solidFill>
                <a:latin typeface="Times New Roman" panose="02020603050405020304" pitchFamily="18" charset="0"/>
                <a:cs typeface="Times New Roman" panose="02020603050405020304" pitchFamily="18" charset="0"/>
              </a:rPr>
              <a:t>1</a:t>
            </a:r>
            <a:r>
              <a:rPr lang="zh-CN" altLang="zh-CN" sz="2800"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800" dirty="0">
                <a:solidFill>
                  <a:srgbClr val="000000"/>
                </a:solidFill>
                <a:latin typeface="NEU-BZ-S92" panose="02020503000000020003" pitchFamily="18" charset="-122"/>
                <a:ea typeface="Arial" panose="020B0604020202020204" pitchFamily="34" charset="0"/>
                <a:cs typeface="Times New Roman" panose="02020603050405020304" pitchFamily="18" charset="0"/>
              </a:rPr>
              <a:t> </a:t>
            </a:r>
            <a:r>
              <a:rPr lang="zh-CN" altLang="zh-CN" sz="2800" dirty="0">
                <a:solidFill>
                  <a:srgbClr val="000000"/>
                </a:solidFill>
                <a:latin typeface="Times New Roman" panose="02020603050405020304" pitchFamily="18" charset="0"/>
                <a:cs typeface="Times New Roman" panose="02020603050405020304" pitchFamily="18" charset="0"/>
              </a:rPr>
              <a:t>小敏利用海绵、小桌和砝码探究影响压力作用效果的因素</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如图所示。实验中海绵、小桌和砝码都处于静止状态。关于这个实验</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下列说法正确的是</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i="1" dirty="0">
                <a:solidFill>
                  <a:srgbClr val="000000"/>
                </a:solidFill>
                <a:latin typeface="Times New Roman" panose="02020603050405020304" pitchFamily="18" charset="0"/>
                <a:cs typeface="Times New Roman" panose="02020603050405020304" pitchFamily="18" charset="0"/>
              </a:rPr>
              <a:t>　　</a:t>
            </a:r>
            <a:r>
              <a:rPr lang="en-US" altLang="zh-CN" sz="2800" dirty="0" smtClean="0">
                <a:solidFill>
                  <a:srgbClr val="000000"/>
                </a:solidFill>
                <a:latin typeface="Times New Roman" panose="02020603050405020304" pitchFamily="18" charset="0"/>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 </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A.</a:t>
            </a:r>
            <a:r>
              <a:rPr lang="zh-CN" altLang="zh-CN" sz="2800" dirty="0">
                <a:solidFill>
                  <a:srgbClr val="000000"/>
                </a:solidFill>
                <a:latin typeface="Times New Roman" panose="02020603050405020304" pitchFamily="18" charset="0"/>
                <a:cs typeface="Times New Roman" panose="02020603050405020304" pitchFamily="18" charset="0"/>
              </a:rPr>
              <a:t>图甲中</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海绵对小桌的支持力小于小桌对海绵的压力</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所以海绵有形变</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B.</a:t>
            </a:r>
            <a:r>
              <a:rPr lang="zh-CN" altLang="zh-CN" sz="2800" dirty="0">
                <a:solidFill>
                  <a:srgbClr val="000000"/>
                </a:solidFill>
                <a:latin typeface="Times New Roman" panose="02020603050405020304" pitchFamily="18" charset="0"/>
                <a:cs typeface="Times New Roman" panose="02020603050405020304" pitchFamily="18" charset="0"/>
              </a:rPr>
              <a:t>图乙中</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小桌受到的砝码的压力和海绵对小桌的支持力大小相等</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所以小桌静止</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C.</a:t>
            </a:r>
            <a:r>
              <a:rPr lang="zh-CN" altLang="zh-CN" sz="2800" dirty="0">
                <a:solidFill>
                  <a:srgbClr val="000000"/>
                </a:solidFill>
                <a:latin typeface="Times New Roman" panose="02020603050405020304" pitchFamily="18" charset="0"/>
                <a:cs typeface="Times New Roman" panose="02020603050405020304" pitchFamily="18" charset="0"/>
              </a:rPr>
              <a:t>图乙中海绵受到的压力大于图丙中</a:t>
            </a:r>
            <a:r>
              <a:rPr lang="zh-CN" altLang="zh-CN" sz="2800" dirty="0" smtClean="0">
                <a:solidFill>
                  <a:srgbClr val="000000"/>
                </a:solidFill>
                <a:latin typeface="Times New Roman" panose="02020603050405020304" pitchFamily="18" charset="0"/>
                <a:cs typeface="Times New Roman" panose="02020603050405020304" pitchFamily="18" charset="0"/>
              </a:rPr>
              <a:t>海绵受到</a:t>
            </a:r>
            <a:r>
              <a:rPr lang="zh-CN" altLang="zh-CN" sz="2800" dirty="0">
                <a:solidFill>
                  <a:srgbClr val="000000"/>
                </a:solidFill>
                <a:latin typeface="Times New Roman" panose="02020603050405020304" pitchFamily="18" charset="0"/>
                <a:cs typeface="Times New Roman" panose="02020603050405020304" pitchFamily="18" charset="0"/>
              </a:rPr>
              <a:t>的压力</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所以图乙中海绵的形变大于图丙中海绵的形变</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D.</a:t>
            </a:r>
            <a:r>
              <a:rPr lang="zh-CN" altLang="zh-CN" sz="2800" dirty="0">
                <a:solidFill>
                  <a:srgbClr val="000000"/>
                </a:solidFill>
                <a:latin typeface="Times New Roman" panose="02020603050405020304" pitchFamily="18" charset="0"/>
                <a:cs typeface="Times New Roman" panose="02020603050405020304" pitchFamily="18" charset="0"/>
              </a:rPr>
              <a:t>图丙中</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小桌压在海绵上</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海绵和小桌都会发生形变</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由于材质不同</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海绵和小桌的形变大小不同</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pic>
        <p:nvPicPr>
          <p:cNvPr id="15" name="XW8QXR182.eps" descr="id:2147492048;FounderCES"/>
          <p:cNvPicPr/>
          <p:nvPr/>
        </p:nvPicPr>
        <p:blipFill>
          <a:blip r:embed="rId3">
            <a:clrChange>
              <a:clrFrom>
                <a:srgbClr val="FFFFFF"/>
              </a:clrFrom>
              <a:clrTo>
                <a:srgbClr val="FFFFFF">
                  <a:alpha val="0"/>
                </a:srgbClr>
              </a:clrTo>
            </a:clrChange>
          </a:blip>
          <a:stretch>
            <a:fillRect/>
          </a:stretch>
        </p:blipFill>
        <p:spPr>
          <a:xfrm>
            <a:off x="6697698" y="2357032"/>
            <a:ext cx="2475230" cy="811530"/>
          </a:xfrm>
          <a:prstGeom prst="rect">
            <a:avLst/>
          </a:prstGeom>
        </p:spPr>
      </p:pic>
      <p:sp>
        <p:nvSpPr>
          <p:cNvPr id="16" name="矩形 15"/>
          <p:cNvSpPr>
            <a:spLocks noChangeAspect="1"/>
          </p:cNvSpPr>
          <p:nvPr/>
        </p:nvSpPr>
        <p:spPr>
          <a:xfrm>
            <a:off x="2517859" y="2444970"/>
            <a:ext cx="444352" cy="572593"/>
          </a:xfrm>
          <a:prstGeom prst="rect">
            <a:avLst/>
          </a:prstGeom>
        </p:spPr>
        <p:txBody>
          <a:bodyPr wrap="none">
            <a:spAutoFit/>
          </a:bodyPr>
          <a:lstStyle/>
          <a:p>
            <a:pPr>
              <a:lnSpc>
                <a:spcPct val="120000"/>
              </a:lnSpc>
            </a:pPr>
            <a:r>
              <a:rPr lang="en-US" altLang="zh-CN" sz="2800" dirty="0" smtClean="0">
                <a:solidFill>
                  <a:srgbClr val="FF0000"/>
                </a:solidFill>
                <a:latin typeface="Times New Roman" panose="02020603050405020304" pitchFamily="18" charset="0"/>
              </a:rPr>
              <a:t>D</a:t>
            </a:r>
            <a:endParaRPr lang="zh-CN" altLang="en-US" sz="2800" dirty="0">
              <a:solidFill>
                <a:srgbClr val="FF0000"/>
              </a:solidFill>
            </a:endParaRPr>
          </a:p>
        </p:txBody>
      </p:sp>
    </p:spTree>
    <p:extLst>
      <p:ext uri="{BB962C8B-B14F-4D97-AF65-F5344CB8AC3E}">
        <p14:creationId xmlns:p14="http://schemas.microsoft.com/office/powerpoint/2010/main" val="270727580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fill="hold" nodeType="withEffect">
                                  <p:stCondLst>
                                    <p:cond delay="0"/>
                                  </p:stCondLst>
                                  <p:childTnLst>
                                    <p:animRot by="120000">
                                      <p:cBhvr>
                                        <p:cTn id="6" dur="100" fill="hold">
                                          <p:stCondLst>
                                            <p:cond delay="0"/>
                                          </p:stCondLst>
                                        </p:cTn>
                                        <p:tgtEl>
                                          <p:spTgt spid="20"/>
                                        </p:tgtEl>
                                        <p:attrNameLst>
                                          <p:attrName>r</p:attrName>
                                        </p:attrNameLst>
                                      </p:cBhvr>
                                    </p:animRot>
                                    <p:animRot by="-240000">
                                      <p:cBhvr>
                                        <p:cTn id="7" dur="200" fill="hold">
                                          <p:stCondLst>
                                            <p:cond delay="200"/>
                                          </p:stCondLst>
                                        </p:cTn>
                                        <p:tgtEl>
                                          <p:spTgt spid="20"/>
                                        </p:tgtEl>
                                        <p:attrNameLst>
                                          <p:attrName>r</p:attrName>
                                        </p:attrNameLst>
                                      </p:cBhvr>
                                    </p:animRot>
                                    <p:animRot by="240000">
                                      <p:cBhvr>
                                        <p:cTn id="8" dur="200" fill="hold">
                                          <p:stCondLst>
                                            <p:cond delay="400"/>
                                          </p:stCondLst>
                                        </p:cTn>
                                        <p:tgtEl>
                                          <p:spTgt spid="20"/>
                                        </p:tgtEl>
                                        <p:attrNameLst>
                                          <p:attrName>r</p:attrName>
                                        </p:attrNameLst>
                                      </p:cBhvr>
                                    </p:animRot>
                                    <p:animRot by="-240000">
                                      <p:cBhvr>
                                        <p:cTn id="9" dur="200" fill="hold">
                                          <p:stCondLst>
                                            <p:cond delay="600"/>
                                          </p:stCondLst>
                                        </p:cTn>
                                        <p:tgtEl>
                                          <p:spTgt spid="20"/>
                                        </p:tgtEl>
                                        <p:attrNameLst>
                                          <p:attrName>r</p:attrName>
                                        </p:attrNameLst>
                                      </p:cBhvr>
                                    </p:animRot>
                                    <p:animRot by="120000">
                                      <p:cBhvr>
                                        <p:cTn id="10" dur="200" fill="hold">
                                          <p:stCondLst>
                                            <p:cond delay="800"/>
                                          </p:stCondLst>
                                        </p:cTn>
                                        <p:tgtEl>
                                          <p:spTgt spid="20"/>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wipe(down)">
                                      <p:cBhvr>
                                        <p:cTn id="15"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81000" y="556494"/>
            <a:ext cx="11430000" cy="5074979"/>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800" dirty="0">
                <a:solidFill>
                  <a:srgbClr val="FF0000"/>
                </a:solidFill>
                <a:latin typeface="NEU-BZ-S92" panose="02020503000000020003" pitchFamily="18" charset="-122"/>
                <a:ea typeface="Arial" panose="020B0604020202020204" pitchFamily="34" charset="0"/>
                <a:cs typeface="Times New Roman" panose="02020603050405020304" pitchFamily="18" charset="0"/>
              </a:rPr>
              <a:t> </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题图甲中海绵对小桌的支持力和小桌对海绵的压力是一对相互作用力</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大小相等</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选项</a:t>
            </a:r>
            <a:r>
              <a:rPr lang="en-US" altLang="zh-CN" sz="2800" dirty="0">
                <a:solidFill>
                  <a:srgbClr val="000000"/>
                </a:solidFill>
                <a:latin typeface="Times New Roman" panose="02020603050405020304" pitchFamily="18" charset="0"/>
                <a:cs typeface="Times New Roman" panose="02020603050405020304" pitchFamily="18" charset="0"/>
              </a:rPr>
              <a:t>A</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错误</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题图乙中小桌受到的砝码的压力等于砝码所受重力的大小</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海绵对小桌的支持力大小等于小桌与砝码所受的重力之和</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所以小桌受到的砝码的压力小于海绵对小桌的支持力</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选项</a:t>
            </a:r>
            <a:r>
              <a:rPr lang="en-US" altLang="zh-CN" sz="2800" dirty="0">
                <a:solidFill>
                  <a:srgbClr val="000000"/>
                </a:solidFill>
                <a:latin typeface="Times New Roman" panose="02020603050405020304" pitchFamily="18" charset="0"/>
                <a:cs typeface="Times New Roman" panose="02020603050405020304" pitchFamily="18" charset="0"/>
              </a:rPr>
              <a:t>B</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错误</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题图乙中海绵受到的压力与题图丙中海绵受到的压力都等于桌子与砝码所受重力之和</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故题图乙中海绵受到的压力等于题图丙中海绵受到的压力</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选项</a:t>
            </a:r>
            <a:r>
              <a:rPr lang="en-US" altLang="zh-CN" sz="2800" dirty="0">
                <a:solidFill>
                  <a:srgbClr val="000000"/>
                </a:solidFill>
                <a:latin typeface="Times New Roman" panose="02020603050405020304" pitchFamily="18" charset="0"/>
                <a:cs typeface="Times New Roman" panose="02020603050405020304" pitchFamily="18" charset="0"/>
              </a:rPr>
              <a:t>C</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错误</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题图丙中小桌压在海绵上</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海绵和小桌都会发生形变</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根据力的作用是相互的</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小桌对海绵的压力和海绵对小桌的压力大小相等</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受力面积也相同</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由于材质不同</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海绵和小桌的形变大小不同</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选项</a:t>
            </a:r>
            <a:r>
              <a:rPr lang="en-US" altLang="zh-CN" sz="2800" dirty="0">
                <a:solidFill>
                  <a:srgbClr val="000000"/>
                </a:solidFill>
                <a:latin typeface="Times New Roman" panose="02020603050405020304" pitchFamily="18" charset="0"/>
                <a:cs typeface="Times New Roman" panose="02020603050405020304" pitchFamily="18" charset="0"/>
              </a:rPr>
              <a:t>D</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正确。</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1402947816"/>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演示文稿2" id="{70E64BFA-7F28-4524-A2F1-429ED1F70AD6}" vid="{BD76309B-3463-496C-8A18-DE26D7DDD99E}"/>
    </a:ext>
  </a:extLst>
</a:theme>
</file>

<file path=ppt/theme/theme2.xml><?xml version="1.0" encoding="utf-8"?>
<a:theme xmlns:a="http://schemas.openxmlformats.org/drawingml/2006/main" name="专业教辅课件Q:251490010">
  <a:themeElements>
    <a:clrScheme name="穿越">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Office 经典">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演示文稿3" id="{8BD615A3-ED6F-4864-AAC0-0556D364D909}" vid="{BB39B361-BEE4-4C79-9337-7BDCCC8254BC}"/>
    </a:ext>
  </a:extLst>
</a:theme>
</file>

<file path=ppt/theme/theme3.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演示文稿2" id="{70E64BFA-7F28-4524-A2F1-429ED1F70AD6}" vid="{BD76309B-3463-496C-8A18-DE26D7DDD99E}"/>
    </a:ext>
  </a:extLst>
</a:theme>
</file>

<file path=ppt/theme/theme4.xml><?xml version="1.0" encoding="utf-8"?>
<a:theme xmlns:a="http://schemas.openxmlformats.org/drawingml/2006/main" name="1_专业教辅课件Q:251490010">
  <a:themeElements>
    <a:clrScheme name="穿越">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Office 经典">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演示文稿3" id="{8BD615A3-ED6F-4864-AAC0-0556D364D909}" vid="{BB39B361-BEE4-4C79-9337-7BDCCC8254BC}"/>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新模板</Template>
  <TotalTime>394</TotalTime>
  <Words>936</Words>
  <Application>Microsoft Office PowerPoint</Application>
  <PresentationFormat>宽屏</PresentationFormat>
  <Paragraphs>94</Paragraphs>
  <Slides>15</Slides>
  <Notes>1</Notes>
  <HiddenSlides>0</HiddenSlides>
  <MMClips>0</MMClips>
  <ScaleCrop>false</ScaleCrop>
  <HeadingPairs>
    <vt:vector size="6" baseType="variant">
      <vt:variant>
        <vt:lpstr>已用的字体</vt:lpstr>
      </vt:variant>
      <vt:variant>
        <vt:i4>15</vt:i4>
      </vt:variant>
      <vt:variant>
        <vt:lpstr>主题</vt:lpstr>
      </vt:variant>
      <vt:variant>
        <vt:i4>4</vt:i4>
      </vt:variant>
      <vt:variant>
        <vt:lpstr>幻灯片标题</vt:lpstr>
      </vt:variant>
      <vt:variant>
        <vt:i4>15</vt:i4>
      </vt:variant>
    </vt:vector>
  </HeadingPairs>
  <TitlesOfParts>
    <vt:vector size="34" baseType="lpstr">
      <vt:lpstr>NEU-BZ-S92</vt:lpstr>
      <vt:lpstr>方正兰亭中黑_GBK</vt:lpstr>
      <vt:lpstr>方正正黑简体</vt:lpstr>
      <vt:lpstr>仿宋</vt:lpstr>
      <vt:lpstr>黑体</vt:lpstr>
      <vt:lpstr>华文隶书</vt:lpstr>
      <vt:lpstr>楷体</vt:lpstr>
      <vt:lpstr>隶书</vt:lpstr>
      <vt:lpstr>宋体</vt:lpstr>
      <vt:lpstr>微软雅黑</vt:lpstr>
      <vt:lpstr>Arial</vt:lpstr>
      <vt:lpstr>Calibri</vt:lpstr>
      <vt:lpstr>Cambria Math</vt:lpstr>
      <vt:lpstr>Microsoft Yi Baiti</vt:lpstr>
      <vt:lpstr>Times New Roman</vt:lpstr>
      <vt:lpstr>Office 主题</vt:lpstr>
      <vt:lpstr>专业教辅课件Q:251490010</vt:lpstr>
      <vt:lpstr>1_Office 主题</vt:lpstr>
      <vt:lpstr>1_专业教辅课件Q:251490010</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Microsoft</cp:lastModifiedBy>
  <cp:revision>43</cp:revision>
  <dcterms:created xsi:type="dcterms:W3CDTF">2021-07-19T03:09:34Z</dcterms:created>
  <dcterms:modified xsi:type="dcterms:W3CDTF">2026-03-12T06:56:02Z</dcterms:modified>
</cp:coreProperties>
</file>