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13" r:id="rId2"/>
  </p:sldMasterIdLst>
  <p:notesMasterIdLst>
    <p:notesMasterId r:id="rId17"/>
  </p:notesMasterIdLst>
  <p:sldIdLst>
    <p:sldId id="347" r:id="rId3"/>
    <p:sldId id="350" r:id="rId4"/>
    <p:sldId id="296" r:id="rId5"/>
    <p:sldId id="345" r:id="rId6"/>
    <p:sldId id="351" r:id="rId7"/>
    <p:sldId id="352" r:id="rId8"/>
    <p:sldId id="353" r:id="rId9"/>
    <p:sldId id="357" r:id="rId10"/>
    <p:sldId id="346" r:id="rId11"/>
    <p:sldId id="354" r:id="rId12"/>
    <p:sldId id="358" r:id="rId13"/>
    <p:sldId id="355" r:id="rId14"/>
    <p:sldId id="356" r:id="rId15"/>
    <p:sldId id="34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14</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5353788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4049485" y="3734673"/>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2704032" y="188911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8748428" y="4011025"/>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22" r:id="rId5"/>
    <p:sldLayoutId id="2147483660" r:id="rId6"/>
    <p:sldLayoutId id="2147483699" r:id="rId7"/>
    <p:sldLayoutId id="2147483652" r:id="rId8"/>
    <p:sldLayoutId id="2147483682"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20"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4</a:t>
            </a:r>
            <a:r>
              <a:rPr lang="zh-CN" altLang="en-US" sz="4656" b="1" dirty="0">
                <a:solidFill>
                  <a:srgbClr val="D60093"/>
                </a:solidFill>
                <a:latin typeface="隶书" panose="02010509060101010101" pitchFamily="49" charset="-122"/>
                <a:ea typeface="隶书" panose="02010509060101010101" pitchFamily="49" charset="-122"/>
              </a:rPr>
              <a:t>节　机械效率</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811408"/>
            <a:ext cx="1720343"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导引</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5" name="LW8QXR146.eps" descr="id:2147495605;FounderCES"/>
          <p:cNvPicPr/>
          <p:nvPr/>
        </p:nvPicPr>
        <p:blipFill>
          <a:blip r:embed="rId2">
            <a:clrChange>
              <a:clrFrom>
                <a:srgbClr val="FFFFFF"/>
              </a:clrFrom>
              <a:clrTo>
                <a:srgbClr val="FFFFFF">
                  <a:alpha val="0"/>
                </a:srgbClr>
              </a:clrTo>
            </a:clrChange>
          </a:blip>
          <a:stretch>
            <a:fillRect/>
          </a:stretch>
        </p:blipFill>
        <p:spPr>
          <a:xfrm>
            <a:off x="2101343" y="1538330"/>
            <a:ext cx="7946547" cy="2694978"/>
          </a:xfrm>
          <a:prstGeom prst="rect">
            <a:avLst/>
          </a:prstGeom>
        </p:spPr>
      </p:pic>
    </p:spTree>
    <p:extLst>
      <p:ext uri="{BB962C8B-B14F-4D97-AF65-F5344CB8AC3E}">
        <p14:creationId xmlns:p14="http://schemas.microsoft.com/office/powerpoint/2010/main" val="21909219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761105"/>
                <a:ext cx="11430000" cy="461658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该过程中的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有用功</a:t>
                </a:r>
                <a:r>
                  <a:rPr lang="en-US" altLang="zh-CN" sz="2800" i="1" dirty="0" smtClean="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有用</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90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N×1</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90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由题图知</a:t>
                </a:r>
                <a:r>
                  <a:rPr lang="en-US" altLang="zh-CN" sz="2800" i="1" dirty="0">
                    <a:solidFill>
                      <a:srgbClr val="000000"/>
                    </a:solidFill>
                    <a:latin typeface="Times New Roman" panose="02020603050405020304" pitchFamily="18" charset="0"/>
                    <a:cs typeface="Times New Roman" panose="02020603050405020304" pitchFamily="18" charset="0"/>
                  </a:rPr>
                  <a:t>n=</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所以绳子自由端移动的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距离</a:t>
                </a:r>
                <a:r>
                  <a:rPr lang="en-US" altLang="zh-CN" sz="2800" i="1" dirty="0" smtClean="0">
                    <a:solidFill>
                      <a:srgbClr val="000000"/>
                    </a:solidFill>
                    <a:latin typeface="Times New Roman" panose="02020603050405020304" pitchFamily="18" charset="0"/>
                    <a:cs typeface="Times New Roman" panose="02020603050405020304" pitchFamily="18" charset="0"/>
                  </a:rPr>
                  <a:t>s=</a:t>
                </a:r>
                <a:r>
                  <a:rPr lang="en-US" altLang="zh-CN" sz="2800" dirty="0" smtClean="0">
                    <a:solidFill>
                      <a:srgbClr val="000000"/>
                    </a:solidFill>
                    <a:latin typeface="Times New Roman" panose="02020603050405020304" pitchFamily="18" charset="0"/>
                    <a:cs typeface="Times New Roman" panose="02020603050405020304" pitchFamily="18" charset="0"/>
                  </a:rPr>
                  <a:t>2</a:t>
                </a:r>
                <a:r>
                  <a:rPr lang="en-US" altLang="zh-CN" sz="2800" i="1" dirty="0" smtClean="0">
                    <a:solidFill>
                      <a:srgbClr val="000000"/>
                    </a:solidFill>
                    <a:latin typeface="Times New Roman" panose="02020603050405020304" pitchFamily="18" charset="0"/>
                    <a:cs typeface="Times New Roman" panose="02020603050405020304" pitchFamily="18" charset="0"/>
                  </a:rPr>
                  <a:t>h=</a:t>
                </a:r>
                <a:r>
                  <a:rPr lang="en-US" altLang="zh-CN" sz="2800" dirty="0" smtClean="0">
                    <a:solidFill>
                      <a:srgbClr val="000000"/>
                    </a:solidFill>
                    <a:latin typeface="Times New Roman" panose="02020603050405020304" pitchFamily="18" charset="0"/>
                    <a:cs typeface="Times New Roman" panose="02020603050405020304" pitchFamily="18" charset="0"/>
                  </a:rPr>
                  <a:t>2×1</a:t>
                </a:r>
                <a:r>
                  <a:rPr lang="en-US"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该过程中的总功</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总</a:t>
                </a:r>
                <a:r>
                  <a:rPr lang="en-US" altLang="zh-CN" sz="2800" i="1" dirty="0">
                    <a:solidFill>
                      <a:srgbClr val="000000"/>
                    </a:solidFill>
                    <a:latin typeface="Times New Roman" panose="02020603050405020304" pitchFamily="18" charset="0"/>
                    <a:cs typeface="Times New Roman" panose="02020603050405020304" pitchFamily="18" charset="0"/>
                  </a:rPr>
                  <a:t>=Fs=</a:t>
                </a:r>
                <a:r>
                  <a:rPr lang="en-US" altLang="zh-CN" sz="2800" dirty="0">
                    <a:solidFill>
                      <a:srgbClr val="000000"/>
                    </a:solidFill>
                    <a:latin typeface="Times New Roman" panose="02020603050405020304" pitchFamily="18" charset="0"/>
                    <a:cs typeface="Times New Roman" panose="02020603050405020304" pitchFamily="18" charset="0"/>
                  </a:rPr>
                  <a:t>50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N×2</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100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滑轮组的</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机械效率</a:t>
                </a:r>
                <a:r>
                  <a:rPr lang="en-US" altLang="zh-CN" sz="2800" i="1" dirty="0" smtClean="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总</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90</m:t>
                        </m:r>
                        <m:r>
                          <m:rPr>
                            <m:nor/>
                          </m:rPr>
                          <a:rPr lang="en-US" altLang="zh-CN" sz="2800">
                            <a:solidFill>
                              <a:srgbClr val="000000"/>
                            </a:solidFill>
                            <a:latin typeface="Times New Roman" panose="02020603050405020304" pitchFamily="18" charset="0"/>
                            <a:cs typeface="Times New Roman" panose="02020603050405020304" pitchFamily="18" charset="0"/>
                          </a:rPr>
                          <m:t> </m:t>
                        </m:r>
                        <m:r>
                          <m:rPr>
                            <m:sty m:val="p"/>
                          </m:rPr>
                          <a:rPr lang="en-US" altLang="zh-CN" sz="2800">
                            <a:solidFill>
                              <a:srgbClr val="000000"/>
                            </a:solidFill>
                            <a:latin typeface="Cambria Math" panose="02040503050406030204" pitchFamily="18" charset="0"/>
                            <a:cs typeface="Times New Roman" panose="02020603050405020304" pitchFamily="18" charset="0"/>
                          </a:rPr>
                          <m:t>J</m:t>
                        </m:r>
                      </m:num>
                      <m:den>
                        <m:r>
                          <a:rPr lang="en-US" altLang="zh-CN" sz="2800">
                            <a:solidFill>
                              <a:srgbClr val="000000"/>
                            </a:solidFill>
                            <a:latin typeface="Cambria Math" panose="02040503050406030204" pitchFamily="18" charset="0"/>
                            <a:cs typeface="Times New Roman" panose="02020603050405020304" pitchFamily="18" charset="0"/>
                          </a:rPr>
                          <m:t>100</m:t>
                        </m:r>
                        <m:r>
                          <m:rPr>
                            <m:nor/>
                          </m:rPr>
                          <a:rPr lang="en-US" altLang="zh-CN" sz="2800">
                            <a:solidFill>
                              <a:srgbClr val="000000"/>
                            </a:solidFill>
                            <a:latin typeface="Times New Roman" panose="02020603050405020304" pitchFamily="18" charset="0"/>
                            <a:cs typeface="Times New Roman" panose="02020603050405020304" pitchFamily="18" charset="0"/>
                          </a:rPr>
                          <m:t> </m:t>
                        </m:r>
                        <m:r>
                          <m:rPr>
                            <m:sty m:val="p"/>
                          </m:rPr>
                          <a:rPr lang="en-US" altLang="zh-CN" sz="2800">
                            <a:solidFill>
                              <a:srgbClr val="000000"/>
                            </a:solidFill>
                            <a:latin typeface="Cambria Math" panose="02040503050406030204" pitchFamily="18" charset="0"/>
                            <a:cs typeface="Times New Roman" panose="02020603050405020304" pitchFamily="18" charset="0"/>
                          </a:rPr>
                          <m:t>J</m:t>
                        </m:r>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90%</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拉力做的额外</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功</a:t>
                </a:r>
                <a:r>
                  <a:rPr lang="en-US" altLang="zh-CN" sz="2800" i="1" dirty="0" smtClean="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额</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总</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有用</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100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J-90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动滑轮所受的重力</a:t>
                </a:r>
                <a:r>
                  <a:rPr lang="en-US" altLang="zh-CN" sz="2800" i="1" dirty="0">
                    <a:solidFill>
                      <a:srgbClr val="000000"/>
                    </a:solidFill>
                    <a:latin typeface="Times New Roman" panose="02020603050405020304" pitchFamily="18" charset="0"/>
                    <a:cs typeface="Times New Roman" panose="02020603050405020304" pitchFamily="18" charset="0"/>
                  </a:rPr>
                  <a:t>G</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动</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额</m:t>
                            </m:r>
                          </m:sub>
                        </m:sSub>
                      </m:num>
                      <m:den>
                        <m:r>
                          <a:rPr lang="en-US" altLang="zh-CN" sz="2800" i="1">
                            <a:solidFill>
                              <a:srgbClr val="000000"/>
                            </a:solidFill>
                            <a:latin typeface="Cambria Math" panose="02040503050406030204" pitchFamily="18" charset="0"/>
                            <a:cs typeface="Times New Roman" panose="02020603050405020304" pitchFamily="18" charset="0"/>
                          </a:rPr>
                          <m:t>h</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10</m:t>
                        </m:r>
                        <m:r>
                          <m:rPr>
                            <m:sty m:val="p"/>
                          </m:rPr>
                          <a:rPr lang="en-US" altLang="zh-CN" sz="2800">
                            <a:solidFill>
                              <a:srgbClr val="000000"/>
                            </a:solidFill>
                            <a:latin typeface="Cambria Math" panose="02040503050406030204" pitchFamily="18" charset="0"/>
                            <a:cs typeface="Times New Roman" panose="02020603050405020304" pitchFamily="18" charset="0"/>
                          </a:rPr>
                          <m:t>J</m:t>
                        </m:r>
                      </m:num>
                      <m:den>
                        <m:r>
                          <a:rPr lang="en-US" altLang="zh-CN" sz="2800">
                            <a:solidFill>
                              <a:srgbClr val="000000"/>
                            </a:solidFill>
                            <a:latin typeface="Cambria Math" panose="02040503050406030204" pitchFamily="18" charset="0"/>
                            <a:cs typeface="Times New Roman" panose="02020603050405020304" pitchFamily="18" charset="0"/>
                          </a:rPr>
                          <m:t>1</m:t>
                        </m:r>
                        <m:r>
                          <m:rPr>
                            <m:sty m:val="p"/>
                          </m:rPr>
                          <a:rPr lang="en-US" altLang="zh-CN" sz="2800">
                            <a:solidFill>
                              <a:srgbClr val="000000"/>
                            </a:solidFill>
                            <a:latin typeface="Cambria Math" panose="02040503050406030204" pitchFamily="18" charset="0"/>
                            <a:cs typeface="Times New Roman" panose="02020603050405020304" pitchFamily="18" charset="0"/>
                          </a:rPr>
                          <m:t>m</m:t>
                        </m:r>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761105"/>
                <a:ext cx="11430000" cy="4616585"/>
              </a:xfrm>
              <a:prstGeom prst="rect">
                <a:avLst/>
              </a:prstGeom>
              <a:blipFill rotWithShape="0">
                <a:blip r:embed="rId2"/>
                <a:stretch>
                  <a:fillRect l="-1120" t="-39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510382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a:spLocks noChangeAspect="1"/>
              </p:cNvSpPr>
              <p:nvPr/>
            </p:nvSpPr>
            <p:spPr>
              <a:xfrm>
                <a:off x="381000" y="140484"/>
                <a:ext cx="11430000" cy="6242543"/>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规律总结</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机械效率是有用功在总功中所占比例的多少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是一个比值。</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有用</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总小于</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所以机械效率</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η</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总小于</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机械效率是描述机械性能优劣的物理量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机械效率高的机械性能优良。机械效率的高低与机械工作时是否省力及省力多少无关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与机械工作时完成功的多少也无关。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用滑轮组提升重物时</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有用</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en-US" altLang="zh-CN" sz="2800" dirty="0" err="1">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总</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Fs</a:t>
                </a:r>
                <a:r>
                  <a:rPr lang="en-US" altLang="zh-CN" sz="2800" dirty="0" err="1">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总</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𝐺h</m:t>
                        </m:r>
                      </m:num>
                      <m:den>
                        <m:r>
                          <a:rPr lang="en-US" altLang="zh-CN" sz="2800" i="1">
                            <a:solidFill>
                              <a:srgbClr val="000000"/>
                            </a:solidFill>
                            <a:latin typeface="Cambria Math" panose="02040503050406030204" pitchFamily="18" charset="0"/>
                            <a:cs typeface="Times New Roman" panose="02020603050405020304" pitchFamily="18" charset="0"/>
                          </a:rPr>
                          <m:t>𝐹𝑠</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𝐺h</m:t>
                        </m:r>
                      </m:num>
                      <m:den>
                        <m:r>
                          <a:rPr lang="en-US" altLang="zh-CN" sz="2800" i="1">
                            <a:solidFill>
                              <a:srgbClr val="000000"/>
                            </a:solidFill>
                            <a:latin typeface="Cambria Math" panose="02040503050406030204" pitchFamily="18" charset="0"/>
                            <a:cs typeface="Times New Roman" panose="02020603050405020304" pitchFamily="18" charset="0"/>
                          </a:rPr>
                          <m:t>𝐹𝑛h</m:t>
                        </m:r>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i="1">
                            <a:solidFill>
                              <a:srgbClr val="000000"/>
                            </a:solidFill>
                            <a:latin typeface="Cambria Math" panose="02040503050406030204" pitchFamily="18" charset="0"/>
                            <a:cs typeface="Times New Roman" panose="02020603050405020304" pitchFamily="18" charset="0"/>
                          </a:rPr>
                          <m:t>𝐺</m:t>
                        </m:r>
                      </m:num>
                      <m:den>
                        <m:r>
                          <a:rPr lang="en-US" altLang="zh-CN" sz="2800" i="1">
                            <a:solidFill>
                              <a:srgbClr val="000000"/>
                            </a:solidFill>
                            <a:latin typeface="Cambria Math" panose="02040503050406030204" pitchFamily="18" charset="0"/>
                            <a:cs typeface="Times New Roman" panose="02020603050405020304" pitchFamily="18" charset="0"/>
                          </a:rPr>
                          <m:t>𝑛𝐹</m:t>
                        </m:r>
                      </m:den>
                    </m:f>
                  </m:oMath>
                </a14:m>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机械效率具有可变性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由公式</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总</m:t>
                            </m:r>
                          </m:sub>
                        </m:sSub>
                      </m:den>
                    </m:f>
                  </m:oMath>
                </a14:m>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r>
                          <a:rPr lang="en-US" altLang="zh-CN" sz="2800">
                            <a:solidFill>
                              <a:srgbClr val="000000"/>
                            </a:solidFill>
                            <a:latin typeface="Cambria Math" panose="02040503050406030204" pitchFamily="18" charset="0"/>
                            <a:cs typeface="Times New Roman" panose="02020603050405020304" pitchFamily="18" charset="0"/>
                          </a:rPr>
                          <m:t>+</m:t>
                        </m:r>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额</m:t>
                            </m:r>
                          </m:sub>
                        </m:sSub>
                      </m:den>
                    </m:f>
                  </m:oMath>
                </a14:m>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当额外功一定时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机械做的有用功越多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机械效率越高。当机械所做的有用功一定时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机械做的额外功越少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机械效率越高。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81000" y="140484"/>
                <a:ext cx="11430000" cy="6242543"/>
              </a:xfrm>
              <a:prstGeom prst="rect">
                <a:avLst/>
              </a:prstGeom>
              <a:blipFill rotWithShape="0">
                <a:blip r:embed="rId2"/>
                <a:stretch>
                  <a:fillRect l="-1066" t="-97" r="-107" b="-1754"/>
                </a:stretch>
              </a:blipFill>
              <a:ln>
                <a:solidFill>
                  <a:schemeClr val="tx1"/>
                </a:solidFill>
              </a:ln>
            </p:spPr>
            <p:txBody>
              <a:bodyPr/>
              <a:lstStyle/>
              <a:p>
                <a:r>
                  <a:rPr lang="zh-CN" altLang="en-US">
                    <a:noFill/>
                  </a:rPr>
                  <a:t> </a:t>
                </a:r>
              </a:p>
            </p:txBody>
          </p:sp>
        </mc:Fallback>
      </mc:AlternateContent>
    </p:spTree>
    <p:extLst>
      <p:ext uri="{BB962C8B-B14F-4D97-AF65-F5344CB8AC3E}">
        <p14:creationId xmlns:p14="http://schemas.microsoft.com/office/powerpoint/2010/main" val="20318577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57352"/>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smtClean="0">
                <a:solidFill>
                  <a:srgbClr val="000000"/>
                </a:solidFill>
                <a:latin typeface="Times New Roman" panose="02020603050405020304" pitchFamily="18" charset="0"/>
                <a:cs typeface="Times New Roman" panose="02020603050405020304" pitchFamily="18" charset="0"/>
              </a:rPr>
              <a:t>用</a:t>
            </a:r>
            <a:r>
              <a:rPr lang="zh-CN" altLang="zh-CN" sz="2800" dirty="0">
                <a:solidFill>
                  <a:srgbClr val="000000"/>
                </a:solidFill>
                <a:latin typeface="Times New Roman" panose="02020603050405020304" pitchFamily="18" charset="0"/>
                <a:cs typeface="Times New Roman" panose="02020603050405020304" pitchFamily="18" charset="0"/>
              </a:rPr>
              <a:t>如图所示的滑轮组将重</a:t>
            </a:r>
            <a:r>
              <a:rPr lang="en-US" altLang="zh-CN" sz="2800" dirty="0">
                <a:solidFill>
                  <a:srgbClr val="000000"/>
                </a:solidFill>
                <a:latin typeface="Times New Roman" panose="02020603050405020304" pitchFamily="18" charset="0"/>
                <a:cs typeface="Times New Roman" panose="02020603050405020304" pitchFamily="18" charset="0"/>
              </a:rPr>
              <a:t>300 N</a:t>
            </a:r>
            <a:r>
              <a:rPr lang="zh-CN" altLang="zh-CN" sz="2800" dirty="0">
                <a:solidFill>
                  <a:srgbClr val="000000"/>
                </a:solidFill>
                <a:latin typeface="Times New Roman" panose="02020603050405020304" pitchFamily="18" charset="0"/>
                <a:cs typeface="Times New Roman" panose="02020603050405020304" pitchFamily="18" charset="0"/>
              </a:rPr>
              <a:t>的物体匀速提升</a:t>
            </a:r>
            <a:r>
              <a:rPr lang="en-US" altLang="zh-CN" sz="2800" dirty="0">
                <a:solidFill>
                  <a:srgbClr val="000000"/>
                </a:solidFill>
                <a:latin typeface="Times New Roman" panose="02020603050405020304" pitchFamily="18" charset="0"/>
                <a:cs typeface="Times New Roman" panose="02020603050405020304" pitchFamily="18" charset="0"/>
              </a:rPr>
              <a:t>1 m,</a:t>
            </a:r>
            <a:r>
              <a:rPr lang="zh-CN" altLang="zh-CN" sz="2800" dirty="0">
                <a:solidFill>
                  <a:srgbClr val="000000"/>
                </a:solidFill>
                <a:latin typeface="Times New Roman" panose="02020603050405020304" pitchFamily="18" charset="0"/>
                <a:cs typeface="Times New Roman" panose="02020603050405020304" pitchFamily="18" charset="0"/>
              </a:rPr>
              <a:t>拉力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zh-CN" altLang="zh-CN" sz="2800" dirty="0">
                <a:solidFill>
                  <a:srgbClr val="000000"/>
                </a:solidFill>
                <a:latin typeface="Times New Roman" panose="02020603050405020304" pitchFamily="18" charset="0"/>
                <a:cs typeface="Times New Roman" panose="02020603050405020304" pitchFamily="18" charset="0"/>
              </a:rPr>
              <a:t>的大小为</a:t>
            </a:r>
            <a:r>
              <a:rPr lang="en-US" altLang="zh-CN" sz="2800" dirty="0">
                <a:solidFill>
                  <a:srgbClr val="000000"/>
                </a:solidFill>
                <a:latin typeface="Times New Roman" panose="02020603050405020304" pitchFamily="18" charset="0"/>
                <a:cs typeface="Times New Roman" panose="02020603050405020304" pitchFamily="18" charset="0"/>
              </a:rPr>
              <a:t>120 N,</a:t>
            </a:r>
            <a:r>
              <a:rPr lang="zh-CN" altLang="zh-CN" sz="2800" dirty="0">
                <a:solidFill>
                  <a:srgbClr val="000000"/>
                </a:solidFill>
                <a:latin typeface="Times New Roman" panose="02020603050405020304" pitchFamily="18" charset="0"/>
                <a:cs typeface="Times New Roman" panose="02020603050405020304" pitchFamily="18" charset="0"/>
              </a:rPr>
              <a:t>则有用功</a:t>
            </a:r>
            <a:r>
              <a:rPr lang="zh-CN" altLang="zh-CN" sz="2800" dirty="0" smtClean="0">
                <a:solidFill>
                  <a:srgbClr val="000000"/>
                </a:solidFill>
                <a:latin typeface="Times New Roman" panose="02020603050405020304" pitchFamily="18" charset="0"/>
                <a:cs typeface="Times New Roman" panose="02020603050405020304" pitchFamily="18" charset="0"/>
              </a:rPr>
              <a:t>为</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en-US" altLang="zh-CN" sz="2800" dirty="0" smtClean="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a:t>
            </a:r>
            <a:r>
              <a:rPr lang="zh-CN" altLang="zh-CN" sz="2800" dirty="0">
                <a:solidFill>
                  <a:srgbClr val="000000"/>
                </a:solidFill>
                <a:latin typeface="Times New Roman" panose="02020603050405020304" pitchFamily="18" charset="0"/>
                <a:cs typeface="Times New Roman" panose="02020603050405020304" pitchFamily="18" charset="0"/>
              </a:rPr>
              <a:t>滑轮组的机械效率为</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保留一位小数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LW8QXR147.eps" descr="id:2147495619;FounderCES"/>
          <p:cNvPicPr/>
          <p:nvPr/>
        </p:nvPicPr>
        <p:blipFill>
          <a:blip r:embed="rId2">
            <a:clrChange>
              <a:clrFrom>
                <a:srgbClr val="FFFFFF"/>
              </a:clrFrom>
              <a:clrTo>
                <a:srgbClr val="FFFFFF">
                  <a:alpha val="0"/>
                </a:srgbClr>
              </a:clrTo>
            </a:clrChange>
          </a:blip>
          <a:stretch>
            <a:fillRect/>
          </a:stretch>
        </p:blipFill>
        <p:spPr>
          <a:xfrm>
            <a:off x="9385347" y="2071411"/>
            <a:ext cx="975951" cy="2656756"/>
          </a:xfrm>
          <a:prstGeom prst="rect">
            <a:avLst/>
          </a:prstGeom>
        </p:spPr>
      </p:pic>
      <p:sp>
        <p:nvSpPr>
          <p:cNvPr id="5" name="矩形 4"/>
          <p:cNvSpPr>
            <a:spLocks noChangeAspect="1"/>
          </p:cNvSpPr>
          <p:nvPr/>
        </p:nvSpPr>
        <p:spPr>
          <a:xfrm>
            <a:off x="4995042" y="922436"/>
            <a:ext cx="813043"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300 </a:t>
            </a:r>
            <a:endParaRPr lang="zh-CN" altLang="en-US" sz="2800" dirty="0"/>
          </a:p>
        </p:txBody>
      </p:sp>
      <p:sp>
        <p:nvSpPr>
          <p:cNvPr id="6" name="矩形 5"/>
          <p:cNvSpPr>
            <a:spLocks noChangeAspect="1"/>
          </p:cNvSpPr>
          <p:nvPr/>
        </p:nvSpPr>
        <p:spPr>
          <a:xfrm>
            <a:off x="9760011" y="909157"/>
            <a:ext cx="1202573" cy="652486"/>
          </a:xfrm>
          <a:prstGeom prst="rect">
            <a:avLst/>
          </a:prstGeom>
        </p:spPr>
        <p:txBody>
          <a:bodyPr wrap="none">
            <a:spAutoFit/>
          </a:bodyPr>
          <a:lstStyle/>
          <a:p>
            <a:pPr>
              <a:lnSpc>
                <a:spcPct val="130000"/>
              </a:lnSpc>
            </a:pPr>
            <a:r>
              <a:rPr lang="en-US" altLang="zh-CN" sz="2800" dirty="0">
                <a:solidFill>
                  <a:srgbClr val="FF0000"/>
                </a:solidFill>
                <a:latin typeface="Times New Roman" panose="02020603050405020304" pitchFamily="18" charset="0"/>
              </a:rPr>
              <a:t>83</a:t>
            </a:r>
            <a:r>
              <a:rPr lang="en-US" altLang="zh-CN" sz="2800" i="1" dirty="0">
                <a:solidFill>
                  <a:srgbClr val="FF0000"/>
                </a:solidFill>
                <a:latin typeface="Times New Roman" panose="02020603050405020304" pitchFamily="18" charset="0"/>
              </a:rPr>
              <a:t>.</a:t>
            </a:r>
            <a:r>
              <a:rPr lang="en-US" altLang="zh-CN" sz="2800" dirty="0">
                <a:solidFill>
                  <a:srgbClr val="FF0000"/>
                </a:solidFill>
                <a:latin typeface="Times New Roman" panose="02020603050405020304" pitchFamily="18" charset="0"/>
              </a:rPr>
              <a:t>3</a:t>
            </a:r>
            <a:r>
              <a:rPr lang="en-US" altLang="zh-CN" sz="2800" dirty="0" smtClean="0">
                <a:solidFill>
                  <a:srgbClr val="FF0000"/>
                </a:solidFill>
                <a:latin typeface="Times New Roman" panose="02020603050405020304" pitchFamily="18" charset="0"/>
              </a:rPr>
              <a:t>% </a:t>
            </a:r>
            <a:endParaRPr lang="zh-CN" altLang="en-US" sz="2800" dirty="0"/>
          </a:p>
        </p:txBody>
      </p:sp>
      <mc:AlternateContent xmlns:mc="http://schemas.openxmlformats.org/markup-compatibility/2006" xmlns:a14="http://schemas.microsoft.com/office/drawing/2010/main">
        <mc:Choice Requires="a14">
          <p:sp>
            <p:nvSpPr>
              <p:cNvPr id="7" name="矩形 6"/>
              <p:cNvSpPr>
                <a:spLocks noChangeAspect="1"/>
              </p:cNvSpPr>
              <p:nvPr/>
            </p:nvSpPr>
            <p:spPr>
              <a:xfrm>
                <a:off x="381000" y="2139173"/>
                <a:ext cx="11430000" cy="361163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effectLst/>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由题图知</a:t>
                </a:r>
                <a:r>
                  <a:rPr lang="en-US" altLang="zh-CN" sz="2800" i="1" dirty="0">
                    <a:solidFill>
                      <a:srgbClr val="000000"/>
                    </a:solidFill>
                    <a:latin typeface="Times New Roman" panose="02020603050405020304" pitchFamily="18" charset="0"/>
                    <a:cs typeface="Times New Roman" panose="02020603050405020304" pitchFamily="18" charset="0"/>
                  </a:rPr>
                  <a:t>n=</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拉力</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端移动的距离</a:t>
                </a:r>
                <a:r>
                  <a:rPr lang="en-US" altLang="zh-CN" sz="2800" i="1" dirty="0">
                    <a:solidFill>
                      <a:srgbClr val="000000"/>
                    </a:solidFill>
                    <a:latin typeface="Times New Roman" panose="02020603050405020304" pitchFamily="18" charset="0"/>
                    <a:cs typeface="Times New Roman" panose="02020603050405020304" pitchFamily="18" charset="0"/>
                  </a:rPr>
                  <a:t>s=</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h=</a:t>
                </a:r>
                <a:r>
                  <a:rPr lang="en-US" altLang="zh-CN" sz="2800" dirty="0">
                    <a:solidFill>
                      <a:srgbClr val="000000"/>
                    </a:solidFill>
                    <a:latin typeface="Times New Roman" panose="02020603050405020304" pitchFamily="18" charset="0"/>
                    <a:cs typeface="Times New Roman" panose="02020603050405020304" pitchFamily="18" charset="0"/>
                  </a:rPr>
                  <a:t>3×1</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拉力</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做的总</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功</a:t>
                </a:r>
                <a:r>
                  <a:rPr lang="en-US" altLang="zh-CN" sz="2800" i="1" dirty="0" smtClean="0">
                    <a:solidFill>
                      <a:srgbClr val="000000"/>
                    </a:solidFill>
                    <a:latin typeface="Times New Roman" panose="02020603050405020304" pitchFamily="18" charset="0"/>
                    <a:cs typeface="Times New Roman" panose="02020603050405020304" pitchFamily="18" charset="0"/>
                  </a:rPr>
                  <a:t>W</a:t>
                </a:r>
                <a:r>
                  <a:rPr lang="zh-CN" altLang="zh-CN" sz="2800" baseline="-250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总</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Fs=</a:t>
                </a:r>
                <a:r>
                  <a:rPr lang="en-US" altLang="zh-CN" sz="2800" dirty="0">
                    <a:solidFill>
                      <a:srgbClr val="000000"/>
                    </a:solidFill>
                    <a:latin typeface="Times New Roman" panose="02020603050405020304" pitchFamily="18" charset="0"/>
                    <a:cs typeface="Times New Roman" panose="02020603050405020304" pitchFamily="18" charset="0"/>
                  </a:rPr>
                  <a:t>120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N×3</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360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a:t>
                </a: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拉力</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做的有用功</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有用</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Gh</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300</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N×1</a:t>
                </a:r>
                <a:r>
                  <a:rPr lang="en-US"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m</a:t>
                </a:r>
                <a:r>
                  <a:rPr lang="en-US" altLang="zh-CN" sz="2800" i="1"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300</a:t>
                </a:r>
                <a:r>
                  <a:rPr lang="en-US"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sz="28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滑轮组</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的机械效率</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总</m:t>
                            </m:r>
                          </m:sub>
                        </m:sSub>
                      </m:den>
                    </m:f>
                    <m:r>
                      <a:rPr lang="en-US" altLang="zh-CN" sz="2800" i="1">
                        <a:solidFill>
                          <a:srgbClr val="000000"/>
                        </a:solidFill>
                        <a:latin typeface="Cambria Math" panose="02040503050406030204" pitchFamily="18" charset="0"/>
                        <a:cs typeface="Times New Roman" panose="02020603050405020304" pitchFamily="18" charset="0"/>
                      </a:rPr>
                      <m:t>=</m:t>
                    </m:r>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300</m:t>
                        </m:r>
                        <m:r>
                          <m:rPr>
                            <m:nor/>
                          </m:rPr>
                          <a:rPr lang="en-US" altLang="zh-CN" sz="2800">
                            <a:solidFill>
                              <a:srgbClr val="000000"/>
                            </a:solidFill>
                            <a:latin typeface="Times New Roman" panose="02020603050405020304" pitchFamily="18" charset="0"/>
                            <a:cs typeface="Times New Roman" panose="02020603050405020304" pitchFamily="18" charset="0"/>
                          </a:rPr>
                          <m:t> </m:t>
                        </m:r>
                        <m:r>
                          <m:rPr>
                            <m:sty m:val="p"/>
                          </m:rPr>
                          <a:rPr lang="en-US" altLang="zh-CN" sz="2800">
                            <a:solidFill>
                              <a:srgbClr val="000000"/>
                            </a:solidFill>
                            <a:latin typeface="Cambria Math" panose="02040503050406030204" pitchFamily="18" charset="0"/>
                            <a:cs typeface="Times New Roman" panose="02020603050405020304" pitchFamily="18" charset="0"/>
                          </a:rPr>
                          <m:t>J</m:t>
                        </m:r>
                      </m:num>
                      <m:den>
                        <m:r>
                          <a:rPr lang="en-US" altLang="zh-CN" sz="2800">
                            <a:solidFill>
                              <a:srgbClr val="000000"/>
                            </a:solidFill>
                            <a:latin typeface="Cambria Math" panose="02040503050406030204" pitchFamily="18" charset="0"/>
                            <a:cs typeface="Times New Roman" panose="02020603050405020304" pitchFamily="18" charset="0"/>
                          </a:rPr>
                          <m:t>360</m:t>
                        </m:r>
                        <m:r>
                          <m:rPr>
                            <m:nor/>
                          </m:rPr>
                          <a:rPr lang="en-US" altLang="zh-CN" sz="2800">
                            <a:solidFill>
                              <a:srgbClr val="000000"/>
                            </a:solidFill>
                            <a:latin typeface="Times New Roman" panose="02020603050405020304" pitchFamily="18" charset="0"/>
                            <a:cs typeface="Times New Roman" panose="02020603050405020304" pitchFamily="18" charset="0"/>
                          </a:rPr>
                          <m:t> </m:t>
                        </m:r>
                        <m:r>
                          <m:rPr>
                            <m:sty m:val="p"/>
                          </m:rPr>
                          <a:rPr lang="en-US" altLang="zh-CN" sz="2800">
                            <a:solidFill>
                              <a:srgbClr val="000000"/>
                            </a:solidFill>
                            <a:latin typeface="Cambria Math" panose="02040503050406030204" pitchFamily="18" charset="0"/>
                            <a:cs typeface="Times New Roman" panose="02020603050405020304" pitchFamily="18" charset="0"/>
                          </a:rPr>
                          <m:t>J</m:t>
                        </m:r>
                      </m:den>
                    </m:f>
                  </m:oMath>
                </a14:m>
                <a:r>
                  <a:rPr lang="en-US" altLang="zh-CN" sz="2800" dirty="0">
                    <a:solidFill>
                      <a:srgbClr val="000000"/>
                    </a:solidFill>
                    <a:latin typeface="Times New Roman" panose="02020603050405020304" pitchFamily="18" charset="0"/>
                    <a:cs typeface="Times New Roman" panose="02020603050405020304" pitchFamily="18" charset="0"/>
                  </a:rPr>
                  <a:t>≈83</a:t>
                </a:r>
                <a:r>
                  <a:rPr lang="en-US" altLang="zh-CN" sz="2800" i="1"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381000" y="2139173"/>
                <a:ext cx="11430000" cy="3611630"/>
              </a:xfrm>
              <a:prstGeom prst="rect">
                <a:avLst/>
              </a:prstGeom>
              <a:blipFill rotWithShape="0">
                <a:blip r:embed="rId3"/>
                <a:stretch>
                  <a:fillRect l="-1120" t="-50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334307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4053938"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405393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4053937"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aphicFrame>
        <p:nvGraphicFramePr>
          <p:cNvPr id="2" name="表格 1"/>
          <p:cNvGraphicFramePr>
            <a:graphicFrameLocks noGrp="1" noChangeAspect="1"/>
          </p:cNvGraphicFramePr>
          <p:nvPr>
            <p:extLst>
              <p:ext uri="{D42A27DB-BD31-4B8C-83A1-F6EECF244321}">
                <p14:modId xmlns:p14="http://schemas.microsoft.com/office/powerpoint/2010/main" val="2926766570"/>
              </p:ext>
            </p:extLst>
          </p:nvPr>
        </p:nvGraphicFramePr>
        <p:xfrm>
          <a:off x="381000" y="1275911"/>
          <a:ext cx="11430000" cy="3840480"/>
        </p:xfrm>
        <a:graphic>
          <a:graphicData uri="http://schemas.openxmlformats.org/drawingml/2006/table">
            <a:tbl>
              <a:tblPr firstRow="1" firstCol="1" bandRow="1"/>
              <a:tblGrid>
                <a:gridCol w="5715000"/>
                <a:gridCol w="5715000"/>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素养目标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思维导图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知道有用功、额外功、总功的含义及三者之间的关系。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物理观念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知道机械效率</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会计算简单的机械效率问题。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科学思维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会计算滑轮组的机械效率。</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科学探究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28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知道提高滑轮组机械效率的意义和途径。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科学态度与责任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14" name="LW8QXR143.eps"/>
          <p:cNvPicPr/>
          <p:nvPr/>
        </p:nvPicPr>
        <p:blipFill>
          <a:blip r:embed="rId3">
            <a:clrChange>
              <a:clrFrom>
                <a:srgbClr val="FFFFFF"/>
              </a:clrFrom>
              <a:clrTo>
                <a:srgbClr val="FFFFFF">
                  <a:alpha val="0"/>
                </a:srgbClr>
              </a:clrTo>
            </a:clrChange>
          </a:blip>
          <a:stretch>
            <a:fillRect/>
          </a:stretch>
        </p:blipFill>
        <p:spPr>
          <a:xfrm>
            <a:off x="6262589" y="1725766"/>
            <a:ext cx="5422288" cy="3345115"/>
          </a:xfrm>
          <a:prstGeom prst="rect">
            <a:avLst/>
          </a:prstGeom>
        </p:spPr>
      </p:pic>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425819"/>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知识点一</a:t>
            </a:r>
            <a:r>
              <a:rPr lang="en-US" altLang="zh-CN" sz="2800" dirty="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有用功和额外功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有用功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为了达到目的必须做的功。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额外功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为了达到某一目的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不得不克服机械本身所受的重力以及摩擦力等因素而做的功。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总功</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与</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之和。</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latin typeface="Times New Roman" panose="02020603050405020304" pitchFamily="18" charset="0"/>
                <a:cs typeface="Times New Roman" panose="02020603050405020304" pitchFamily="18" charset="0"/>
              </a:rPr>
              <a:t>总</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latin typeface="Times New Roman" panose="02020603050405020304" pitchFamily="18" charset="0"/>
                <a:cs typeface="Times New Roman" panose="02020603050405020304" pitchFamily="18" charset="0"/>
              </a:rPr>
              <a:t>有用</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latin typeface="Times New Roman" panose="02020603050405020304" pitchFamily="18" charset="0"/>
                <a:cs typeface="Times New Roman" panose="02020603050405020304" pitchFamily="18" charset="0"/>
              </a:rPr>
              <a:t>额外</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1652752" y="3665319"/>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有用功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3407979" y="3655102"/>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额外</a:t>
            </a:r>
            <a:r>
              <a:rPr lang="zh-CN" altLang="zh-CN" sz="2800" dirty="0" smtClean="0">
                <a:solidFill>
                  <a:srgbClr val="FF0000"/>
                </a:solidFill>
                <a:latin typeface="Times New Roman" panose="02020603050405020304" pitchFamily="18" charset="0"/>
                <a:cs typeface="Times New Roman" panose="02020603050405020304" pitchFamily="18" charset="0"/>
              </a:rPr>
              <a:t>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矩形 2"/>
              <p:cNvSpPr>
                <a:spLocks noChangeAspect="1"/>
              </p:cNvSpPr>
              <p:nvPr/>
            </p:nvSpPr>
            <p:spPr>
              <a:xfrm>
                <a:off x="381000" y="736361"/>
                <a:ext cx="11430000" cy="467320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知识点</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二</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机械效率</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定义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有用功跟总功的</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公式</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800" i="1"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f>
                      <m:f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有用</m:t>
                            </m:r>
                          </m:sub>
                        </m:sSub>
                      </m:num>
                      <m:den>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800" i="1">
                                <a:solidFill>
                                  <a:srgbClr val="000000"/>
                                </a:solidFill>
                                <a:latin typeface="Cambria Math" panose="02040503050406030204" pitchFamily="18" charset="0"/>
                                <a:cs typeface="Times New Roman" panose="02020603050405020304" pitchFamily="18" charset="0"/>
                              </a:rPr>
                              <m:t>𝑊</m:t>
                            </m:r>
                          </m:e>
                          <m:sub>
                            <m:r>
                              <m:rPr>
                                <m:nor/>
                              </m:rPr>
                              <a:rPr lang="zh-CN" altLang="zh-CN" sz="2800">
                                <a:solidFill>
                                  <a:srgbClr val="000000"/>
                                </a:solidFill>
                                <a:latin typeface="Times New Roman" panose="02020603050405020304" pitchFamily="18" charset="0"/>
                                <a:cs typeface="Times New Roman" panose="02020603050405020304" pitchFamily="18" charset="0"/>
                              </a:rPr>
                              <m:t>总</m:t>
                            </m:r>
                          </m:sub>
                        </m:sSub>
                      </m:den>
                    </m:f>
                  </m:oMath>
                </a14:m>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规律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有用功总是</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总功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所以机械效率总是</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i="1"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提高机械效率的办法</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)________________________________;</a:t>
                </a:r>
                <a:r>
                  <a:rPr lang="en-US" altLang="zh-CN" sz="2800"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381000" y="736361"/>
                <a:ext cx="11430000" cy="4673202"/>
              </a:xfrm>
              <a:prstGeom prst="rect">
                <a:avLst/>
              </a:prstGeom>
              <a:blipFill rotWithShape="0">
                <a:blip r:embed="rId2"/>
                <a:stretch>
                  <a:fillRect l="-1120" t="-392" b="-2872"/>
                </a:stretch>
              </a:blipFill>
            </p:spPr>
            <p:txBody>
              <a:bodyPr/>
              <a:lstStyle/>
              <a:p>
                <a:r>
                  <a:rPr lang="zh-CN" altLang="en-US">
                    <a:noFill/>
                  </a:rPr>
                  <a:t> </a:t>
                </a:r>
              </a:p>
            </p:txBody>
          </p:sp>
        </mc:Fallback>
      </mc:AlternateContent>
      <p:sp>
        <p:nvSpPr>
          <p:cNvPr id="4" name="矩形 3"/>
          <p:cNvSpPr>
            <a:spLocks noChangeAspect="1"/>
          </p:cNvSpPr>
          <p:nvPr/>
        </p:nvSpPr>
        <p:spPr>
          <a:xfrm>
            <a:off x="4217276" y="129136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比值</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3499296" y="310449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小于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6" name="矩形 15"/>
          <p:cNvSpPr>
            <a:spLocks noChangeAspect="1"/>
          </p:cNvSpPr>
          <p:nvPr/>
        </p:nvSpPr>
        <p:spPr>
          <a:xfrm>
            <a:off x="8617834" y="3104492"/>
            <a:ext cx="1172116"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小于</a:t>
            </a:r>
            <a:r>
              <a:rPr lang="en-US" altLang="zh-CN" sz="2800" dirty="0" smtClean="0">
                <a:solidFill>
                  <a:srgbClr val="FF0000"/>
                </a:solidFill>
                <a:latin typeface="Times New Roman" panose="02020603050405020304" pitchFamily="18" charset="0"/>
                <a:cs typeface="Times New Roman" panose="02020603050405020304" pitchFamily="18" charset="0"/>
              </a:rPr>
              <a:t>1 </a:t>
            </a:r>
            <a:endParaRPr lang="zh-CN" altLang="en-US" sz="2800" dirty="0"/>
          </a:p>
        </p:txBody>
      </p:sp>
      <p:sp>
        <p:nvSpPr>
          <p:cNvPr id="6" name="矩形 5"/>
          <p:cNvSpPr>
            <a:spLocks noChangeAspect="1"/>
          </p:cNvSpPr>
          <p:nvPr/>
        </p:nvSpPr>
        <p:spPr>
          <a:xfrm>
            <a:off x="969580" y="422545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改进</a:t>
            </a:r>
            <a:r>
              <a:rPr lang="zh-CN" altLang="zh-CN" sz="2800" dirty="0" smtClean="0">
                <a:solidFill>
                  <a:srgbClr val="FF0000"/>
                </a:solidFill>
                <a:latin typeface="Times New Roman" panose="02020603050405020304" pitchFamily="18" charset="0"/>
                <a:cs typeface="Times New Roman" panose="02020603050405020304" pitchFamily="18" charset="0"/>
              </a:rPr>
              <a:t>结构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69579" y="4764815"/>
            <a:ext cx="1710725"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经常</a:t>
            </a:r>
            <a:r>
              <a:rPr lang="zh-CN" altLang="zh-CN" sz="2800" dirty="0" smtClean="0">
                <a:solidFill>
                  <a:srgbClr val="FF0000"/>
                </a:solidFill>
                <a:latin typeface="Times New Roman" panose="02020603050405020304" pitchFamily="18" charset="0"/>
                <a:cs typeface="Times New Roman" panose="02020603050405020304" pitchFamily="18" charset="0"/>
              </a:rPr>
              <a:t>保养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3258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6028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正黑简体"/>
                <a:cs typeface="Times New Roman" panose="02020603050405020304" pitchFamily="18" charset="0"/>
              </a:rPr>
              <a:t>微思考</a:t>
            </a:r>
            <a:r>
              <a:rPr lang="zh-CN" altLang="zh-CN" sz="28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既然使用任何机械都不省功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我们为什么还要使用各种机械</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92470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使用机械可以省力、改变力的方向或减小移动的距离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给我们带来方便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这正是我们使用机械的目的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但使用任何机械都不能省功。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2954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0999" y="193125"/>
            <a:ext cx="7039303" cy="1772793"/>
          </a:xfrm>
          <a:prstGeom prst="rect">
            <a:avLst/>
          </a:prstGeom>
        </p:spPr>
        <p:txBody>
          <a:bodyPr wrap="square">
            <a:spAutoFit/>
          </a:bodyPr>
          <a:lstStyle/>
          <a:p>
            <a:pPr>
              <a:lnSpc>
                <a:spcPct val="130000"/>
              </a:lnSpc>
              <a:spcAft>
                <a:spcPts val="0"/>
              </a:spcAft>
              <a:tabLst>
                <a:tab pos="1188085" algn="l"/>
                <a:tab pos="2163445" algn="l"/>
                <a:tab pos="3142615" algn="l"/>
                <a:tab pos="4190365" algn="l"/>
              </a:tabLst>
            </a:pPr>
            <a:r>
              <a:rPr lang="zh-CN"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教材素材再利用</a:t>
            </a:r>
            <a:r>
              <a:rPr lang="en-US" altLang="zh-CN" sz="2800" dirty="0">
                <a:solidFill>
                  <a:srgbClr val="E36C0A"/>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小明利用如图所示的器材研究使用动滑轮是否省功。请将他的实验步骤补充完整</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LW8QXR144.eps" descr="id:2147495570;FounderCES"/>
          <p:cNvPicPr/>
          <p:nvPr/>
        </p:nvPicPr>
        <p:blipFill>
          <a:blip r:embed="rId2">
            <a:clrChange>
              <a:clrFrom>
                <a:srgbClr val="FFFFFF"/>
              </a:clrFrom>
              <a:clrTo>
                <a:srgbClr val="FFFFFF">
                  <a:alpha val="0"/>
                </a:srgbClr>
              </a:clrTo>
            </a:clrChange>
          </a:blip>
          <a:stretch>
            <a:fillRect/>
          </a:stretch>
        </p:blipFill>
        <p:spPr>
          <a:xfrm>
            <a:off x="9004389" y="231225"/>
            <a:ext cx="2430865" cy="3282220"/>
          </a:xfrm>
          <a:prstGeom prst="rect">
            <a:avLst/>
          </a:prstGeom>
        </p:spPr>
      </p:pic>
      <p:sp>
        <p:nvSpPr>
          <p:cNvPr id="5" name="矩形 4"/>
          <p:cNvSpPr>
            <a:spLocks noChangeAspect="1"/>
          </p:cNvSpPr>
          <p:nvPr/>
        </p:nvSpPr>
        <p:spPr>
          <a:xfrm>
            <a:off x="381000" y="1965918"/>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如图甲所示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用弹簧测力计将钩码缓慢地</a:t>
            </a:r>
            <a:r>
              <a:rPr lang="zh-CN" altLang="zh-CN" sz="2800" dirty="0" smtClean="0">
                <a:solidFill>
                  <a:srgbClr val="000000"/>
                </a:solidFill>
                <a:latin typeface="Times New Roman" panose="02020603050405020304" pitchFamily="18" charset="0"/>
                <a:cs typeface="Times New Roman" panose="02020603050405020304" pitchFamily="18" charset="0"/>
              </a:rPr>
              <a:t>提升一定</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高度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并同时用刻度尺测量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记录拉力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zh-CN" altLang="zh-CN" sz="2800" dirty="0" smtClean="0">
                <a:solidFill>
                  <a:srgbClr val="000000"/>
                </a:solidFill>
                <a:latin typeface="Times New Roman" panose="02020603050405020304" pitchFamily="18" charset="0"/>
                <a:cs typeface="Times New Roman" panose="02020603050405020304" pitchFamily="18" charset="0"/>
              </a:rPr>
              <a:t>与高度</a:t>
            </a:r>
            <a:r>
              <a:rPr lang="en-US" altLang="zh-CN" sz="2800" i="1" dirty="0">
                <a:solidFill>
                  <a:srgbClr val="000000"/>
                </a:solidFill>
                <a:latin typeface="Times New Roman" panose="02020603050405020304" pitchFamily="18" charset="0"/>
                <a:cs typeface="Times New Roman" panose="02020603050405020304" pitchFamily="18" charset="0"/>
              </a:rPr>
              <a:t>h</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Times New Roman" panose="02020603050405020304" pitchFamily="18" charset="0"/>
                <a:cs typeface="Times New Roman" panose="02020603050405020304" pitchFamily="18" charset="0"/>
              </a:rPr>
              <a:t>根据</a:t>
            </a:r>
            <a:r>
              <a:rPr lang="zh-CN" altLang="zh-CN" sz="2800" dirty="0">
                <a:solidFill>
                  <a:srgbClr val="000000"/>
                </a:solidFill>
                <a:latin typeface="Times New Roman" panose="02020603050405020304" pitchFamily="18" charset="0"/>
                <a:cs typeface="Times New Roman" panose="02020603050405020304" pitchFamily="18" charset="0"/>
              </a:rPr>
              <a:t>公式</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zh-CN" altLang="zh-CN" sz="2800" dirty="0">
                <a:solidFill>
                  <a:srgbClr val="000000"/>
                </a:solidFill>
                <a:latin typeface="Times New Roman" panose="02020603050405020304" pitchFamily="18" charset="0"/>
                <a:cs typeface="Times New Roman" panose="02020603050405020304" pitchFamily="18" charset="0"/>
              </a:rPr>
              <a:t>计算拉力所做的功</a:t>
            </a:r>
            <a:r>
              <a:rPr lang="en-US" altLang="zh-CN" sz="2800" i="1" dirty="0">
                <a:solidFill>
                  <a:srgbClr val="000000"/>
                </a:solidFill>
                <a:latin typeface="Times New Roman" panose="02020603050405020304" pitchFamily="18" charset="0"/>
                <a:cs typeface="Times New Roman" panose="02020603050405020304" pitchFamily="18" charset="0"/>
              </a:rPr>
              <a:t>W</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宋体" panose="02010600030101010101" pitchFamily="2" charset="-122"/>
                <a:ea typeface="NEU-BZ-S92" panose="02020503000000020003" pitchFamily="18" charset="-122"/>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如图乙所示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用弹簧测力计并借助一个动滑轮将同样的钩码缓慢地提升相同的高度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记录拉力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计算拉力所做的功</a:t>
            </a:r>
            <a:r>
              <a:rPr lang="en-US" altLang="zh-CN" sz="2800" i="1" dirty="0">
                <a:solidFill>
                  <a:srgbClr val="000000"/>
                </a:solidFill>
                <a:latin typeface="Times New Roman" panose="02020603050405020304" pitchFamily="18" charset="0"/>
                <a:cs typeface="Times New Roman" panose="02020603050405020304" pitchFamily="18" charset="0"/>
              </a:rPr>
              <a:t>W</a:t>
            </a:r>
            <a:r>
              <a:rPr lang="en-US" altLang="zh-CN" sz="2800" baseline="-25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通过比较发现</a:t>
            </a:r>
            <a:r>
              <a:rPr lang="en-US" altLang="zh-CN" sz="2800" i="1" dirty="0">
                <a:solidFill>
                  <a:srgbClr val="000000"/>
                </a:solidFill>
                <a:latin typeface="Times New Roman" panose="02020603050405020304" pitchFamily="18" charset="0"/>
                <a:cs typeface="Times New Roman" panose="02020603050405020304" pitchFamily="18" charset="0"/>
              </a:rPr>
              <a:t>W</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en-US" altLang="zh-CN" sz="2800" i="1" dirty="0">
                <a:solidFill>
                  <a:srgbClr val="000000"/>
                </a:solidFill>
                <a:latin typeface="Times New Roman" panose="02020603050405020304" pitchFamily="18" charset="0"/>
                <a:cs typeface="Times New Roman" panose="02020603050405020304" pitchFamily="18" charset="0"/>
              </a:rPr>
              <a:t>W</a:t>
            </a:r>
            <a:r>
              <a:rPr lang="en-US" altLang="zh-CN" sz="2800" baseline="-25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请你写出依据</a:t>
            </a:r>
            <a:r>
              <a:rPr lang="en-US" altLang="zh-CN" sz="2800" dirty="0">
                <a:solidFill>
                  <a:srgbClr val="000000"/>
                </a:solidFill>
                <a:latin typeface="Times New Roman" panose="02020603050405020304" pitchFamily="18" charset="0"/>
                <a:cs typeface="Times New Roman" panose="02020603050405020304" pitchFamily="18" charset="0"/>
              </a:rPr>
              <a:t>: 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2314905" y="3102272"/>
            <a:ext cx="1175322" cy="604909"/>
          </a:xfrm>
          <a:prstGeom prst="rect">
            <a:avLst/>
          </a:prstGeom>
        </p:spPr>
        <p:txBody>
          <a:bodyPr wrap="none">
            <a:spAutoFit/>
          </a:bodyPr>
          <a:lstStyle/>
          <a:p>
            <a:pPr>
              <a:lnSpc>
                <a:spcPct val="130000"/>
              </a:lnSpc>
            </a:pPr>
            <a:r>
              <a:rPr lang="en-US" altLang="zh-CN" sz="2800" i="1" dirty="0" smtClean="0">
                <a:solidFill>
                  <a:srgbClr val="FF0000"/>
                </a:solidFill>
                <a:latin typeface="Times New Roman" panose="02020603050405020304" pitchFamily="18" charset="0"/>
              </a:rPr>
              <a:t>W=Fs </a:t>
            </a:r>
            <a:endParaRPr lang="zh-CN" altLang="en-US" sz="2800" dirty="0"/>
          </a:p>
        </p:txBody>
      </p:sp>
      <p:sp>
        <p:nvSpPr>
          <p:cNvPr id="7" name="矩形 6"/>
          <p:cNvSpPr>
            <a:spLocks noChangeAspect="1"/>
          </p:cNvSpPr>
          <p:nvPr/>
        </p:nvSpPr>
        <p:spPr>
          <a:xfrm>
            <a:off x="3825597" y="4773715"/>
            <a:ext cx="516488" cy="604909"/>
          </a:xfrm>
          <a:prstGeom prst="rect">
            <a:avLst/>
          </a:prstGeom>
        </p:spPr>
        <p:txBody>
          <a:bodyPr wrap="none">
            <a:spAutoFit/>
          </a:bodyPr>
          <a:lstStyle/>
          <a:p>
            <a:pPr>
              <a:lnSpc>
                <a:spcPct val="130000"/>
              </a:lnSpc>
            </a:pPr>
            <a:r>
              <a:rPr lang="en-US" altLang="zh-CN" sz="2800" i="1" dirty="0" smtClean="0">
                <a:solidFill>
                  <a:srgbClr val="FF0000"/>
                </a:solidFill>
                <a:latin typeface="Times New Roman" panose="02020603050405020304" pitchFamily="18" charset="0"/>
              </a:rPr>
              <a:t>&lt; </a:t>
            </a:r>
            <a:endParaRPr lang="zh-CN" altLang="en-US" sz="2800" dirty="0"/>
          </a:p>
        </p:txBody>
      </p:sp>
      <p:sp>
        <p:nvSpPr>
          <p:cNvPr id="8" name="矩形 7"/>
          <p:cNvSpPr>
            <a:spLocks noChangeAspect="1"/>
          </p:cNvSpPr>
          <p:nvPr/>
        </p:nvSpPr>
        <p:spPr>
          <a:xfrm>
            <a:off x="381000" y="532779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在使用动滑轮提升钩码时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不可避免地要克服动滑轮本身所受的重力以及摩擦力等因素的影响而多做一些功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3429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50675"/>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800" dirty="0">
                <a:solidFill>
                  <a:srgbClr val="FF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用弹簧测力计将钩码缓慢地提升一定的高度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并同时用刻度尺测量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记录拉力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与高度</a:t>
            </a:r>
            <a:r>
              <a:rPr lang="en-US" altLang="zh-CN" sz="2800" i="1" dirty="0">
                <a:solidFill>
                  <a:srgbClr val="000000"/>
                </a:solidFill>
                <a:latin typeface="Times New Roman" panose="02020603050405020304" pitchFamily="18" charset="0"/>
                <a:cs typeface="Times New Roman" panose="02020603050405020304" pitchFamily="18" charset="0"/>
              </a:rPr>
              <a:t>h</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800" i="1" dirty="0">
                <a:solidFill>
                  <a:srgbClr val="000000"/>
                </a:solidFill>
                <a:latin typeface="Times New Roman" panose="02020603050405020304" pitchFamily="18" charset="0"/>
                <a:cs typeface="Times New Roman" panose="02020603050405020304" pitchFamily="18" charset="0"/>
              </a:rPr>
              <a:t>W=Fs</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W</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h</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通过对比两次所做的功可知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i="1" dirty="0">
                <a:solidFill>
                  <a:srgbClr val="000000"/>
                </a:solidFill>
                <a:latin typeface="Times New Roman" panose="02020603050405020304" pitchFamily="18" charset="0"/>
                <a:cs typeface="Times New Roman" panose="02020603050405020304" pitchFamily="18" charset="0"/>
              </a:rPr>
              <a:t>W</a:t>
            </a:r>
            <a:r>
              <a:rPr lang="en-US" altLang="zh-CN" sz="2800" baseline="-25000" dirty="0">
                <a:solidFill>
                  <a:srgbClr val="000000"/>
                </a:solidFill>
                <a:latin typeface="Times New Roman" panose="02020603050405020304" pitchFamily="18" charset="0"/>
                <a:cs typeface="Times New Roman" panose="02020603050405020304" pitchFamily="18" charset="0"/>
              </a:rPr>
              <a:t>1</a:t>
            </a:r>
            <a:r>
              <a:rPr lang="en-US" altLang="zh-CN" sz="2800" i="1" dirty="0">
                <a:solidFill>
                  <a:srgbClr val="000000"/>
                </a:solidFill>
                <a:latin typeface="Times New Roman" panose="02020603050405020304" pitchFamily="18" charset="0"/>
                <a:cs typeface="Times New Roman" panose="02020603050405020304" pitchFamily="18" charset="0"/>
              </a:rPr>
              <a:t>&lt;W</a:t>
            </a:r>
            <a:r>
              <a:rPr lang="en-US" altLang="zh-CN" sz="2800" baseline="-250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因为在使用动滑轮提升钩码时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不可避免地要克服动滑轮本身所受的重力以及摩擦力等因素的影响而多做一些功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故所做的总功要大于只提升钩码所做的功。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45177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223361"/>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问题</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机械效率</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的计算</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用如图所示的滑轮组将重</a:t>
            </a:r>
            <a:r>
              <a:rPr lang="en-US" altLang="zh-CN" sz="2800" dirty="0">
                <a:solidFill>
                  <a:srgbClr val="000000"/>
                </a:solidFill>
                <a:latin typeface="Times New Roman" panose="02020603050405020304" pitchFamily="18" charset="0"/>
                <a:cs typeface="Times New Roman" panose="02020603050405020304" pitchFamily="18" charset="0"/>
              </a:rPr>
              <a:t>90 N</a:t>
            </a:r>
            <a:r>
              <a:rPr lang="zh-CN" altLang="zh-CN" sz="2800" dirty="0">
                <a:solidFill>
                  <a:srgbClr val="000000"/>
                </a:solidFill>
                <a:latin typeface="Times New Roman" panose="02020603050405020304" pitchFamily="18" charset="0"/>
                <a:cs typeface="Times New Roman" panose="02020603050405020304" pitchFamily="18" charset="0"/>
              </a:rPr>
              <a:t>的货物匀速提升</a:t>
            </a:r>
            <a:r>
              <a:rPr lang="en-US" altLang="zh-CN" sz="2800" dirty="0">
                <a:solidFill>
                  <a:srgbClr val="000000"/>
                </a:solidFill>
                <a:latin typeface="Times New Roman" panose="02020603050405020304" pitchFamily="18" charset="0"/>
                <a:cs typeface="Times New Roman" panose="02020603050405020304" pitchFamily="18" charset="0"/>
              </a:rPr>
              <a:t>1 m</a:t>
            </a:r>
            <a:r>
              <a:rPr lang="zh-CN" altLang="zh-CN" sz="2800" dirty="0">
                <a:solidFill>
                  <a:srgbClr val="000000"/>
                </a:solidFill>
                <a:latin typeface="Times New Roman" panose="02020603050405020304" pitchFamily="18" charset="0"/>
                <a:cs typeface="Times New Roman" panose="02020603050405020304" pitchFamily="18" charset="0"/>
              </a:rPr>
              <a:t>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所用拉力</a:t>
            </a:r>
            <a:r>
              <a:rPr lang="en-US" altLang="zh-CN" sz="2800" i="1" dirty="0">
                <a:solidFill>
                  <a:srgbClr val="000000"/>
                </a:solidFill>
                <a:latin typeface="Times New Roman" panose="02020603050405020304" pitchFamily="18" charset="0"/>
                <a:cs typeface="Times New Roman" panose="02020603050405020304" pitchFamily="18" charset="0"/>
              </a:rPr>
              <a:t>F=</a:t>
            </a:r>
            <a:r>
              <a:rPr lang="en-US" altLang="zh-CN" sz="2800" dirty="0">
                <a:solidFill>
                  <a:srgbClr val="000000"/>
                </a:solidFill>
                <a:latin typeface="Times New Roman" panose="02020603050405020304" pitchFamily="18" charset="0"/>
                <a:cs typeface="Times New Roman" panose="02020603050405020304" pitchFamily="18" charset="0"/>
              </a:rPr>
              <a:t>50 N,</a:t>
            </a:r>
            <a:r>
              <a:rPr lang="zh-CN" altLang="zh-CN" sz="2800" dirty="0">
                <a:solidFill>
                  <a:srgbClr val="000000"/>
                </a:solidFill>
                <a:latin typeface="Times New Roman" panose="02020603050405020304" pitchFamily="18" charset="0"/>
                <a:cs typeface="Times New Roman" panose="02020603050405020304" pitchFamily="18" charset="0"/>
              </a:rPr>
              <a:t>不计绳重及摩擦</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求该过程中的有用功</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latin typeface="Times New Roman" panose="02020603050405020304" pitchFamily="18" charset="0"/>
                <a:cs typeface="Times New Roman" panose="02020603050405020304" pitchFamily="18" charset="0"/>
              </a:rPr>
              <a:t>有用</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求该过程中的总功</a:t>
            </a:r>
            <a:r>
              <a:rPr lang="en-US" altLang="zh-CN" sz="2800" i="1" dirty="0">
                <a:solidFill>
                  <a:srgbClr val="000000"/>
                </a:solidFill>
                <a:latin typeface="Times New Roman" panose="02020603050405020304" pitchFamily="18" charset="0"/>
                <a:cs typeface="Times New Roman" panose="02020603050405020304" pitchFamily="18" charset="0"/>
              </a:rPr>
              <a:t>W</a:t>
            </a:r>
            <a:r>
              <a:rPr lang="zh-CN" altLang="zh-CN" sz="2800" baseline="-25000" dirty="0">
                <a:solidFill>
                  <a:srgbClr val="000000"/>
                </a:solidFill>
                <a:latin typeface="Times New Roman" panose="02020603050405020304" pitchFamily="18" charset="0"/>
                <a:cs typeface="Times New Roman" panose="02020603050405020304" pitchFamily="18" charset="0"/>
              </a:rPr>
              <a:t>总</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求滑轮组的机械效率</a:t>
            </a:r>
            <a:r>
              <a:rPr lang="en-US" altLang="zh-CN" sz="28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η</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求实验中使用的动滑轮所受的重力</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14" name="LW8QXR145.eps" descr="id:2147495591;FounderCES"/>
          <p:cNvPicPr/>
          <p:nvPr/>
        </p:nvPicPr>
        <p:blipFill>
          <a:blip r:embed="rId3">
            <a:clrChange>
              <a:clrFrom>
                <a:srgbClr val="FFFFFF"/>
              </a:clrFrom>
              <a:clrTo>
                <a:srgbClr val="FFFFFF">
                  <a:alpha val="0"/>
                </a:srgbClr>
              </a:clrTo>
            </a:clrChange>
          </a:blip>
          <a:stretch>
            <a:fillRect/>
          </a:stretch>
        </p:blipFill>
        <p:spPr>
          <a:xfrm>
            <a:off x="7935313" y="2622109"/>
            <a:ext cx="997509" cy="2267479"/>
          </a:xfrm>
          <a:prstGeom prst="rect">
            <a:avLst/>
          </a:prstGeom>
        </p:spPr>
      </p:pic>
      <p:sp>
        <p:nvSpPr>
          <p:cNvPr id="4" name="矩形 3"/>
          <p:cNvSpPr>
            <a:spLocks noChangeAspect="1"/>
          </p:cNvSpPr>
          <p:nvPr/>
        </p:nvSpPr>
        <p:spPr>
          <a:xfrm>
            <a:off x="381000" y="5226257"/>
            <a:ext cx="6870792"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(1)90 J</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(2)100 J</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(3)90%</a:t>
            </a:r>
            <a:r>
              <a:rPr lang="zh-CN" altLang="zh-CN" sz="2800" i="1"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(4)10 </a:t>
            </a:r>
            <a:r>
              <a:rPr lang="en-US" altLang="zh-CN" sz="2800" dirty="0" smtClean="0">
                <a:solidFill>
                  <a:srgbClr val="000000"/>
                </a:solidFill>
                <a:latin typeface="Times New Roman" panose="02020603050405020304" pitchFamily="18" charset="0"/>
                <a:cs typeface="Times New Roman" panose="02020603050405020304" pitchFamily="18" charset="0"/>
              </a:rPr>
              <a:t>N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302</TotalTime>
  <Words>808</Words>
  <Application>Microsoft Office PowerPoint</Application>
  <PresentationFormat>宽屏</PresentationFormat>
  <Paragraphs>77</Paragraphs>
  <Slides>14</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14</vt:i4>
      </vt:variant>
    </vt:vector>
  </HeadingPairs>
  <TitlesOfParts>
    <vt:vector size="31"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Cambria Math</vt:lpstr>
      <vt:lpstr>Microsoft Yi Baiti</vt:lpstr>
      <vt:lpstr>Times New Roman</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2026-03-12T09:48:16Z</dcterms:modified>
</cp:coreProperties>
</file>