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tags/tag1.xml" ContentType="application/vnd.openxmlformats-officedocument.presentationml.tags+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0" r:id="rId2"/>
    <p:sldMasterId id="2147483708" r:id="rId3"/>
    <p:sldMasterId id="2147483713" r:id="rId4"/>
  </p:sldMasterIdLst>
  <p:notesMasterIdLst>
    <p:notesMasterId r:id="rId22"/>
  </p:notesMasterIdLst>
  <p:sldIdLst>
    <p:sldId id="347" r:id="rId5"/>
    <p:sldId id="296" r:id="rId6"/>
    <p:sldId id="345" r:id="rId7"/>
    <p:sldId id="346" r:id="rId8"/>
    <p:sldId id="350" r:id="rId9"/>
    <p:sldId id="351" r:id="rId10"/>
    <p:sldId id="359" r:id="rId11"/>
    <p:sldId id="352" r:id="rId12"/>
    <p:sldId id="353" r:id="rId13"/>
    <p:sldId id="354" r:id="rId14"/>
    <p:sldId id="355" r:id="rId15"/>
    <p:sldId id="356" r:id="rId16"/>
    <p:sldId id="360" r:id="rId17"/>
    <p:sldId id="357" r:id="rId18"/>
    <p:sldId id="358" r:id="rId19"/>
    <p:sldId id="361" r:id="rId20"/>
    <p:sldId id="349"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 userDrawn="1">
          <p15:clr>
            <a:srgbClr val="A4A3A4"/>
          </p15:clr>
        </p15:guide>
        <p15:guide id="2" pos="2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FFEE"/>
    <a:srgbClr val="C9FFDE"/>
    <a:srgbClr val="D5FFE5"/>
    <a:srgbClr val="4040C8"/>
    <a:srgbClr val="8FCFFF"/>
    <a:srgbClr val="C1EBF5"/>
    <a:srgbClr val="FFC000"/>
    <a:srgbClr val="3D7351"/>
    <a:srgbClr val="D9827B"/>
    <a:srgbClr val="D1E7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9" autoAdjust="0"/>
    <p:restoredTop sz="94660"/>
  </p:normalViewPr>
  <p:slideViewPr>
    <p:cSldViewPr snapToGrid="0" showGuides="1">
      <p:cViewPr varScale="1">
        <p:scale>
          <a:sx n="91" d="100"/>
          <a:sy n="91" d="100"/>
        </p:scale>
        <p:origin x="348" y="96"/>
      </p:cViewPr>
      <p:guideLst>
        <p:guide orient="horz" pos="210"/>
        <p:guide pos="211"/>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F8CE93-3421-4A9C-A82A-A596695197CE}" type="datetimeFigureOut">
              <a:rPr lang="zh-CN" altLang="en-US" smtClean="0"/>
              <a:t>2026-03-12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D60EB-E9B4-4072-ADC6-C3A0134EA174}" type="slidenum">
              <a:rPr lang="zh-CN" altLang="en-US" smtClean="0"/>
              <a:t>‹#›</a:t>
            </a:fld>
            <a:endParaRPr lang="zh-CN" altLang="en-US"/>
          </a:p>
        </p:txBody>
      </p:sp>
    </p:spTree>
    <p:extLst>
      <p:ext uri="{BB962C8B-B14F-4D97-AF65-F5344CB8AC3E}">
        <p14:creationId xmlns:p14="http://schemas.microsoft.com/office/powerpoint/2010/main" val="3421174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17</a:t>
            </a:fld>
            <a:endParaRPr lang="zh-CN" altLang="en-US"/>
          </a:p>
        </p:txBody>
      </p:sp>
    </p:spTree>
    <p:extLst>
      <p:ext uri="{BB962C8B-B14F-4D97-AF65-F5344CB8AC3E}">
        <p14:creationId xmlns:p14="http://schemas.microsoft.com/office/powerpoint/2010/main" val="16468108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14.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Master" Target="../slideMasters/slideMaster3.xml"/><Relationship Id="rId1" Type="http://schemas.openxmlformats.org/officeDocument/2006/relationships/tags" Target="../tags/tag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199606136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643786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410984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221141915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7620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 xmlns:a16="http://schemas.microsoft.com/office/drawing/2014/main"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a:spcBef>
                <a:spcPct val="0"/>
              </a:spcBef>
              <a:buFont typeface="Arial" panose="020B0604020202020204" pitchFamily="34" charset="0"/>
              <a:buNone/>
              <a:defRPr/>
            </a:pPr>
            <a:r>
              <a:rPr lang="zh-CN" altLang="en-US" sz="2000" dirty="0">
                <a:solidFill>
                  <a:prstClr val="white"/>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71237146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351437"/>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693681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7852073"/>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4049485" y="3734673"/>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2704032" y="188911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8748428" y="4011025"/>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212300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656107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316714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17451718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6653224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253653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255700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293165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10" Type="http://schemas.openxmlformats.org/officeDocument/2006/relationships/audio" Target="../media/audio1.wav"/><Relationship Id="rId4" Type="http://schemas.openxmlformats.org/officeDocument/2006/relationships/slideLayout" Target="../slideLayouts/slideLayout8.xml"/><Relationship Id="rId9" Type="http://schemas.openxmlformats.org/officeDocument/2006/relationships/slide" Target="../slides/slide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theme" Target="../theme/theme3.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7.xml"/><Relationship Id="rId1" Type="http://schemas.openxmlformats.org/officeDocument/2006/relationships/slideLayout" Target="../slideLayouts/slideLayout16.xml"/><Relationship Id="rId5" Type="http://schemas.openxmlformats.org/officeDocument/2006/relationships/audio" Target="../media/audio1.wav"/><Relationship Id="rId4" Type="http://schemas.openxmlformats.org/officeDocument/2006/relationships/slide" Target="../slides/slid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8139024"/>
      </p:ext>
    </p:extLst>
  </p:cSld>
  <p:clrMap bg1="lt1" tx1="dk1" bg2="lt2" tx2="dk2" accent1="accent1" accent2="accent2" accent3="accent3" accent4="accent4" accent5="accent5" accent6="accent6" hlink="hlink" folHlink="folHlink"/>
  <p:sldLayoutIdLst>
    <p:sldLayoutId id="2147483660" r:id="rId1"/>
    <p:sldLayoutId id="2147483699" r:id="rId2"/>
    <p:sldLayoutId id="2147483652" r:id="rId3"/>
    <p:sldLayoutId id="214748368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 xmlns:a16="http://schemas.microsoft.com/office/drawing/2014/main"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 xmlns:a16="http://schemas.microsoft.com/office/drawing/2014/main"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200" b="1" dirty="0">
              <a:solidFill>
                <a:prstClr val="white"/>
              </a:solidFill>
            </a:endParaRPr>
          </a:p>
        </p:txBody>
      </p:sp>
      <p:sp>
        <p:nvSpPr>
          <p:cNvPr id="2" name="动作按钮: 第一张 1">
            <a:hlinkClick r:id="rId9" action="ppaction://hlinksldjump" highlightClick="1">
              <a:snd r:embed="rId10"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157583829"/>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62393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 xmlns:a16="http://schemas.microsoft.com/office/drawing/2014/main"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 xmlns:a16="http://schemas.microsoft.com/office/drawing/2014/main"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200" b="1" dirty="0">
              <a:solidFill>
                <a:prstClr val="white"/>
              </a:solidFill>
            </a:endParaRPr>
          </a:p>
        </p:txBody>
      </p:sp>
      <p:sp>
        <p:nvSpPr>
          <p:cNvPr id="2" name="动作按钮: 第一张 1">
            <a:hlinkClick r:id="rId4" action="ppaction://hlinksldjump" highlightClick="1">
              <a:snd r:embed="rId5"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2175035742"/>
      </p:ext>
    </p:extLst>
  </p:cSld>
  <p:clrMap bg1="lt1" tx1="dk1" bg2="lt2" tx2="dk2" accent1="accent1" accent2="accent2" accent3="accent3" accent4="accent4" accent5="accent5" accent6="accent6" hlink="hlink" folHlink="folHlink"/>
  <p:sldLayoutIdLst>
    <p:sldLayoutId id="2147483714" r:id="rId1"/>
    <p:sldLayoutId id="2147483720"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r>
              <a:rPr lang="zh-CN" altLang="en-US" sz="4000" b="1" dirty="0">
                <a:solidFill>
                  <a:srgbClr val="D60093"/>
                </a:solidFill>
                <a:latin typeface="隶书" panose="02010509060101010101" pitchFamily="49" charset="-122"/>
                <a:ea typeface="隶书" panose="02010509060101010101" pitchFamily="49" charset="-122"/>
              </a:rPr>
              <a:t>微专题</a:t>
            </a:r>
            <a:r>
              <a:rPr lang="en-US" altLang="zh-CN" sz="4000" b="1" dirty="0">
                <a:solidFill>
                  <a:srgbClr val="D60093"/>
                </a:solidFill>
                <a:latin typeface="隶书" panose="02010509060101010101" pitchFamily="49" charset="-122"/>
                <a:ea typeface="隶书" panose="02010509060101010101" pitchFamily="49" charset="-122"/>
              </a:rPr>
              <a:t>3</a:t>
            </a:r>
            <a:r>
              <a:rPr lang="zh-CN" altLang="en-US" sz="4000" b="1" dirty="0">
                <a:solidFill>
                  <a:srgbClr val="D60093"/>
                </a:solidFill>
                <a:latin typeface="隶书" panose="02010509060101010101" pitchFamily="49" charset="-122"/>
                <a:ea typeface="隶书" panose="02010509060101010101" pitchFamily="49" charset="-122"/>
              </a:rPr>
              <a:t>　固体、液体压强变化的分析与计算</a:t>
            </a:r>
          </a:p>
        </p:txBody>
      </p:sp>
    </p:spTree>
    <p:extLst>
      <p:ext uri="{BB962C8B-B14F-4D97-AF65-F5344CB8AC3E}">
        <p14:creationId xmlns:p14="http://schemas.microsoft.com/office/powerpoint/2010/main" val="8689582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03128"/>
            <a:ext cx="11430000" cy="3970318"/>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800" b="1"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800" dirty="0">
                <a:solidFill>
                  <a:srgbClr val="000000"/>
                </a:solidFill>
                <a:latin typeface="Times New Roman" panose="02020603050405020304" pitchFamily="18" charset="0"/>
                <a:cs typeface="Times New Roman" panose="02020603050405020304" pitchFamily="18" charset="0"/>
              </a:rPr>
              <a:t>如图所示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底面积相同的甲、乙两容器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装有质量相同、深度相同的不同液体</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则它们对容器底部压强的大小关系正确的是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i="1" dirty="0">
                <a:solidFill>
                  <a:srgbClr val="000000"/>
                </a:solidFill>
                <a:latin typeface="Times New Roman" panose="02020603050405020304" pitchFamily="18" charset="0"/>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a:t>
            </a:r>
          </a:p>
          <a:p>
            <a:pPr>
              <a:lnSpc>
                <a:spcPct val="150000"/>
              </a:lnSpc>
              <a:spcAft>
                <a:spcPts val="0"/>
              </a:spcAft>
              <a:tabLst>
                <a:tab pos="1188085" algn="l"/>
                <a:tab pos="2163445" algn="l"/>
                <a:tab pos="3142615" algn="l"/>
                <a:tab pos="4190365" algn="l"/>
              </a:tabLst>
            </a:pPr>
            <a:endParaRPr lang="en-US" altLang="zh-CN" sz="2800" dirty="0" smtClean="0">
              <a:solidFill>
                <a:srgbClr val="000000"/>
              </a:solidFill>
              <a:latin typeface="Times New Roman" panose="02020603050405020304" pitchFamily="18" charset="0"/>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err="1">
                <a:solidFill>
                  <a:srgbClr val="000000"/>
                </a:solidFill>
                <a:latin typeface="Times New Roman" panose="02020603050405020304" pitchFamily="18" charset="0"/>
                <a:cs typeface="Times New Roman" panose="02020603050405020304" pitchFamily="18" charset="0"/>
              </a:rPr>
              <a:t>A.</a:t>
            </a:r>
            <a:r>
              <a:rPr lang="en-US" altLang="zh-CN" sz="2800" i="1" dirty="0" err="1">
                <a:solidFill>
                  <a:srgbClr val="000000"/>
                </a:solidFill>
                <a:latin typeface="Times New Roman" panose="02020603050405020304" pitchFamily="18" charset="0"/>
                <a:cs typeface="Times New Roman" panose="02020603050405020304" pitchFamily="18" charset="0"/>
              </a:rPr>
              <a:t>p</a:t>
            </a:r>
            <a:r>
              <a:rPr lang="zh-CN" altLang="zh-CN" sz="2800" baseline="-25000" dirty="0">
                <a:solidFill>
                  <a:srgbClr val="000000"/>
                </a:solidFill>
                <a:latin typeface="Times New Roman" panose="02020603050405020304" pitchFamily="18" charset="0"/>
                <a:cs typeface="Times New Roman" panose="02020603050405020304" pitchFamily="18" charset="0"/>
              </a:rPr>
              <a:t>甲</a:t>
            </a:r>
            <a:r>
              <a:rPr lang="en-US" altLang="zh-CN" sz="2800" i="1" dirty="0">
                <a:solidFill>
                  <a:srgbClr val="000000"/>
                </a:solidFill>
                <a:latin typeface="Times New Roman" panose="02020603050405020304" pitchFamily="18" charset="0"/>
                <a:cs typeface="Times New Roman" panose="02020603050405020304" pitchFamily="18" charset="0"/>
              </a:rPr>
              <a:t>&gt;p</a:t>
            </a:r>
            <a:r>
              <a:rPr lang="zh-CN" altLang="zh-CN" sz="2800" baseline="-25000" dirty="0">
                <a:solidFill>
                  <a:srgbClr val="000000"/>
                </a:solidFill>
                <a:latin typeface="Times New Roman" panose="02020603050405020304" pitchFamily="18" charset="0"/>
                <a:cs typeface="Times New Roman" panose="02020603050405020304" pitchFamily="18" charset="0"/>
              </a:rPr>
              <a:t>乙</a:t>
            </a:r>
            <a:r>
              <a:rPr lang="en-US"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err="1">
                <a:solidFill>
                  <a:srgbClr val="000000"/>
                </a:solidFill>
                <a:latin typeface="Times New Roman" panose="02020603050405020304" pitchFamily="18" charset="0"/>
                <a:cs typeface="Times New Roman" panose="02020603050405020304" pitchFamily="18" charset="0"/>
              </a:rPr>
              <a:t>B.</a:t>
            </a:r>
            <a:r>
              <a:rPr lang="en-US" altLang="zh-CN" sz="2800" i="1" dirty="0" err="1">
                <a:solidFill>
                  <a:srgbClr val="000000"/>
                </a:solidFill>
                <a:latin typeface="Times New Roman" panose="02020603050405020304" pitchFamily="18" charset="0"/>
                <a:cs typeface="Times New Roman" panose="02020603050405020304" pitchFamily="18" charset="0"/>
              </a:rPr>
              <a:t>p</a:t>
            </a:r>
            <a:r>
              <a:rPr lang="zh-CN" altLang="zh-CN" sz="2800" baseline="-25000" dirty="0">
                <a:solidFill>
                  <a:srgbClr val="000000"/>
                </a:solidFill>
                <a:latin typeface="Times New Roman" panose="02020603050405020304" pitchFamily="18" charset="0"/>
                <a:cs typeface="Times New Roman" panose="02020603050405020304" pitchFamily="18" charset="0"/>
              </a:rPr>
              <a:t>甲</a:t>
            </a:r>
            <a:r>
              <a:rPr lang="en-US" altLang="zh-CN" sz="2800" i="1" dirty="0">
                <a:solidFill>
                  <a:srgbClr val="000000"/>
                </a:solidFill>
                <a:latin typeface="Times New Roman" panose="02020603050405020304" pitchFamily="18" charset="0"/>
                <a:cs typeface="Times New Roman" panose="02020603050405020304" pitchFamily="18" charset="0"/>
              </a:rPr>
              <a:t>&lt;p</a:t>
            </a:r>
            <a:r>
              <a:rPr lang="zh-CN" altLang="zh-CN" sz="2800" baseline="-25000" dirty="0">
                <a:solidFill>
                  <a:srgbClr val="000000"/>
                </a:solidFill>
                <a:latin typeface="Times New Roman" panose="02020603050405020304" pitchFamily="18" charset="0"/>
                <a:cs typeface="Times New Roman" panose="02020603050405020304" pitchFamily="18" charset="0"/>
              </a:rPr>
              <a:t>乙</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err="1">
                <a:solidFill>
                  <a:srgbClr val="000000"/>
                </a:solidFill>
                <a:latin typeface="Times New Roman" panose="02020603050405020304" pitchFamily="18" charset="0"/>
                <a:cs typeface="Times New Roman" panose="02020603050405020304" pitchFamily="18" charset="0"/>
              </a:rPr>
              <a:t>C.</a:t>
            </a:r>
            <a:r>
              <a:rPr lang="en-US" altLang="zh-CN" sz="2800" i="1" dirty="0" err="1">
                <a:solidFill>
                  <a:srgbClr val="000000"/>
                </a:solidFill>
                <a:latin typeface="Times New Roman" panose="02020603050405020304" pitchFamily="18" charset="0"/>
                <a:cs typeface="Times New Roman" panose="02020603050405020304" pitchFamily="18" charset="0"/>
              </a:rPr>
              <a:t>p</a:t>
            </a:r>
            <a:r>
              <a:rPr lang="zh-CN" altLang="zh-CN" sz="2800" baseline="-25000" dirty="0">
                <a:solidFill>
                  <a:srgbClr val="000000"/>
                </a:solidFill>
                <a:latin typeface="Times New Roman" panose="02020603050405020304" pitchFamily="18" charset="0"/>
                <a:cs typeface="Times New Roman" panose="02020603050405020304" pitchFamily="18" charset="0"/>
              </a:rPr>
              <a:t>甲</a:t>
            </a:r>
            <a:r>
              <a:rPr lang="en-US" altLang="zh-CN" sz="2800" i="1" dirty="0">
                <a:solidFill>
                  <a:srgbClr val="000000"/>
                </a:solidFill>
                <a:latin typeface="Times New Roman" panose="02020603050405020304" pitchFamily="18" charset="0"/>
                <a:cs typeface="Times New Roman" panose="02020603050405020304" pitchFamily="18" charset="0"/>
              </a:rPr>
              <a:t>=p</a:t>
            </a:r>
            <a:r>
              <a:rPr lang="zh-CN" altLang="zh-CN" sz="2800" baseline="-25000" dirty="0">
                <a:solidFill>
                  <a:srgbClr val="000000"/>
                </a:solidFill>
                <a:latin typeface="Times New Roman" panose="02020603050405020304" pitchFamily="18" charset="0"/>
                <a:cs typeface="Times New Roman" panose="02020603050405020304" pitchFamily="18" charset="0"/>
              </a:rPr>
              <a:t>乙</a:t>
            </a:r>
            <a:r>
              <a:rPr lang="en-US" altLang="zh-CN" sz="2800" dirty="0">
                <a:solidFill>
                  <a:srgbClr val="000000"/>
                </a:solidFill>
                <a:latin typeface="Times New Roman" panose="02020603050405020304" pitchFamily="18" charset="0"/>
                <a:cs typeface="Times New Roman" panose="02020603050405020304" pitchFamily="18" charset="0"/>
              </a:rPr>
              <a:t>	D.</a:t>
            </a:r>
            <a:r>
              <a:rPr lang="zh-CN" altLang="zh-CN" sz="2800" dirty="0">
                <a:solidFill>
                  <a:srgbClr val="000000"/>
                </a:solidFill>
                <a:latin typeface="Times New Roman" panose="02020603050405020304" pitchFamily="18" charset="0"/>
                <a:cs typeface="Times New Roman" panose="02020603050405020304" pitchFamily="18" charset="0"/>
              </a:rPr>
              <a:t>条件不足</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无法判断</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6" name="XW8QXR226.eps" descr="id:2147492603;FounderCES"/>
          <p:cNvPicPr/>
          <p:nvPr/>
        </p:nvPicPr>
        <p:blipFill>
          <a:blip r:embed="rId2">
            <a:clrChange>
              <a:clrFrom>
                <a:srgbClr val="FFFFFF"/>
              </a:clrFrom>
              <a:clrTo>
                <a:srgbClr val="FFFFFF">
                  <a:alpha val="0"/>
                </a:srgbClr>
              </a:clrTo>
            </a:clrChange>
          </a:blip>
          <a:stretch>
            <a:fillRect/>
          </a:stretch>
        </p:blipFill>
        <p:spPr>
          <a:xfrm>
            <a:off x="4396487" y="1454472"/>
            <a:ext cx="2708506" cy="1267629"/>
          </a:xfrm>
          <a:prstGeom prst="rect">
            <a:avLst/>
          </a:prstGeom>
        </p:spPr>
      </p:pic>
      <p:sp>
        <p:nvSpPr>
          <p:cNvPr id="8" name="矩形 7"/>
          <p:cNvSpPr>
            <a:spLocks noChangeAspect="1"/>
          </p:cNvSpPr>
          <p:nvPr/>
        </p:nvSpPr>
        <p:spPr>
          <a:xfrm>
            <a:off x="9361616" y="850349"/>
            <a:ext cx="423514"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B</a:t>
            </a:r>
            <a:endParaRPr lang="zh-CN" altLang="en-US" sz="2800" b="1" dirty="0">
              <a:solidFill>
                <a:srgbClr val="FF0000"/>
              </a:solidFill>
            </a:endParaRPr>
          </a:p>
        </p:txBody>
      </p:sp>
      <mc:AlternateContent xmlns:mc="http://schemas.openxmlformats.org/markup-compatibility/2006" xmlns:a14="http://schemas.microsoft.com/office/drawing/2010/main">
        <mc:Choice Requires="a14">
          <p:sp>
            <p:nvSpPr>
              <p:cNvPr id="5" name="矩形 4"/>
              <p:cNvSpPr>
                <a:spLocks noChangeAspect="1"/>
              </p:cNvSpPr>
              <p:nvPr/>
            </p:nvSpPr>
            <p:spPr>
              <a:xfrm>
                <a:off x="381000" y="4073445"/>
                <a:ext cx="11430000" cy="2169697"/>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800" dirty="0">
                    <a:solidFill>
                      <a:srgbClr val="FF0000"/>
                    </a:solidFill>
                    <a:effectLst/>
                    <a:latin typeface="NEU-BZ-S92" panose="02020503000000020003" pitchFamily="18" charset="-122"/>
                    <a:ea typeface="Arial" panose="020B0604020202020204" pitchFamily="34" charset="0"/>
                    <a:cs typeface="Times New Roman" panose="02020603050405020304" pitchFamily="18" charset="0"/>
                  </a:rPr>
                  <a:t> </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观察题图可知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液体的体积</a:t>
                </a:r>
                <a:r>
                  <a:rPr lang="en-US" altLang="zh-CN" sz="2800" i="1" dirty="0">
                    <a:solidFill>
                      <a:srgbClr val="000000"/>
                    </a:solidFill>
                    <a:latin typeface="Times New Roman" panose="02020603050405020304" pitchFamily="18" charset="0"/>
                    <a:cs typeface="Times New Roman" panose="02020603050405020304" pitchFamily="18" charset="0"/>
                  </a:rPr>
                  <a:t>V</a:t>
                </a:r>
                <a:r>
                  <a:rPr lang="zh-CN" altLang="zh-CN" sz="28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甲</a:t>
                </a:r>
                <a:r>
                  <a:rPr lang="en-US" altLang="zh-CN" sz="2800" i="1" dirty="0">
                    <a:solidFill>
                      <a:srgbClr val="000000"/>
                    </a:solidFill>
                    <a:latin typeface="Times New Roman" panose="02020603050405020304" pitchFamily="18" charset="0"/>
                    <a:cs typeface="Times New Roman" panose="02020603050405020304" pitchFamily="18" charset="0"/>
                  </a:rPr>
                  <a:t>&gt;V</a:t>
                </a:r>
                <a:r>
                  <a:rPr lang="zh-CN" altLang="zh-CN" sz="28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乙</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而液体的质量</a:t>
                </a:r>
                <a:r>
                  <a:rPr lang="en-US" altLang="zh-CN" sz="2800" i="1" dirty="0">
                    <a:solidFill>
                      <a:srgbClr val="000000"/>
                    </a:solidFill>
                    <a:latin typeface="Times New Roman" panose="02020603050405020304" pitchFamily="18" charset="0"/>
                    <a:cs typeface="Times New Roman" panose="02020603050405020304" pitchFamily="18" charset="0"/>
                  </a:rPr>
                  <a:t>m</a:t>
                </a:r>
                <a:r>
                  <a:rPr lang="zh-CN" altLang="zh-CN" sz="28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甲</a:t>
                </a:r>
                <a:r>
                  <a:rPr lang="en-US" altLang="zh-CN" sz="2800" i="1" dirty="0">
                    <a:solidFill>
                      <a:srgbClr val="000000"/>
                    </a:solidFill>
                    <a:latin typeface="Times New Roman" panose="02020603050405020304" pitchFamily="18" charset="0"/>
                    <a:cs typeface="Times New Roman" panose="02020603050405020304" pitchFamily="18" charset="0"/>
                  </a:rPr>
                  <a:t>=m</a:t>
                </a:r>
                <a:r>
                  <a:rPr lang="zh-CN" altLang="zh-CN" sz="28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乙</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故根据公式</a:t>
                </a:r>
                <a:r>
                  <a:rPr lang="en-US" altLang="zh-CN" sz="2800" i="1" dirty="0">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800" i="1" dirty="0">
                    <a:solidFill>
                      <a:srgbClr val="000000"/>
                    </a:solidFill>
                    <a:latin typeface="Times New Roman" panose="02020603050405020304" pitchFamily="18" charset="0"/>
                    <a:cs typeface="Times New Roman" panose="02020603050405020304" pitchFamily="18" charset="0"/>
                  </a:rPr>
                  <a:t>=</a:t>
                </a:r>
                <a14:m>
                  <m:oMath xmlns:m="http://schemas.openxmlformats.org/officeDocument/2006/math">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i="1">
                            <a:solidFill>
                              <a:srgbClr val="000000"/>
                            </a:solidFill>
                            <a:latin typeface="Cambria Math" panose="02040503050406030204" pitchFamily="18" charset="0"/>
                            <a:cs typeface="Times New Roman" panose="02020603050405020304" pitchFamily="18" charset="0"/>
                          </a:rPr>
                          <m:t>𝑚</m:t>
                        </m:r>
                      </m:num>
                      <m:den>
                        <m:r>
                          <a:rPr lang="en-US" altLang="zh-CN" sz="2800" i="1">
                            <a:solidFill>
                              <a:srgbClr val="000000"/>
                            </a:solidFill>
                            <a:latin typeface="Cambria Math" panose="02040503050406030204" pitchFamily="18" charset="0"/>
                            <a:cs typeface="Times New Roman" panose="02020603050405020304" pitchFamily="18" charset="0"/>
                          </a:rPr>
                          <m:t>𝑉</m:t>
                        </m:r>
                      </m:den>
                    </m:f>
                  </m:oMath>
                </a14:m>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液体的密度</a:t>
                </a:r>
                <a:r>
                  <a:rPr lang="en-US" altLang="zh-CN" sz="2800" i="1" dirty="0">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8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甲</a:t>
                </a:r>
                <a:r>
                  <a:rPr lang="en-US" altLang="zh-CN" sz="2800" i="1" dirty="0">
                    <a:solidFill>
                      <a:srgbClr val="000000"/>
                    </a:solidFill>
                    <a:latin typeface="Times New Roman" panose="02020603050405020304" pitchFamily="18" charset="0"/>
                    <a:cs typeface="Times New Roman" panose="02020603050405020304" pitchFamily="18" charset="0"/>
                  </a:rPr>
                  <a:t>&lt;</a:t>
                </a:r>
                <a:r>
                  <a:rPr lang="en-US" altLang="zh-CN" sz="2800" i="1" dirty="0">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8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乙</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因为液体的深度</a:t>
                </a:r>
                <a:r>
                  <a:rPr lang="en-US" altLang="zh-CN" sz="2800" i="1" dirty="0">
                    <a:solidFill>
                      <a:srgbClr val="000000"/>
                    </a:solidFill>
                    <a:latin typeface="Times New Roman" panose="02020603050405020304" pitchFamily="18" charset="0"/>
                    <a:cs typeface="Times New Roman" panose="02020603050405020304" pitchFamily="18" charset="0"/>
                  </a:rPr>
                  <a:t>h</a:t>
                </a:r>
                <a:r>
                  <a:rPr lang="zh-CN" altLang="zh-CN" sz="28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甲</a:t>
                </a:r>
                <a:r>
                  <a:rPr lang="en-US" altLang="zh-CN" sz="2800" i="1" dirty="0">
                    <a:solidFill>
                      <a:srgbClr val="000000"/>
                    </a:solidFill>
                    <a:latin typeface="Times New Roman" panose="02020603050405020304" pitchFamily="18" charset="0"/>
                    <a:cs typeface="Times New Roman" panose="02020603050405020304" pitchFamily="18" charset="0"/>
                  </a:rPr>
                  <a:t>=h</a:t>
                </a:r>
                <a:r>
                  <a:rPr lang="zh-CN" altLang="zh-CN" sz="28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乙</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2800" i="1" dirty="0">
                    <a:solidFill>
                      <a:srgbClr val="000000"/>
                    </a:solidFill>
                    <a:latin typeface="Times New Roman" panose="02020603050405020304" pitchFamily="18" charset="0"/>
                    <a:cs typeface="Times New Roman" panose="02020603050405020304" pitchFamily="18" charset="0"/>
                  </a:rPr>
                  <a:t>p=</a:t>
                </a:r>
                <a:r>
                  <a:rPr lang="en-US" altLang="zh-CN" sz="2800" i="1" dirty="0" err="1">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800" i="1" dirty="0" err="1">
                    <a:solidFill>
                      <a:srgbClr val="000000"/>
                    </a:solidFill>
                    <a:latin typeface="Times New Roman" panose="02020603050405020304" pitchFamily="18" charset="0"/>
                    <a:cs typeface="Times New Roman" panose="02020603050405020304" pitchFamily="18" charset="0"/>
                  </a:rPr>
                  <a:t>gh</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液体对容器底部的压强</a:t>
                </a:r>
                <a:r>
                  <a:rPr lang="en-US" altLang="zh-CN" sz="2800" i="1" dirty="0">
                    <a:solidFill>
                      <a:srgbClr val="000000"/>
                    </a:solidFill>
                    <a:latin typeface="Times New Roman" panose="02020603050405020304" pitchFamily="18" charset="0"/>
                    <a:cs typeface="Times New Roman" panose="02020603050405020304" pitchFamily="18" charset="0"/>
                  </a:rPr>
                  <a:t>p</a:t>
                </a:r>
                <a:r>
                  <a:rPr lang="zh-CN" altLang="zh-CN" sz="28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甲</a:t>
                </a:r>
                <a:r>
                  <a:rPr lang="en-US" altLang="zh-CN" sz="2800" i="1" dirty="0">
                    <a:solidFill>
                      <a:srgbClr val="000000"/>
                    </a:solidFill>
                    <a:latin typeface="Times New Roman" panose="02020603050405020304" pitchFamily="18" charset="0"/>
                    <a:cs typeface="Times New Roman" panose="02020603050405020304" pitchFamily="18" charset="0"/>
                  </a:rPr>
                  <a:t>&lt;p</a:t>
                </a:r>
                <a:r>
                  <a:rPr lang="zh-CN" altLang="zh-CN" sz="28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乙</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mc:Choice>
        <mc:Fallback xmlns="">
          <p:sp>
            <p:nvSpPr>
              <p:cNvPr id="5" name="矩形 4"/>
              <p:cNvSpPr>
                <a:spLocks noRot="1" noChangeAspect="1" noMove="1" noResize="1" noEditPoints="1" noAdjustHandles="1" noChangeArrowheads="1" noChangeShapeType="1" noTextEdit="1"/>
              </p:cNvSpPr>
              <p:nvPr/>
            </p:nvSpPr>
            <p:spPr>
              <a:xfrm>
                <a:off x="381000" y="4073445"/>
                <a:ext cx="11430000" cy="2169697"/>
              </a:xfrm>
              <a:prstGeom prst="rect">
                <a:avLst/>
              </a:prstGeom>
              <a:blipFill rotWithShape="0">
                <a:blip r:embed="rId3"/>
                <a:stretch>
                  <a:fillRect l="-1120" r="-533" b="-702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64708605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8543"/>
            <a:ext cx="11430000" cy="1951047"/>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800" b="1"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800" dirty="0">
                <a:solidFill>
                  <a:srgbClr val="000000"/>
                </a:solidFill>
                <a:latin typeface="Times New Roman" panose="02020603050405020304" pitchFamily="18" charset="0"/>
                <a:cs typeface="Times New Roman" panose="02020603050405020304" pitchFamily="18" charset="0"/>
              </a:rPr>
              <a:t>如图所示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在水平桌面上放有</a:t>
            </a: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四个底面积均为</a:t>
            </a:r>
            <a:r>
              <a:rPr lang="en-US" altLang="zh-CN" sz="2800" dirty="0">
                <a:solidFill>
                  <a:srgbClr val="000000"/>
                </a:solidFill>
                <a:latin typeface="Times New Roman" panose="02020603050405020304" pitchFamily="18" charset="0"/>
                <a:cs typeface="Times New Roman" panose="02020603050405020304" pitchFamily="18" charset="0"/>
              </a:rPr>
              <a:t>0</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01 m</a:t>
            </a:r>
            <a:r>
              <a:rPr lang="en-US" altLang="zh-CN" sz="2800" baseline="300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的薄壁空杯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当在其中一个空杯中装入</a:t>
            </a:r>
            <a:r>
              <a:rPr lang="en-US" altLang="zh-CN" sz="2800" dirty="0">
                <a:solidFill>
                  <a:srgbClr val="000000"/>
                </a:solidFill>
                <a:latin typeface="Times New Roman" panose="02020603050405020304" pitchFamily="18" charset="0"/>
                <a:cs typeface="Times New Roman" panose="02020603050405020304" pitchFamily="18" charset="0"/>
              </a:rPr>
              <a:t>1 kg</a:t>
            </a:r>
            <a:r>
              <a:rPr lang="zh-CN" altLang="zh-CN" sz="2800" dirty="0">
                <a:solidFill>
                  <a:srgbClr val="000000"/>
                </a:solidFill>
                <a:latin typeface="Times New Roman" panose="02020603050405020304" pitchFamily="18" charset="0"/>
                <a:cs typeface="Times New Roman" panose="02020603050405020304" pitchFamily="18" charset="0"/>
              </a:rPr>
              <a:t>的水后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水对杯底产生的压强为</a:t>
            </a:r>
            <a:r>
              <a:rPr lang="en-US" altLang="zh-CN" sz="2800" dirty="0">
                <a:solidFill>
                  <a:srgbClr val="000000"/>
                </a:solidFill>
                <a:latin typeface="Times New Roman" panose="02020603050405020304" pitchFamily="18" charset="0"/>
                <a:cs typeface="Times New Roman" panose="02020603050405020304" pitchFamily="18" charset="0"/>
              </a:rPr>
              <a:t>900 </a:t>
            </a:r>
            <a:r>
              <a:rPr lang="en-US" altLang="zh-CN" sz="2800" dirty="0" err="1">
                <a:solidFill>
                  <a:srgbClr val="000000"/>
                </a:solidFill>
                <a:latin typeface="Times New Roman" panose="02020603050405020304" pitchFamily="18" charset="0"/>
                <a:cs typeface="Times New Roman" panose="02020603050405020304" pitchFamily="18" charset="0"/>
              </a:rPr>
              <a:t>Pa,</a:t>
            </a:r>
            <a:r>
              <a:rPr lang="en-US" altLang="zh-CN" sz="2800" i="1" dirty="0" err="1">
                <a:solidFill>
                  <a:srgbClr val="000000"/>
                </a:solidFill>
                <a:latin typeface="Times New Roman" panose="02020603050405020304" pitchFamily="18" charset="0"/>
                <a:cs typeface="Times New Roman" panose="02020603050405020304" pitchFamily="18" charset="0"/>
              </a:rPr>
              <a:t>g</a:t>
            </a:r>
            <a:r>
              <a:rPr lang="zh-CN" altLang="zh-CN" sz="2800" dirty="0">
                <a:solidFill>
                  <a:srgbClr val="000000"/>
                </a:solidFill>
                <a:latin typeface="Times New Roman" panose="02020603050405020304" pitchFamily="18" charset="0"/>
                <a:cs typeface="Times New Roman" panose="02020603050405020304" pitchFamily="18" charset="0"/>
              </a:rPr>
              <a:t>取</a:t>
            </a:r>
            <a:r>
              <a:rPr lang="en-US" altLang="zh-CN" sz="2800" dirty="0">
                <a:solidFill>
                  <a:srgbClr val="000000"/>
                </a:solidFill>
                <a:latin typeface="Times New Roman" panose="02020603050405020304" pitchFamily="18" charset="0"/>
                <a:cs typeface="Times New Roman" panose="02020603050405020304" pitchFamily="18" charset="0"/>
              </a:rPr>
              <a:t>10 N/kg,</a:t>
            </a:r>
            <a:r>
              <a:rPr lang="zh-CN" altLang="zh-CN" sz="2800" dirty="0">
                <a:solidFill>
                  <a:srgbClr val="000000"/>
                </a:solidFill>
                <a:latin typeface="Times New Roman" panose="02020603050405020304" pitchFamily="18" charset="0"/>
                <a:cs typeface="Times New Roman" panose="02020603050405020304" pitchFamily="18" charset="0"/>
              </a:rPr>
              <a:t>则这个杯子的形状可能是图中的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i="1"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5" name="XW8QXR228.eps" descr="id:2147492610;FounderCES"/>
          <p:cNvPicPr/>
          <p:nvPr/>
        </p:nvPicPr>
        <p:blipFill>
          <a:blip r:embed="rId2">
            <a:clrChange>
              <a:clrFrom>
                <a:srgbClr val="FFFFFF"/>
              </a:clrFrom>
              <a:clrTo>
                <a:srgbClr val="FFFFFF">
                  <a:alpha val="0"/>
                </a:srgbClr>
              </a:clrTo>
            </a:clrChange>
          </a:blip>
          <a:stretch>
            <a:fillRect/>
          </a:stretch>
        </p:blipFill>
        <p:spPr>
          <a:xfrm>
            <a:off x="2862437" y="2707487"/>
            <a:ext cx="5241039" cy="1955631"/>
          </a:xfrm>
          <a:prstGeom prst="rect">
            <a:avLst/>
          </a:prstGeom>
        </p:spPr>
      </p:pic>
      <p:sp>
        <p:nvSpPr>
          <p:cNvPr id="7" name="矩形 6"/>
          <p:cNvSpPr>
            <a:spLocks noChangeAspect="1"/>
          </p:cNvSpPr>
          <p:nvPr/>
        </p:nvSpPr>
        <p:spPr>
          <a:xfrm>
            <a:off x="9981726" y="2056997"/>
            <a:ext cx="423514"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B</a:t>
            </a:r>
            <a:endParaRPr lang="zh-CN" altLang="en-US" sz="2800" b="1" dirty="0">
              <a:solidFill>
                <a:srgbClr val="FF0000"/>
              </a:solidFill>
            </a:endParaRPr>
          </a:p>
        </p:txBody>
      </p:sp>
    </p:spTree>
    <p:extLst>
      <p:ext uri="{BB962C8B-B14F-4D97-AF65-F5344CB8AC3E}">
        <p14:creationId xmlns:p14="http://schemas.microsoft.com/office/powerpoint/2010/main" val="59308632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363786"/>
            <a:ext cx="11430000" cy="5262979"/>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类型</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四</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容器</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的正放与倒放</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800" b="1" dirty="0">
                <a:solidFill>
                  <a:srgbClr val="000000"/>
                </a:solidFill>
                <a:latin typeface="Times New Roman" panose="02020603050405020304" pitchFamily="18" charset="0"/>
                <a:cs typeface="Times New Roman" panose="02020603050405020304" pitchFamily="18" charset="0"/>
              </a:rPr>
              <a:t>4</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800" dirty="0">
                <a:solidFill>
                  <a:srgbClr val="000000"/>
                </a:solidFill>
                <a:latin typeface="Times New Roman" panose="02020603050405020304" pitchFamily="18" charset="0"/>
                <a:cs typeface="Times New Roman" panose="02020603050405020304" pitchFamily="18" charset="0"/>
              </a:rPr>
              <a:t>如图所示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将未装满水且密闭的矿泉水瓶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先正立放置在水平桌面上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再倒立放置</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前后两次放置时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水对瓶底和瓶盖的压强分别是</a:t>
            </a:r>
            <a:r>
              <a:rPr lang="en-US" altLang="zh-CN" sz="2800" i="1" dirty="0" err="1">
                <a:solidFill>
                  <a:srgbClr val="000000"/>
                </a:solidFill>
                <a:latin typeface="Times New Roman" panose="02020603050405020304" pitchFamily="18" charset="0"/>
                <a:cs typeface="Times New Roman" panose="02020603050405020304" pitchFamily="18" charset="0"/>
              </a:rPr>
              <a:t>p</a:t>
            </a:r>
            <a:r>
              <a:rPr lang="en-US" altLang="zh-CN" sz="2800" baseline="-25000" dirty="0" err="1">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和</a:t>
            </a:r>
            <a:r>
              <a:rPr lang="en-US" altLang="zh-CN" sz="2800" i="1" dirty="0" err="1">
                <a:solidFill>
                  <a:srgbClr val="000000"/>
                </a:solidFill>
                <a:latin typeface="Times New Roman" panose="02020603050405020304" pitchFamily="18" charset="0"/>
                <a:cs typeface="Times New Roman" panose="02020603050405020304" pitchFamily="18" charset="0"/>
              </a:rPr>
              <a:t>p</a:t>
            </a:r>
            <a:r>
              <a:rPr lang="en-US" altLang="zh-CN" sz="2800" baseline="-25000" dirty="0" err="1">
                <a:solidFill>
                  <a:srgbClr val="000000"/>
                </a:solidFill>
                <a:latin typeface="Times New Roman" panose="02020603050405020304" pitchFamily="18" charset="0"/>
                <a:cs typeface="Times New Roman" panose="02020603050405020304" pitchFamily="18" charset="0"/>
              </a:rPr>
              <a:t>B</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瓶对水平桌面的压强分别是</a:t>
            </a:r>
            <a:r>
              <a:rPr lang="en-US" altLang="zh-CN" sz="2800" i="1" dirty="0" err="1">
                <a:solidFill>
                  <a:srgbClr val="000000"/>
                </a:solidFill>
                <a:latin typeface="Times New Roman" panose="02020603050405020304" pitchFamily="18" charset="0"/>
                <a:cs typeface="Times New Roman" panose="02020603050405020304" pitchFamily="18" charset="0"/>
              </a:rPr>
              <a:t>p</a:t>
            </a:r>
            <a:r>
              <a:rPr lang="en-US" altLang="zh-CN" sz="2800" baseline="-25000" dirty="0" err="1">
                <a:solidFill>
                  <a:srgbClr val="000000"/>
                </a:solidFill>
                <a:latin typeface="Times New Roman" panose="02020603050405020304" pitchFamily="18" charset="0"/>
                <a:cs typeface="Times New Roman" panose="02020603050405020304" pitchFamily="18" charset="0"/>
              </a:rPr>
              <a:t>A</a:t>
            </a:r>
            <a:r>
              <a:rPr lang="en-US" altLang="zh-CN" sz="2800" i="1"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和</a:t>
            </a:r>
            <a:r>
              <a:rPr lang="en-US" altLang="zh-CN" sz="2800" i="1" dirty="0" err="1">
                <a:solidFill>
                  <a:srgbClr val="000000"/>
                </a:solidFill>
                <a:latin typeface="Times New Roman" panose="02020603050405020304" pitchFamily="18" charset="0"/>
                <a:cs typeface="Times New Roman" panose="02020603050405020304" pitchFamily="18" charset="0"/>
              </a:rPr>
              <a:t>p</a:t>
            </a:r>
            <a:r>
              <a:rPr lang="en-US" altLang="zh-CN" sz="2800" baseline="-25000" dirty="0" err="1">
                <a:solidFill>
                  <a:srgbClr val="000000"/>
                </a:solidFill>
                <a:latin typeface="Times New Roman" panose="02020603050405020304" pitchFamily="18" charset="0"/>
                <a:cs typeface="Times New Roman" panose="02020603050405020304" pitchFamily="18" charset="0"/>
              </a:rPr>
              <a:t>B</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则</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i="1" dirty="0">
                <a:solidFill>
                  <a:srgbClr val="000000"/>
                </a:solidFill>
                <a:latin typeface="Times New Roman" panose="02020603050405020304" pitchFamily="18" charset="0"/>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a:t>
            </a:r>
          </a:p>
          <a:p>
            <a:pPr>
              <a:lnSpc>
                <a:spcPct val="150000"/>
              </a:lnSpc>
              <a:spcAft>
                <a:spcPts val="0"/>
              </a:spcAft>
              <a:tabLst>
                <a:tab pos="1188085" algn="l"/>
                <a:tab pos="2163445" algn="l"/>
                <a:tab pos="3142615" algn="l"/>
                <a:tab pos="4190365" algn="l"/>
              </a:tabLst>
            </a:pPr>
            <a:endParaRPr lang="en-US" altLang="zh-CN" sz="28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err="1">
                <a:solidFill>
                  <a:srgbClr val="000000"/>
                </a:solidFill>
                <a:latin typeface="Times New Roman" panose="02020603050405020304" pitchFamily="18" charset="0"/>
                <a:cs typeface="Times New Roman" panose="02020603050405020304" pitchFamily="18" charset="0"/>
              </a:rPr>
              <a:t>A.</a:t>
            </a:r>
            <a:r>
              <a:rPr lang="en-US" altLang="zh-CN" sz="2800" i="1" dirty="0" err="1">
                <a:solidFill>
                  <a:srgbClr val="000000"/>
                </a:solidFill>
                <a:latin typeface="Times New Roman" panose="02020603050405020304" pitchFamily="18" charset="0"/>
                <a:cs typeface="Times New Roman" panose="02020603050405020304" pitchFamily="18" charset="0"/>
              </a:rPr>
              <a:t>p</a:t>
            </a:r>
            <a:r>
              <a:rPr lang="en-US" altLang="zh-CN" sz="2800" baseline="-25000" dirty="0" err="1">
                <a:solidFill>
                  <a:srgbClr val="000000"/>
                </a:solidFill>
                <a:latin typeface="Times New Roman" panose="02020603050405020304" pitchFamily="18" charset="0"/>
                <a:cs typeface="Times New Roman" panose="02020603050405020304" pitchFamily="18" charset="0"/>
              </a:rPr>
              <a:t>A</a:t>
            </a:r>
            <a:r>
              <a:rPr lang="en-US" altLang="zh-CN" sz="2800" i="1" dirty="0">
                <a:solidFill>
                  <a:srgbClr val="000000"/>
                </a:solidFill>
                <a:latin typeface="Times New Roman" panose="02020603050405020304" pitchFamily="18" charset="0"/>
                <a:cs typeface="Times New Roman" panose="02020603050405020304" pitchFamily="18" charset="0"/>
              </a:rPr>
              <a:t>&lt;</a:t>
            </a:r>
            <a:r>
              <a:rPr lang="en-US" altLang="zh-CN" sz="2800" i="1" dirty="0" err="1">
                <a:solidFill>
                  <a:srgbClr val="000000"/>
                </a:solidFill>
                <a:latin typeface="Times New Roman" panose="02020603050405020304" pitchFamily="18" charset="0"/>
                <a:cs typeface="Times New Roman" panose="02020603050405020304" pitchFamily="18" charset="0"/>
              </a:rPr>
              <a:t>p</a:t>
            </a:r>
            <a:r>
              <a:rPr lang="en-US" altLang="zh-CN" sz="2800" baseline="-25000" dirty="0" err="1">
                <a:solidFill>
                  <a:srgbClr val="000000"/>
                </a:solidFill>
                <a:latin typeface="Times New Roman" panose="02020603050405020304" pitchFamily="18" charset="0"/>
                <a:cs typeface="Times New Roman" panose="02020603050405020304" pitchFamily="18" charset="0"/>
              </a:rPr>
              <a:t>B</a:t>
            </a:r>
            <a:r>
              <a:rPr lang="en-US" altLang="zh-CN" sz="2800" dirty="0" err="1">
                <a:solidFill>
                  <a:srgbClr val="000000"/>
                </a:solidFill>
                <a:latin typeface="Times New Roman" panose="02020603050405020304" pitchFamily="18" charset="0"/>
                <a:cs typeface="Times New Roman" panose="02020603050405020304" pitchFamily="18" charset="0"/>
              </a:rPr>
              <a:t>,</a:t>
            </a:r>
            <a:r>
              <a:rPr lang="en-US" altLang="zh-CN" sz="2800" i="1" dirty="0" err="1">
                <a:solidFill>
                  <a:srgbClr val="000000"/>
                </a:solidFill>
                <a:latin typeface="Times New Roman" panose="02020603050405020304" pitchFamily="18" charset="0"/>
                <a:cs typeface="Times New Roman" panose="02020603050405020304" pitchFamily="18" charset="0"/>
              </a:rPr>
              <a:t>p</a:t>
            </a:r>
            <a:r>
              <a:rPr lang="en-US" altLang="zh-CN" sz="2800" baseline="-25000" dirty="0" err="1">
                <a:solidFill>
                  <a:srgbClr val="000000"/>
                </a:solidFill>
                <a:latin typeface="Times New Roman" panose="02020603050405020304" pitchFamily="18" charset="0"/>
                <a:cs typeface="Times New Roman" panose="02020603050405020304" pitchFamily="18" charset="0"/>
              </a:rPr>
              <a:t>A</a:t>
            </a:r>
            <a:r>
              <a:rPr lang="en-US" altLang="zh-CN" sz="2800" i="1" dirty="0">
                <a:solidFill>
                  <a:srgbClr val="000000"/>
                </a:solidFill>
                <a:latin typeface="Times New Roman" panose="02020603050405020304" pitchFamily="18" charset="0"/>
                <a:cs typeface="Times New Roman" panose="02020603050405020304" pitchFamily="18" charset="0"/>
              </a:rPr>
              <a:t>'&lt;</a:t>
            </a:r>
            <a:r>
              <a:rPr lang="en-US" altLang="zh-CN" sz="2800" i="1" dirty="0" err="1" smtClean="0">
                <a:solidFill>
                  <a:srgbClr val="000000"/>
                </a:solidFill>
                <a:latin typeface="Times New Roman" panose="02020603050405020304" pitchFamily="18" charset="0"/>
                <a:cs typeface="Times New Roman" panose="02020603050405020304" pitchFamily="18" charset="0"/>
              </a:rPr>
              <a:t>p</a:t>
            </a:r>
            <a:r>
              <a:rPr lang="en-US" altLang="zh-CN" sz="2800" baseline="-25000" dirty="0" err="1" smtClean="0">
                <a:solidFill>
                  <a:srgbClr val="000000"/>
                </a:solidFill>
                <a:latin typeface="Times New Roman" panose="02020603050405020304" pitchFamily="18" charset="0"/>
                <a:cs typeface="Times New Roman" panose="02020603050405020304" pitchFamily="18" charset="0"/>
              </a:rPr>
              <a:t>B</a:t>
            </a:r>
            <a:r>
              <a:rPr lang="en-US" altLang="zh-CN" sz="2800" i="1" dirty="0" smtClean="0">
                <a:solidFill>
                  <a:srgbClr val="000000"/>
                </a:solidFill>
                <a:latin typeface="Times New Roman" panose="02020603050405020304" pitchFamily="18" charset="0"/>
                <a:cs typeface="Times New Roman" panose="02020603050405020304" pitchFamily="18" charset="0"/>
              </a:rPr>
              <a:t>'</a:t>
            </a:r>
            <a:r>
              <a:rPr lang="en-US" altLang="zh-CN" sz="28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sz="2800" dirty="0" err="1" smtClean="0">
                <a:solidFill>
                  <a:srgbClr val="000000"/>
                </a:solidFill>
                <a:latin typeface="Times New Roman" panose="02020603050405020304" pitchFamily="18" charset="0"/>
                <a:cs typeface="Times New Roman" panose="02020603050405020304" pitchFamily="18" charset="0"/>
              </a:rPr>
              <a:t>B.</a:t>
            </a:r>
            <a:r>
              <a:rPr lang="en-US" altLang="zh-CN" sz="2800" i="1" dirty="0" err="1" smtClean="0">
                <a:solidFill>
                  <a:srgbClr val="000000"/>
                </a:solidFill>
                <a:latin typeface="Times New Roman" panose="02020603050405020304" pitchFamily="18" charset="0"/>
                <a:cs typeface="Times New Roman" panose="02020603050405020304" pitchFamily="18" charset="0"/>
              </a:rPr>
              <a:t>p</a:t>
            </a:r>
            <a:r>
              <a:rPr lang="en-US" altLang="zh-CN" sz="2800" baseline="-25000" dirty="0" err="1" smtClean="0">
                <a:solidFill>
                  <a:srgbClr val="000000"/>
                </a:solidFill>
                <a:latin typeface="Times New Roman" panose="02020603050405020304" pitchFamily="18" charset="0"/>
                <a:cs typeface="Times New Roman" panose="02020603050405020304" pitchFamily="18" charset="0"/>
              </a:rPr>
              <a:t>A</a:t>
            </a:r>
            <a:r>
              <a:rPr lang="en-US" altLang="zh-CN" sz="2800" i="1" dirty="0" smtClean="0">
                <a:solidFill>
                  <a:srgbClr val="000000"/>
                </a:solidFill>
                <a:latin typeface="Times New Roman" panose="02020603050405020304" pitchFamily="18" charset="0"/>
                <a:cs typeface="Times New Roman" panose="02020603050405020304" pitchFamily="18" charset="0"/>
              </a:rPr>
              <a:t>&gt;</a:t>
            </a:r>
            <a:r>
              <a:rPr lang="en-US" altLang="zh-CN" sz="2800" i="1" dirty="0" err="1" smtClean="0">
                <a:solidFill>
                  <a:srgbClr val="000000"/>
                </a:solidFill>
                <a:latin typeface="Times New Roman" panose="02020603050405020304" pitchFamily="18" charset="0"/>
                <a:cs typeface="Times New Roman" panose="02020603050405020304" pitchFamily="18" charset="0"/>
              </a:rPr>
              <a:t>p</a:t>
            </a:r>
            <a:r>
              <a:rPr lang="en-US" altLang="zh-CN" sz="2800" baseline="-25000" dirty="0" err="1" smtClean="0">
                <a:solidFill>
                  <a:srgbClr val="000000"/>
                </a:solidFill>
                <a:latin typeface="Times New Roman" panose="02020603050405020304" pitchFamily="18" charset="0"/>
                <a:cs typeface="Times New Roman" panose="02020603050405020304" pitchFamily="18" charset="0"/>
              </a:rPr>
              <a:t>B</a:t>
            </a:r>
            <a:r>
              <a:rPr lang="en-US" altLang="zh-CN" sz="2800" dirty="0" err="1" smtClean="0">
                <a:solidFill>
                  <a:srgbClr val="000000"/>
                </a:solidFill>
                <a:latin typeface="Times New Roman" panose="02020603050405020304" pitchFamily="18" charset="0"/>
                <a:cs typeface="Times New Roman" panose="02020603050405020304" pitchFamily="18" charset="0"/>
              </a:rPr>
              <a:t>,</a:t>
            </a:r>
            <a:r>
              <a:rPr lang="en-US" altLang="zh-CN" sz="2800" i="1" dirty="0" err="1" smtClean="0">
                <a:solidFill>
                  <a:srgbClr val="000000"/>
                </a:solidFill>
                <a:latin typeface="Times New Roman" panose="02020603050405020304" pitchFamily="18" charset="0"/>
                <a:cs typeface="Times New Roman" panose="02020603050405020304" pitchFamily="18" charset="0"/>
              </a:rPr>
              <a:t>p</a:t>
            </a:r>
            <a:r>
              <a:rPr lang="en-US" altLang="zh-CN" sz="2800" baseline="-25000" dirty="0" err="1" smtClean="0">
                <a:solidFill>
                  <a:srgbClr val="000000"/>
                </a:solidFill>
                <a:latin typeface="Times New Roman" panose="02020603050405020304" pitchFamily="18" charset="0"/>
                <a:cs typeface="Times New Roman" panose="02020603050405020304" pitchFamily="18" charset="0"/>
              </a:rPr>
              <a:t>A</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i="1" dirty="0" err="1">
                <a:solidFill>
                  <a:srgbClr val="000000"/>
                </a:solidFill>
                <a:latin typeface="Times New Roman" panose="02020603050405020304" pitchFamily="18" charset="0"/>
                <a:cs typeface="Times New Roman" panose="02020603050405020304" pitchFamily="18" charset="0"/>
              </a:rPr>
              <a:t>p</a:t>
            </a:r>
            <a:r>
              <a:rPr lang="en-US" altLang="zh-CN" sz="2800" baseline="-25000" dirty="0" err="1">
                <a:solidFill>
                  <a:srgbClr val="000000"/>
                </a:solidFill>
                <a:latin typeface="Times New Roman" panose="02020603050405020304" pitchFamily="18" charset="0"/>
                <a:cs typeface="Times New Roman" panose="02020603050405020304" pitchFamily="18" charset="0"/>
              </a:rPr>
              <a:t>B</a:t>
            </a:r>
            <a:r>
              <a:rPr lang="en-US" altLang="zh-CN" sz="2800" i="1"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err="1">
                <a:solidFill>
                  <a:srgbClr val="000000"/>
                </a:solidFill>
                <a:latin typeface="Times New Roman" panose="02020603050405020304" pitchFamily="18" charset="0"/>
                <a:cs typeface="Times New Roman" panose="02020603050405020304" pitchFamily="18" charset="0"/>
              </a:rPr>
              <a:t>C.</a:t>
            </a:r>
            <a:r>
              <a:rPr lang="en-US" altLang="zh-CN" sz="2800" i="1" dirty="0" err="1">
                <a:solidFill>
                  <a:srgbClr val="000000"/>
                </a:solidFill>
                <a:latin typeface="Times New Roman" panose="02020603050405020304" pitchFamily="18" charset="0"/>
                <a:cs typeface="Times New Roman" panose="02020603050405020304" pitchFamily="18" charset="0"/>
              </a:rPr>
              <a:t>p</a:t>
            </a:r>
            <a:r>
              <a:rPr lang="en-US" altLang="zh-CN" sz="2800" baseline="-25000" dirty="0" err="1">
                <a:solidFill>
                  <a:srgbClr val="000000"/>
                </a:solidFill>
                <a:latin typeface="Times New Roman" panose="02020603050405020304" pitchFamily="18" charset="0"/>
                <a:cs typeface="Times New Roman" panose="02020603050405020304" pitchFamily="18" charset="0"/>
              </a:rPr>
              <a:t>A</a:t>
            </a:r>
            <a:r>
              <a:rPr lang="en-US" altLang="zh-CN" sz="2800" i="1" dirty="0">
                <a:solidFill>
                  <a:srgbClr val="000000"/>
                </a:solidFill>
                <a:latin typeface="Times New Roman" panose="02020603050405020304" pitchFamily="18" charset="0"/>
                <a:cs typeface="Times New Roman" panose="02020603050405020304" pitchFamily="18" charset="0"/>
              </a:rPr>
              <a:t>&lt;</a:t>
            </a:r>
            <a:r>
              <a:rPr lang="en-US" altLang="zh-CN" sz="2800" i="1" dirty="0" err="1">
                <a:solidFill>
                  <a:srgbClr val="000000"/>
                </a:solidFill>
                <a:latin typeface="Times New Roman" panose="02020603050405020304" pitchFamily="18" charset="0"/>
                <a:cs typeface="Times New Roman" panose="02020603050405020304" pitchFamily="18" charset="0"/>
              </a:rPr>
              <a:t>p</a:t>
            </a:r>
            <a:r>
              <a:rPr lang="en-US" altLang="zh-CN" sz="2800" baseline="-25000" dirty="0" err="1">
                <a:solidFill>
                  <a:srgbClr val="000000"/>
                </a:solidFill>
                <a:latin typeface="Times New Roman" panose="02020603050405020304" pitchFamily="18" charset="0"/>
                <a:cs typeface="Times New Roman" panose="02020603050405020304" pitchFamily="18" charset="0"/>
              </a:rPr>
              <a:t>B</a:t>
            </a:r>
            <a:r>
              <a:rPr lang="en-US" altLang="zh-CN" sz="2800" dirty="0" err="1">
                <a:solidFill>
                  <a:srgbClr val="000000"/>
                </a:solidFill>
                <a:latin typeface="Times New Roman" panose="02020603050405020304" pitchFamily="18" charset="0"/>
                <a:cs typeface="Times New Roman" panose="02020603050405020304" pitchFamily="18" charset="0"/>
              </a:rPr>
              <a:t>,</a:t>
            </a:r>
            <a:r>
              <a:rPr lang="en-US" altLang="zh-CN" sz="2800" i="1" dirty="0" err="1">
                <a:solidFill>
                  <a:srgbClr val="000000"/>
                </a:solidFill>
                <a:latin typeface="Times New Roman" panose="02020603050405020304" pitchFamily="18" charset="0"/>
                <a:cs typeface="Times New Roman" panose="02020603050405020304" pitchFamily="18" charset="0"/>
              </a:rPr>
              <a:t>p</a:t>
            </a:r>
            <a:r>
              <a:rPr lang="en-US" altLang="zh-CN" sz="2800" baseline="-25000" dirty="0" err="1">
                <a:solidFill>
                  <a:srgbClr val="000000"/>
                </a:solidFill>
                <a:latin typeface="Times New Roman" panose="02020603050405020304" pitchFamily="18" charset="0"/>
                <a:cs typeface="Times New Roman" panose="02020603050405020304" pitchFamily="18" charset="0"/>
              </a:rPr>
              <a:t>A</a:t>
            </a:r>
            <a:r>
              <a:rPr lang="en-US" altLang="zh-CN" sz="2800" i="1" dirty="0">
                <a:solidFill>
                  <a:srgbClr val="000000"/>
                </a:solidFill>
                <a:latin typeface="Times New Roman" panose="02020603050405020304" pitchFamily="18" charset="0"/>
                <a:cs typeface="Times New Roman" panose="02020603050405020304" pitchFamily="18" charset="0"/>
              </a:rPr>
              <a:t>'&gt;</a:t>
            </a:r>
            <a:r>
              <a:rPr lang="en-US" altLang="zh-CN" sz="2800" i="1" dirty="0" err="1" smtClean="0">
                <a:solidFill>
                  <a:srgbClr val="000000"/>
                </a:solidFill>
                <a:latin typeface="Times New Roman" panose="02020603050405020304" pitchFamily="18" charset="0"/>
                <a:cs typeface="Times New Roman" panose="02020603050405020304" pitchFamily="18" charset="0"/>
              </a:rPr>
              <a:t>p</a:t>
            </a:r>
            <a:r>
              <a:rPr lang="en-US" altLang="zh-CN" sz="2800" baseline="-25000" dirty="0" err="1" smtClean="0">
                <a:solidFill>
                  <a:srgbClr val="000000"/>
                </a:solidFill>
                <a:latin typeface="Times New Roman" panose="02020603050405020304" pitchFamily="18" charset="0"/>
                <a:cs typeface="Times New Roman" panose="02020603050405020304" pitchFamily="18" charset="0"/>
              </a:rPr>
              <a:t>B</a:t>
            </a:r>
            <a:r>
              <a:rPr lang="en-US" altLang="zh-CN" sz="2800" i="1" dirty="0" smtClean="0">
                <a:solidFill>
                  <a:srgbClr val="000000"/>
                </a:solidFill>
                <a:latin typeface="Times New Roman" panose="02020603050405020304" pitchFamily="18" charset="0"/>
                <a:cs typeface="Times New Roman" panose="02020603050405020304" pitchFamily="18" charset="0"/>
              </a:rPr>
              <a:t>'</a:t>
            </a:r>
            <a:r>
              <a:rPr lang="en-US" altLang="zh-CN" sz="28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sz="2800" dirty="0" err="1" smtClean="0">
                <a:solidFill>
                  <a:srgbClr val="000000"/>
                </a:solidFill>
                <a:latin typeface="Times New Roman" panose="02020603050405020304" pitchFamily="18" charset="0"/>
                <a:cs typeface="Times New Roman" panose="02020603050405020304" pitchFamily="18" charset="0"/>
              </a:rPr>
              <a:t>D.</a:t>
            </a:r>
            <a:r>
              <a:rPr lang="en-US" altLang="zh-CN" sz="2800" i="1" dirty="0" err="1" smtClean="0">
                <a:solidFill>
                  <a:srgbClr val="000000"/>
                </a:solidFill>
                <a:latin typeface="Times New Roman" panose="02020603050405020304" pitchFamily="18" charset="0"/>
                <a:cs typeface="Times New Roman" panose="02020603050405020304" pitchFamily="18" charset="0"/>
              </a:rPr>
              <a:t>p</a:t>
            </a:r>
            <a:r>
              <a:rPr lang="en-US" altLang="zh-CN" sz="2800" baseline="-25000" dirty="0" err="1" smtClean="0">
                <a:solidFill>
                  <a:srgbClr val="000000"/>
                </a:solidFill>
                <a:latin typeface="Times New Roman" panose="02020603050405020304" pitchFamily="18" charset="0"/>
                <a:cs typeface="Times New Roman" panose="02020603050405020304" pitchFamily="18" charset="0"/>
              </a:rPr>
              <a:t>A</a:t>
            </a:r>
            <a:r>
              <a:rPr lang="en-US" altLang="zh-CN" sz="2800" i="1" dirty="0" smtClean="0">
                <a:solidFill>
                  <a:srgbClr val="000000"/>
                </a:solidFill>
                <a:latin typeface="Times New Roman" panose="02020603050405020304" pitchFamily="18" charset="0"/>
                <a:cs typeface="Times New Roman" panose="02020603050405020304" pitchFamily="18" charset="0"/>
              </a:rPr>
              <a:t>&gt;</a:t>
            </a:r>
            <a:r>
              <a:rPr lang="en-US" altLang="zh-CN" sz="2800" i="1" dirty="0" err="1" smtClean="0">
                <a:solidFill>
                  <a:srgbClr val="000000"/>
                </a:solidFill>
                <a:latin typeface="Times New Roman" panose="02020603050405020304" pitchFamily="18" charset="0"/>
                <a:cs typeface="Times New Roman" panose="02020603050405020304" pitchFamily="18" charset="0"/>
              </a:rPr>
              <a:t>p</a:t>
            </a:r>
            <a:r>
              <a:rPr lang="en-US" altLang="zh-CN" sz="2800" baseline="-25000" dirty="0" err="1" smtClean="0">
                <a:solidFill>
                  <a:srgbClr val="000000"/>
                </a:solidFill>
                <a:latin typeface="Times New Roman" panose="02020603050405020304" pitchFamily="18" charset="0"/>
                <a:cs typeface="Times New Roman" panose="02020603050405020304" pitchFamily="18" charset="0"/>
              </a:rPr>
              <a:t>B</a:t>
            </a:r>
            <a:r>
              <a:rPr lang="en-US" altLang="zh-CN" sz="2800" dirty="0" err="1" smtClean="0">
                <a:solidFill>
                  <a:srgbClr val="000000"/>
                </a:solidFill>
                <a:latin typeface="Times New Roman" panose="02020603050405020304" pitchFamily="18" charset="0"/>
                <a:cs typeface="Times New Roman" panose="02020603050405020304" pitchFamily="18" charset="0"/>
              </a:rPr>
              <a:t>,</a:t>
            </a:r>
            <a:r>
              <a:rPr lang="en-US" altLang="zh-CN" sz="2800" i="1" dirty="0" err="1" smtClean="0">
                <a:solidFill>
                  <a:srgbClr val="000000"/>
                </a:solidFill>
                <a:latin typeface="Times New Roman" panose="02020603050405020304" pitchFamily="18" charset="0"/>
                <a:cs typeface="Times New Roman" panose="02020603050405020304" pitchFamily="18" charset="0"/>
              </a:rPr>
              <a:t>p</a:t>
            </a:r>
            <a:r>
              <a:rPr lang="en-US" altLang="zh-CN" sz="2800" baseline="-25000" dirty="0" err="1" smtClean="0">
                <a:solidFill>
                  <a:srgbClr val="000000"/>
                </a:solidFill>
                <a:latin typeface="Times New Roman" panose="02020603050405020304" pitchFamily="18" charset="0"/>
                <a:cs typeface="Times New Roman" panose="02020603050405020304" pitchFamily="18" charset="0"/>
              </a:rPr>
              <a:t>A</a:t>
            </a:r>
            <a:r>
              <a:rPr lang="en-US" altLang="zh-CN" sz="2800" i="1" dirty="0">
                <a:solidFill>
                  <a:srgbClr val="000000"/>
                </a:solidFill>
                <a:latin typeface="Times New Roman" panose="02020603050405020304" pitchFamily="18" charset="0"/>
                <a:cs typeface="Times New Roman" panose="02020603050405020304" pitchFamily="18" charset="0"/>
              </a:rPr>
              <a:t>'&gt;</a:t>
            </a:r>
            <a:r>
              <a:rPr lang="en-US" altLang="zh-CN" sz="2800" i="1" dirty="0" err="1">
                <a:solidFill>
                  <a:srgbClr val="000000"/>
                </a:solidFill>
                <a:latin typeface="Times New Roman" panose="02020603050405020304" pitchFamily="18" charset="0"/>
                <a:cs typeface="Times New Roman" panose="02020603050405020304" pitchFamily="18" charset="0"/>
              </a:rPr>
              <a:t>p</a:t>
            </a:r>
            <a:r>
              <a:rPr lang="en-US" altLang="zh-CN" sz="2800" baseline="-25000" dirty="0" err="1">
                <a:solidFill>
                  <a:srgbClr val="000000"/>
                </a:solidFill>
                <a:latin typeface="Times New Roman" panose="02020603050405020304" pitchFamily="18" charset="0"/>
                <a:cs typeface="Times New Roman" panose="02020603050405020304" pitchFamily="18" charset="0"/>
              </a:rPr>
              <a:t>B</a:t>
            </a:r>
            <a:r>
              <a:rPr lang="en-US" altLang="zh-CN" sz="2800" i="1"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6" name="XW8QXR229.eps" descr="id:2147492624;FounderCES"/>
          <p:cNvPicPr/>
          <p:nvPr/>
        </p:nvPicPr>
        <p:blipFill>
          <a:blip r:embed="rId2">
            <a:clrChange>
              <a:clrFrom>
                <a:srgbClr val="FFFFFF"/>
              </a:clrFrom>
              <a:clrTo>
                <a:srgbClr val="FFFFFF">
                  <a:alpha val="0"/>
                </a:srgbClr>
              </a:clrTo>
            </a:clrChange>
          </a:blip>
          <a:stretch>
            <a:fillRect/>
          </a:stretch>
        </p:blipFill>
        <p:spPr>
          <a:xfrm>
            <a:off x="4063660" y="3016295"/>
            <a:ext cx="3051843" cy="1284056"/>
          </a:xfrm>
          <a:prstGeom prst="rect">
            <a:avLst/>
          </a:prstGeom>
        </p:spPr>
      </p:pic>
      <p:sp>
        <p:nvSpPr>
          <p:cNvPr id="7" name="矩形 6"/>
          <p:cNvSpPr>
            <a:spLocks noChangeAspect="1"/>
          </p:cNvSpPr>
          <p:nvPr/>
        </p:nvSpPr>
        <p:spPr>
          <a:xfrm>
            <a:off x="6313616" y="2342818"/>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A</a:t>
            </a:r>
            <a:endParaRPr lang="zh-CN" altLang="en-US" sz="2800" b="1" dirty="0">
              <a:solidFill>
                <a:srgbClr val="FF0000"/>
              </a:solidFill>
            </a:endParaRPr>
          </a:p>
        </p:txBody>
      </p:sp>
    </p:spTree>
    <p:extLst>
      <p:ext uri="{BB962C8B-B14F-4D97-AF65-F5344CB8AC3E}">
        <p14:creationId xmlns:p14="http://schemas.microsoft.com/office/powerpoint/2010/main" val="141396241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矩形 1"/>
              <p:cNvSpPr>
                <a:spLocks noChangeAspect="1"/>
              </p:cNvSpPr>
              <p:nvPr/>
            </p:nvSpPr>
            <p:spPr>
              <a:xfrm>
                <a:off x="381000" y="1552204"/>
                <a:ext cx="11430000" cy="2873351"/>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800" dirty="0">
                    <a:solidFill>
                      <a:srgbClr val="FF0000"/>
                    </a:solidFill>
                    <a:effectLst/>
                    <a:latin typeface="NEU-BZ-S92" panose="02020503000000020003" pitchFamily="18" charset="-122"/>
                    <a:ea typeface="Arial" panose="020B0604020202020204" pitchFamily="34" charset="0"/>
                    <a:cs typeface="Times New Roman" panose="02020603050405020304" pitchFamily="18" charset="0"/>
                  </a:rPr>
                  <a:t> </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由题图可知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前后两次放置时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瓶中水的深度</a:t>
                </a:r>
                <a:r>
                  <a:rPr lang="en-US" altLang="zh-CN" sz="2800" i="1" dirty="0" err="1">
                    <a:solidFill>
                      <a:srgbClr val="000000"/>
                    </a:solidFill>
                    <a:latin typeface="Times New Roman" panose="02020603050405020304" pitchFamily="18" charset="0"/>
                    <a:cs typeface="Times New Roman" panose="02020603050405020304" pitchFamily="18" charset="0"/>
                  </a:rPr>
                  <a:t>h</a:t>
                </a:r>
                <a:r>
                  <a:rPr lang="en-US" altLang="zh-CN" sz="2800" baseline="-25000" dirty="0" err="1">
                    <a:solidFill>
                      <a:srgbClr val="000000"/>
                    </a:solidFill>
                    <a:latin typeface="Times New Roman" panose="02020603050405020304" pitchFamily="18" charset="0"/>
                    <a:cs typeface="Times New Roman" panose="02020603050405020304" pitchFamily="18" charset="0"/>
                  </a:rPr>
                  <a:t>A</a:t>
                </a:r>
                <a:r>
                  <a:rPr lang="en-US" altLang="zh-CN" sz="2800" i="1" dirty="0">
                    <a:solidFill>
                      <a:srgbClr val="000000"/>
                    </a:solidFill>
                    <a:latin typeface="Times New Roman" panose="02020603050405020304" pitchFamily="18" charset="0"/>
                    <a:cs typeface="Times New Roman" panose="02020603050405020304" pitchFamily="18" charset="0"/>
                  </a:rPr>
                  <a:t>&lt;</a:t>
                </a:r>
                <a:r>
                  <a:rPr lang="en-US" altLang="zh-CN" sz="2800" i="1" dirty="0" err="1">
                    <a:solidFill>
                      <a:srgbClr val="000000"/>
                    </a:solidFill>
                    <a:latin typeface="Times New Roman" panose="02020603050405020304" pitchFamily="18" charset="0"/>
                    <a:cs typeface="Times New Roman" panose="02020603050405020304" pitchFamily="18" charset="0"/>
                  </a:rPr>
                  <a:t>h</a:t>
                </a:r>
                <a:r>
                  <a:rPr lang="en-US" altLang="zh-CN" sz="2800" baseline="-25000" dirty="0" err="1">
                    <a:solidFill>
                      <a:srgbClr val="000000"/>
                    </a:solidFill>
                    <a:latin typeface="Times New Roman" panose="02020603050405020304" pitchFamily="18" charset="0"/>
                    <a:cs typeface="Times New Roman" panose="02020603050405020304" pitchFamily="18" charset="0"/>
                  </a:rPr>
                  <a:t>B</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水的密度不变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由公式</a:t>
                </a:r>
                <a:r>
                  <a:rPr lang="en-US" altLang="zh-CN" sz="2800" i="1" dirty="0">
                    <a:solidFill>
                      <a:srgbClr val="000000"/>
                    </a:solidFill>
                    <a:latin typeface="Times New Roman" panose="02020603050405020304" pitchFamily="18" charset="0"/>
                    <a:cs typeface="Times New Roman" panose="02020603050405020304" pitchFamily="18" charset="0"/>
                  </a:rPr>
                  <a:t>p=</a:t>
                </a:r>
                <a:r>
                  <a:rPr lang="en-US" altLang="zh-CN" sz="2800" i="1" dirty="0">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8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水</a:t>
                </a:r>
                <a:r>
                  <a:rPr lang="en-US" altLang="zh-CN" sz="2800" i="1" dirty="0" err="1">
                    <a:solidFill>
                      <a:srgbClr val="000000"/>
                    </a:solidFill>
                    <a:latin typeface="Times New Roman" panose="02020603050405020304" pitchFamily="18" charset="0"/>
                    <a:cs typeface="Times New Roman" panose="02020603050405020304" pitchFamily="18" charset="0"/>
                  </a:rPr>
                  <a:t>gh</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800" dirty="0">
                    <a:solidFill>
                      <a:srgbClr val="000000"/>
                    </a:solidFill>
                    <a:latin typeface="Times New Roman" panose="02020603050405020304" pitchFamily="18" charset="0"/>
                    <a:cs typeface="Times New Roman" panose="02020603050405020304" pitchFamily="18" charset="0"/>
                  </a:rPr>
                  <a:t>,</a:t>
                </a:r>
                <a:r>
                  <a:rPr lang="en-US" altLang="zh-CN" sz="2800" i="1" dirty="0" err="1">
                    <a:solidFill>
                      <a:srgbClr val="000000"/>
                    </a:solidFill>
                    <a:latin typeface="Times New Roman" panose="02020603050405020304" pitchFamily="18" charset="0"/>
                    <a:cs typeface="Times New Roman" panose="02020603050405020304" pitchFamily="18" charset="0"/>
                  </a:rPr>
                  <a:t>p</a:t>
                </a:r>
                <a:r>
                  <a:rPr lang="en-US" altLang="zh-CN" sz="2800" baseline="-25000" dirty="0" err="1">
                    <a:solidFill>
                      <a:srgbClr val="000000"/>
                    </a:solidFill>
                    <a:latin typeface="Times New Roman" panose="02020603050405020304" pitchFamily="18" charset="0"/>
                    <a:cs typeface="Times New Roman" panose="02020603050405020304" pitchFamily="18" charset="0"/>
                  </a:rPr>
                  <a:t>A</a:t>
                </a:r>
                <a:r>
                  <a:rPr lang="en-US" altLang="zh-CN" sz="2800" i="1" dirty="0">
                    <a:solidFill>
                      <a:srgbClr val="000000"/>
                    </a:solidFill>
                    <a:latin typeface="Times New Roman" panose="02020603050405020304" pitchFamily="18" charset="0"/>
                    <a:cs typeface="Times New Roman" panose="02020603050405020304" pitchFamily="18" charset="0"/>
                  </a:rPr>
                  <a:t>&lt;</a:t>
                </a:r>
                <a:r>
                  <a:rPr lang="en-US" altLang="zh-CN" sz="2800" i="1" dirty="0" err="1">
                    <a:solidFill>
                      <a:srgbClr val="000000"/>
                    </a:solidFill>
                    <a:latin typeface="Times New Roman" panose="02020603050405020304" pitchFamily="18" charset="0"/>
                    <a:cs typeface="Times New Roman" panose="02020603050405020304" pitchFamily="18" charset="0"/>
                  </a:rPr>
                  <a:t>p</a:t>
                </a:r>
                <a:r>
                  <a:rPr lang="en-US" altLang="zh-CN" sz="2800" baseline="-25000" dirty="0" err="1">
                    <a:solidFill>
                      <a:srgbClr val="000000"/>
                    </a:solidFill>
                    <a:latin typeface="Times New Roman" panose="02020603050405020304" pitchFamily="18" charset="0"/>
                    <a:cs typeface="Times New Roman" panose="02020603050405020304" pitchFamily="18" charset="0"/>
                  </a:rPr>
                  <a:t>B</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瓶对水平桌面的压力</a:t>
                </a:r>
                <a:r>
                  <a:rPr lang="en-US" altLang="zh-CN" sz="2800" i="1" dirty="0">
                    <a:solidFill>
                      <a:srgbClr val="000000"/>
                    </a:solidFill>
                    <a:latin typeface="Times New Roman" panose="02020603050405020304" pitchFamily="18" charset="0"/>
                    <a:cs typeface="Times New Roman" panose="02020603050405020304" pitchFamily="18" charset="0"/>
                  </a:rPr>
                  <a:t>F=G</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所以前后两次放置时瓶对桌面的压力大小不变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由题图可知桌面的受力面积</a:t>
                </a:r>
                <a:r>
                  <a:rPr lang="en-US" altLang="zh-CN" sz="2800" i="1" dirty="0">
                    <a:solidFill>
                      <a:srgbClr val="000000"/>
                    </a:solidFill>
                    <a:latin typeface="Times New Roman" panose="02020603050405020304" pitchFamily="18" charset="0"/>
                    <a:cs typeface="Times New Roman" panose="02020603050405020304" pitchFamily="18" charset="0"/>
                  </a:rPr>
                  <a:t>S</a:t>
                </a:r>
                <a:r>
                  <a:rPr lang="en-US" altLang="zh-CN" sz="2800" baseline="-25000" dirty="0">
                    <a:solidFill>
                      <a:srgbClr val="000000"/>
                    </a:solidFill>
                    <a:latin typeface="Times New Roman" panose="02020603050405020304" pitchFamily="18" charset="0"/>
                    <a:cs typeface="Times New Roman" panose="02020603050405020304" pitchFamily="18" charset="0"/>
                  </a:rPr>
                  <a:t>A</a:t>
                </a:r>
                <a:r>
                  <a:rPr lang="en-US" altLang="zh-CN" sz="2800" i="1" dirty="0">
                    <a:solidFill>
                      <a:srgbClr val="000000"/>
                    </a:solidFill>
                    <a:latin typeface="Times New Roman" panose="02020603050405020304" pitchFamily="18" charset="0"/>
                    <a:cs typeface="Times New Roman" panose="02020603050405020304" pitchFamily="18" charset="0"/>
                  </a:rPr>
                  <a:t>&gt;S</a:t>
                </a:r>
                <a:r>
                  <a:rPr lang="en-US" altLang="zh-CN" sz="2800" baseline="-25000" dirty="0">
                    <a:solidFill>
                      <a:srgbClr val="000000"/>
                    </a:solidFill>
                    <a:latin typeface="Times New Roman" panose="02020603050405020304" pitchFamily="18" charset="0"/>
                    <a:cs typeface="Times New Roman" panose="02020603050405020304" pitchFamily="18" charset="0"/>
                  </a:rPr>
                  <a:t>B</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由压强公式</a:t>
                </a:r>
                <a:r>
                  <a:rPr lang="en-US" altLang="zh-CN" sz="2800" i="1" dirty="0">
                    <a:solidFill>
                      <a:srgbClr val="000000"/>
                    </a:solidFill>
                    <a:latin typeface="Times New Roman" panose="02020603050405020304" pitchFamily="18" charset="0"/>
                    <a:cs typeface="Times New Roman" panose="02020603050405020304" pitchFamily="18" charset="0"/>
                  </a:rPr>
                  <a:t>p=</a:t>
                </a:r>
                <a14:m>
                  <m:oMath xmlns:m="http://schemas.openxmlformats.org/officeDocument/2006/math">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i="1">
                            <a:solidFill>
                              <a:srgbClr val="000000"/>
                            </a:solidFill>
                            <a:latin typeface="Cambria Math" panose="02040503050406030204" pitchFamily="18" charset="0"/>
                            <a:cs typeface="Times New Roman" panose="02020603050405020304" pitchFamily="18" charset="0"/>
                          </a:rPr>
                          <m:t>𝐹</m:t>
                        </m:r>
                      </m:num>
                      <m:den>
                        <m:r>
                          <a:rPr lang="en-US" altLang="zh-CN" sz="2800" i="1">
                            <a:solidFill>
                              <a:srgbClr val="000000"/>
                            </a:solidFill>
                            <a:latin typeface="Cambria Math" panose="02040503050406030204" pitchFamily="18" charset="0"/>
                            <a:cs typeface="Times New Roman" panose="02020603050405020304" pitchFamily="18" charset="0"/>
                          </a:rPr>
                          <m:t>𝑆</m:t>
                        </m:r>
                      </m:den>
                    </m:f>
                  </m:oMath>
                </a14:m>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瓶对水平桌面的压强</a:t>
                </a:r>
                <a:r>
                  <a:rPr lang="en-US" altLang="zh-CN" sz="2800" i="1" dirty="0" err="1">
                    <a:solidFill>
                      <a:srgbClr val="000000"/>
                    </a:solidFill>
                    <a:latin typeface="Times New Roman" panose="02020603050405020304" pitchFamily="18" charset="0"/>
                    <a:cs typeface="Times New Roman" panose="02020603050405020304" pitchFamily="18" charset="0"/>
                  </a:rPr>
                  <a:t>p</a:t>
                </a:r>
                <a:r>
                  <a:rPr lang="en-US" altLang="zh-CN" sz="2800" baseline="-25000" dirty="0" err="1">
                    <a:solidFill>
                      <a:srgbClr val="000000"/>
                    </a:solidFill>
                    <a:latin typeface="Times New Roman" panose="02020603050405020304" pitchFamily="18" charset="0"/>
                    <a:cs typeface="Times New Roman" panose="02020603050405020304" pitchFamily="18" charset="0"/>
                  </a:rPr>
                  <a:t>A</a:t>
                </a:r>
                <a:r>
                  <a:rPr lang="en-US" altLang="zh-CN" sz="2800" i="1" dirty="0">
                    <a:solidFill>
                      <a:srgbClr val="000000"/>
                    </a:solidFill>
                    <a:latin typeface="Times New Roman" panose="02020603050405020304" pitchFamily="18" charset="0"/>
                    <a:cs typeface="Times New Roman" panose="02020603050405020304" pitchFamily="18" charset="0"/>
                  </a:rPr>
                  <a:t>'&lt;</a:t>
                </a:r>
                <a:r>
                  <a:rPr lang="en-US" altLang="zh-CN" sz="2800" i="1" dirty="0" err="1">
                    <a:solidFill>
                      <a:srgbClr val="000000"/>
                    </a:solidFill>
                    <a:latin typeface="Times New Roman" panose="02020603050405020304" pitchFamily="18" charset="0"/>
                    <a:cs typeface="Times New Roman" panose="02020603050405020304" pitchFamily="18" charset="0"/>
                  </a:rPr>
                  <a:t>p</a:t>
                </a:r>
                <a:r>
                  <a:rPr lang="en-US" altLang="zh-CN" sz="2800" baseline="-25000" dirty="0" err="1">
                    <a:solidFill>
                      <a:srgbClr val="000000"/>
                    </a:solidFill>
                    <a:latin typeface="Times New Roman" panose="02020603050405020304" pitchFamily="18" charset="0"/>
                    <a:cs typeface="Times New Roman" panose="02020603050405020304" pitchFamily="18" charset="0"/>
                  </a:rPr>
                  <a:t>B</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选项</a:t>
                </a: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错误。</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mc:Choice>
        <mc:Fallback xmlns="">
          <p:sp>
            <p:nvSpPr>
              <p:cNvPr id="2" name="矩形 1"/>
              <p:cNvSpPr>
                <a:spLocks noRot="1" noChangeAspect="1" noMove="1" noResize="1" noEditPoints="1" noAdjustHandles="1" noChangeArrowheads="1" noChangeShapeType="1" noTextEdit="1"/>
              </p:cNvSpPr>
              <p:nvPr/>
            </p:nvSpPr>
            <p:spPr>
              <a:xfrm>
                <a:off x="381000" y="1552204"/>
                <a:ext cx="11430000" cy="2873351"/>
              </a:xfrm>
              <a:prstGeom prst="rect">
                <a:avLst/>
              </a:prstGeom>
              <a:blipFill rotWithShape="0">
                <a:blip r:embed="rId2"/>
                <a:stretch>
                  <a:fillRect l="-1120" b="-169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03631733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08921"/>
            <a:ext cx="6468437" cy="738664"/>
          </a:xfrm>
          <a:prstGeom prst="rect">
            <a:avLst/>
          </a:prstGeom>
        </p:spPr>
        <p:txBody>
          <a:bodyPr wrap="none">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类型</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五</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固体</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压强和液体压强的综合计算</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mc:AlternateContent xmlns:mc="http://schemas.openxmlformats.org/markup-compatibility/2006" xmlns:a14="http://schemas.microsoft.com/office/drawing/2010/main">
        <mc:Choice Requires="a14">
          <p:sp>
            <p:nvSpPr>
              <p:cNvPr id="4" name="矩形 3"/>
              <p:cNvSpPr>
                <a:spLocks noChangeAspect="1"/>
              </p:cNvSpPr>
              <p:nvPr/>
            </p:nvSpPr>
            <p:spPr>
              <a:xfrm>
                <a:off x="381000" y="1526508"/>
                <a:ext cx="11430000" cy="2987806"/>
              </a:xfrm>
              <a:prstGeom prst="rect">
                <a:avLst/>
              </a:prstGeom>
              <a:ln>
                <a:solidFill>
                  <a:schemeClr val="tx1"/>
                </a:solidFill>
              </a:ln>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正黑简体"/>
                    <a:cs typeface="Times New Roman" panose="02020603050405020304" pitchFamily="18" charset="0"/>
                  </a:rPr>
                  <a:t>方法</a:t>
                </a:r>
                <a:r>
                  <a:rPr lang="zh-CN" altLang="zh-CN" sz="2800" dirty="0" smtClean="0">
                    <a:solidFill>
                      <a:srgbClr val="000000"/>
                    </a:solidFill>
                    <a:latin typeface="NEU-BZ-S92" panose="02020503000000020003" pitchFamily="18" charset="-122"/>
                    <a:ea typeface="方正正黑简体"/>
                    <a:cs typeface="Times New Roman" panose="02020603050405020304" pitchFamily="18" charset="0"/>
                  </a:rPr>
                  <a:t>技巧</a:t>
                </a:r>
                <a:r>
                  <a:rPr lang="en-US" altLang="zh-CN" sz="2800" dirty="0" smtClean="0">
                    <a:solidFill>
                      <a:srgbClr val="000000"/>
                    </a:solidFill>
                    <a:latin typeface="NEU-BZ-S92" panose="02020503000000020003" pitchFamily="18" charset="-122"/>
                    <a:ea typeface="方正正黑简体"/>
                    <a:cs typeface="Times New Roman" panose="02020603050405020304" pitchFamily="18" charset="0"/>
                  </a:rPr>
                  <a:t>    </a:t>
                </a:r>
                <a:r>
                  <a:rPr lang="zh-CN" altLang="zh-CN" sz="28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用</a:t>
                </a:r>
                <a:r>
                  <a:rPr lang="zh-CN" alt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公式</a:t>
                </a:r>
                <a:r>
                  <a:rPr lang="en-US" altLang="zh-CN" sz="2800" i="1" dirty="0">
                    <a:solidFill>
                      <a:srgbClr val="000000"/>
                    </a:solidFill>
                    <a:latin typeface="Times New Roman" panose="02020603050405020304" pitchFamily="18" charset="0"/>
                    <a:cs typeface="Times New Roman" panose="02020603050405020304" pitchFamily="18" charset="0"/>
                  </a:rPr>
                  <a:t>p=</a:t>
                </a:r>
                <a14:m>
                  <m:oMath xmlns:m="http://schemas.openxmlformats.org/officeDocument/2006/math">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i="1">
                            <a:solidFill>
                              <a:srgbClr val="000000"/>
                            </a:solidFill>
                            <a:latin typeface="Cambria Math" panose="02040503050406030204" pitchFamily="18" charset="0"/>
                            <a:cs typeface="Times New Roman" panose="02020603050405020304" pitchFamily="18" charset="0"/>
                          </a:rPr>
                          <m:t>𝐹</m:t>
                        </m:r>
                      </m:num>
                      <m:den>
                        <m:r>
                          <a:rPr lang="en-US" altLang="zh-CN" sz="2800" i="1">
                            <a:solidFill>
                              <a:srgbClr val="000000"/>
                            </a:solidFill>
                            <a:latin typeface="Cambria Math" panose="02040503050406030204" pitchFamily="18" charset="0"/>
                            <a:cs typeface="Times New Roman" panose="02020603050405020304" pitchFamily="18" charset="0"/>
                          </a:rPr>
                          <m:t>𝑆</m:t>
                        </m:r>
                      </m:den>
                    </m:f>
                  </m:oMath>
                </a14:m>
                <a:r>
                  <a:rPr lang="zh-CN" alt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求固体压强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若物体放在水平地面上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压力</a:t>
                </a:r>
                <a:r>
                  <a:rPr lang="en-US" altLang="zh-CN" sz="2800" i="1" dirty="0">
                    <a:solidFill>
                      <a:srgbClr val="000000"/>
                    </a:solidFill>
                    <a:latin typeface="Times New Roman" panose="02020603050405020304" pitchFamily="18" charset="0"/>
                    <a:cs typeface="Times New Roman" panose="02020603050405020304" pitchFamily="18" charset="0"/>
                  </a:rPr>
                  <a:t>F</a:t>
                </a:r>
                <a:r>
                  <a:rPr lang="zh-CN" alt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在数值上等于物体所受的重力</a:t>
                </a:r>
                <a:r>
                  <a:rPr lang="en-US" altLang="zh-CN" sz="2800" i="1" dirty="0">
                    <a:solidFill>
                      <a:srgbClr val="000000"/>
                    </a:solidFill>
                    <a:latin typeface="Times New Roman" panose="02020603050405020304" pitchFamily="18" charset="0"/>
                    <a:cs typeface="Times New Roman" panose="02020603050405020304" pitchFamily="18" charset="0"/>
                  </a:rPr>
                  <a:t>G</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则压强</a:t>
                </a:r>
                <a:r>
                  <a:rPr lang="en-US" altLang="zh-CN" sz="2800" i="1" dirty="0">
                    <a:solidFill>
                      <a:srgbClr val="000000"/>
                    </a:solidFill>
                    <a:latin typeface="Times New Roman" panose="02020603050405020304" pitchFamily="18" charset="0"/>
                    <a:cs typeface="Times New Roman" panose="02020603050405020304" pitchFamily="18" charset="0"/>
                  </a:rPr>
                  <a:t>p=</a:t>
                </a:r>
                <a14:m>
                  <m:oMath xmlns:m="http://schemas.openxmlformats.org/officeDocument/2006/math">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i="1">
                            <a:solidFill>
                              <a:srgbClr val="000000"/>
                            </a:solidFill>
                            <a:latin typeface="Cambria Math" panose="02040503050406030204" pitchFamily="18" charset="0"/>
                            <a:cs typeface="Times New Roman" panose="02020603050405020304" pitchFamily="18" charset="0"/>
                          </a:rPr>
                          <m:t>𝐺</m:t>
                        </m:r>
                      </m:num>
                      <m:den>
                        <m:r>
                          <a:rPr lang="en-US" altLang="zh-CN" sz="2800" i="1">
                            <a:solidFill>
                              <a:srgbClr val="000000"/>
                            </a:solidFill>
                            <a:latin typeface="Cambria Math" panose="02040503050406030204" pitchFamily="18" charset="0"/>
                            <a:cs typeface="Times New Roman" panose="02020603050405020304" pitchFamily="18" charset="0"/>
                          </a:rPr>
                          <m:t>𝑆</m:t>
                        </m:r>
                      </m:den>
                    </m:f>
                  </m:oMath>
                </a14:m>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若是求盛液容器对水平地面的压强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则</a:t>
                </a:r>
                <a:r>
                  <a:rPr lang="en-US" altLang="zh-CN" sz="2800" i="1" dirty="0">
                    <a:solidFill>
                      <a:srgbClr val="000000"/>
                    </a:solidFill>
                    <a:latin typeface="Times New Roman" panose="02020603050405020304" pitchFamily="18" charset="0"/>
                    <a:cs typeface="Times New Roman" panose="02020603050405020304" pitchFamily="18" charset="0"/>
                  </a:rPr>
                  <a:t>p=</a:t>
                </a:r>
                <a14:m>
                  <m:oMath xmlns:m="http://schemas.openxmlformats.org/officeDocument/2006/math">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i="1">
                            <a:solidFill>
                              <a:srgbClr val="000000"/>
                            </a:solidFill>
                            <a:latin typeface="Cambria Math" panose="02040503050406030204" pitchFamily="18" charset="0"/>
                            <a:cs typeface="Times New Roman" panose="02020603050405020304" pitchFamily="18" charset="0"/>
                          </a:rPr>
                          <m:t>𝐹</m:t>
                        </m:r>
                      </m:num>
                      <m:den>
                        <m:r>
                          <a:rPr lang="en-US" altLang="zh-CN" sz="2800" i="1">
                            <a:solidFill>
                              <a:srgbClr val="000000"/>
                            </a:solidFill>
                            <a:latin typeface="Cambria Math" panose="02040503050406030204" pitchFamily="18" charset="0"/>
                            <a:cs typeface="Times New Roman" panose="02020603050405020304" pitchFamily="18" charset="0"/>
                          </a:rPr>
                          <m:t>𝑆</m:t>
                        </m:r>
                      </m:den>
                    </m:f>
                    <m:r>
                      <a:rPr lang="en-US" altLang="zh-CN" sz="2800" i="1">
                        <a:solidFill>
                          <a:srgbClr val="000000"/>
                        </a:solidFill>
                        <a:latin typeface="Cambria Math" panose="02040503050406030204" pitchFamily="18" charset="0"/>
                        <a:cs typeface="Times New Roman" panose="02020603050405020304" pitchFamily="18" charset="0"/>
                      </a:rPr>
                      <m:t>=</m:t>
                    </m:r>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800" i="1">
                                <a:solidFill>
                                  <a:srgbClr val="000000"/>
                                </a:solidFill>
                                <a:latin typeface="Cambria Math" panose="02040503050406030204" pitchFamily="18" charset="0"/>
                                <a:cs typeface="Times New Roman" panose="02020603050405020304" pitchFamily="18" charset="0"/>
                              </a:rPr>
                              <m:t>𝐺</m:t>
                            </m:r>
                          </m:e>
                          <m:sub>
                            <m:r>
                              <m:rPr>
                                <m:nor/>
                              </m:rPr>
                              <a:rPr lang="zh-CN" altLang="zh-CN" sz="2800">
                                <a:solidFill>
                                  <a:srgbClr val="000000"/>
                                </a:solidFill>
                                <a:latin typeface="Times New Roman" panose="02020603050405020304" pitchFamily="18" charset="0"/>
                                <a:cs typeface="Times New Roman" panose="02020603050405020304" pitchFamily="18" charset="0"/>
                              </a:rPr>
                              <m:t>容</m:t>
                            </m:r>
                          </m:sub>
                        </m:sSub>
                        <m:r>
                          <a:rPr lang="en-US" altLang="zh-CN" sz="2800">
                            <a:solidFill>
                              <a:srgbClr val="000000"/>
                            </a:solidFill>
                            <a:latin typeface="Cambria Math" panose="02040503050406030204" pitchFamily="18" charset="0"/>
                            <a:cs typeface="Times New Roman" panose="02020603050405020304" pitchFamily="18" charset="0"/>
                          </a:rPr>
                          <m:t>+</m:t>
                        </m:r>
                        <m:sSub>
                          <m:sSub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800" i="1">
                                <a:solidFill>
                                  <a:srgbClr val="000000"/>
                                </a:solidFill>
                                <a:latin typeface="Cambria Math" panose="02040503050406030204" pitchFamily="18" charset="0"/>
                                <a:cs typeface="Times New Roman" panose="02020603050405020304" pitchFamily="18" charset="0"/>
                              </a:rPr>
                              <m:t>𝐺</m:t>
                            </m:r>
                          </m:e>
                          <m:sub>
                            <m:r>
                              <m:rPr>
                                <m:nor/>
                              </m:rPr>
                              <a:rPr lang="zh-CN" altLang="zh-CN" sz="2800">
                                <a:solidFill>
                                  <a:srgbClr val="000000"/>
                                </a:solidFill>
                                <a:latin typeface="Times New Roman" panose="02020603050405020304" pitchFamily="18" charset="0"/>
                                <a:cs typeface="Times New Roman" panose="02020603050405020304" pitchFamily="18" charset="0"/>
                              </a:rPr>
                              <m:t>液</m:t>
                            </m:r>
                          </m:sub>
                        </m:sSub>
                      </m:num>
                      <m:den>
                        <m:r>
                          <a:rPr lang="en-US" altLang="zh-CN" sz="2800" i="1">
                            <a:solidFill>
                              <a:srgbClr val="000000"/>
                            </a:solidFill>
                            <a:latin typeface="Cambria Math" panose="02040503050406030204" pitchFamily="18" charset="0"/>
                            <a:cs typeface="Times New Roman" panose="02020603050405020304" pitchFamily="18" charset="0"/>
                          </a:rPr>
                          <m:t>𝑆</m:t>
                        </m:r>
                      </m:den>
                    </m:f>
                  </m:oMath>
                </a14:m>
                <a:r>
                  <a:rPr lang="zh-CN" alt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mc:Choice>
        <mc:Fallback xmlns="">
          <p:sp>
            <p:nvSpPr>
              <p:cNvPr id="4" name="矩形 3"/>
              <p:cNvSpPr>
                <a:spLocks noRot="1" noChangeAspect="1" noMove="1" noResize="1" noEditPoints="1" noAdjustHandles="1" noChangeArrowheads="1" noChangeShapeType="1" noTextEdit="1"/>
              </p:cNvSpPr>
              <p:nvPr/>
            </p:nvSpPr>
            <p:spPr>
              <a:xfrm>
                <a:off x="381000" y="1526508"/>
                <a:ext cx="11430000" cy="2987806"/>
              </a:xfrm>
              <a:prstGeom prst="rect">
                <a:avLst/>
              </a:prstGeom>
              <a:blipFill rotWithShape="0">
                <a:blip r:embed="rId2"/>
                <a:stretch>
                  <a:fillRect l="-1066" b="-1217"/>
                </a:stretch>
              </a:blipFill>
              <a:ln>
                <a:solidFill>
                  <a:schemeClr val="tx1"/>
                </a:solidFill>
              </a:ln>
            </p:spPr>
            <p:txBody>
              <a:bodyPr/>
              <a:lstStyle/>
              <a:p>
                <a:r>
                  <a:rPr lang="zh-CN" altLang="en-US">
                    <a:noFill/>
                  </a:rPr>
                  <a:t> </a:t>
                </a:r>
              </a:p>
            </p:txBody>
          </p:sp>
        </mc:Fallback>
      </mc:AlternateContent>
    </p:spTree>
    <p:extLst>
      <p:ext uri="{BB962C8B-B14F-4D97-AF65-F5344CB8AC3E}">
        <p14:creationId xmlns:p14="http://schemas.microsoft.com/office/powerpoint/2010/main" val="3713977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505177"/>
            <a:ext cx="11430000" cy="4616648"/>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800" b="1" dirty="0">
                <a:solidFill>
                  <a:srgbClr val="000000"/>
                </a:solidFill>
                <a:latin typeface="Times New Roman" panose="02020603050405020304" pitchFamily="18" charset="0"/>
                <a:cs typeface="Times New Roman" panose="02020603050405020304" pitchFamily="18" charset="0"/>
              </a:rPr>
              <a:t>5</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800" dirty="0">
                <a:solidFill>
                  <a:srgbClr val="000000"/>
                </a:solidFill>
                <a:latin typeface="Times New Roman" panose="02020603050405020304" pitchFamily="18" charset="0"/>
                <a:cs typeface="Times New Roman" panose="02020603050405020304" pitchFamily="18" charset="0"/>
              </a:rPr>
              <a:t>如图所示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质量为</a:t>
            </a:r>
            <a:r>
              <a:rPr lang="en-US" altLang="zh-CN" sz="2800" dirty="0">
                <a:solidFill>
                  <a:srgbClr val="000000"/>
                </a:solidFill>
                <a:latin typeface="Times New Roman" panose="02020603050405020304" pitchFamily="18" charset="0"/>
                <a:cs typeface="Times New Roman" panose="02020603050405020304" pitchFamily="18" charset="0"/>
              </a:rPr>
              <a:t>40 g</a:t>
            </a:r>
            <a:r>
              <a:rPr lang="zh-CN" altLang="zh-CN" sz="2800" dirty="0">
                <a:solidFill>
                  <a:srgbClr val="000000"/>
                </a:solidFill>
                <a:latin typeface="Times New Roman" panose="02020603050405020304" pitchFamily="18" charset="0"/>
                <a:cs typeface="Times New Roman" panose="02020603050405020304" pitchFamily="18" charset="0"/>
              </a:rPr>
              <a:t>的杯中装有</a:t>
            </a:r>
            <a:r>
              <a:rPr lang="en-US" altLang="zh-CN" sz="2800" dirty="0">
                <a:solidFill>
                  <a:srgbClr val="000000"/>
                </a:solidFill>
                <a:latin typeface="Times New Roman" panose="02020603050405020304" pitchFamily="18" charset="0"/>
                <a:cs typeface="Times New Roman" panose="02020603050405020304" pitchFamily="18" charset="0"/>
              </a:rPr>
              <a:t>300 g</a:t>
            </a:r>
            <a:r>
              <a:rPr lang="zh-CN" altLang="zh-CN" sz="2800" dirty="0">
                <a:solidFill>
                  <a:srgbClr val="000000"/>
                </a:solidFill>
                <a:latin typeface="Times New Roman" panose="02020603050405020304" pitchFamily="18" charset="0"/>
                <a:cs typeface="Times New Roman" panose="02020603050405020304" pitchFamily="18" charset="0"/>
              </a:rPr>
              <a:t>的水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水深</a:t>
            </a:r>
            <a:r>
              <a:rPr lang="en-US" altLang="zh-CN" sz="2800" dirty="0">
                <a:solidFill>
                  <a:srgbClr val="000000"/>
                </a:solidFill>
                <a:latin typeface="Times New Roman" panose="02020603050405020304" pitchFamily="18" charset="0"/>
                <a:cs typeface="Times New Roman" panose="02020603050405020304" pitchFamily="18" charset="0"/>
              </a:rPr>
              <a:t>10 </a:t>
            </a:r>
            <a:r>
              <a:rPr lang="en-US" altLang="zh-CN" sz="2800" dirty="0" err="1">
                <a:solidFill>
                  <a:srgbClr val="000000"/>
                </a:solidFill>
                <a:latin typeface="Times New Roman" panose="02020603050405020304" pitchFamily="18" charset="0"/>
                <a:cs typeface="Times New Roman" panose="02020603050405020304" pitchFamily="18" charset="0"/>
              </a:rPr>
              <a:t>cm,</a:t>
            </a:r>
            <a:r>
              <a:rPr lang="en-US" altLang="zh-CN" sz="2800" i="1"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800" baseline="-25000" dirty="0">
                <a:solidFill>
                  <a:srgbClr val="000000"/>
                </a:solidFill>
                <a:latin typeface="Times New Roman" panose="02020603050405020304" pitchFamily="18" charset="0"/>
                <a:cs typeface="Times New Roman" panose="02020603050405020304" pitchFamily="18" charset="0"/>
              </a:rPr>
              <a:t>水</a:t>
            </a:r>
            <a:r>
              <a:rPr lang="en-US" altLang="zh-CN" sz="2800" i="1" dirty="0" smtClean="0">
                <a:solidFill>
                  <a:srgbClr val="000000"/>
                </a:solidFill>
                <a:latin typeface="Times New Roman" panose="02020603050405020304" pitchFamily="18" charset="0"/>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1</a:t>
            </a:r>
            <a:r>
              <a:rPr lang="en-US" altLang="zh-CN" sz="2800" i="1" dirty="0" smtClean="0">
                <a:solidFill>
                  <a:srgbClr val="000000"/>
                </a:solidFill>
                <a:latin typeface="Times New Roman" panose="02020603050405020304" pitchFamily="18" charset="0"/>
                <a:cs typeface="Times New Roman" panose="02020603050405020304" pitchFamily="18" charset="0"/>
              </a:rPr>
              <a:t>.</a:t>
            </a:r>
            <a:r>
              <a:rPr lang="en-US" altLang="zh-CN" sz="2800" dirty="0" smtClean="0">
                <a:solidFill>
                  <a:srgbClr val="000000"/>
                </a:solidFill>
                <a:latin typeface="Times New Roman" panose="02020603050405020304" pitchFamily="18" charset="0"/>
                <a:cs typeface="Times New Roman" panose="02020603050405020304" pitchFamily="18" charset="0"/>
              </a:rPr>
              <a:t>0×10</a:t>
            </a:r>
            <a:r>
              <a:rPr lang="en-US" altLang="zh-CN" sz="2800" baseline="30000" dirty="0" smtClean="0">
                <a:solidFill>
                  <a:srgbClr val="000000"/>
                </a:solidFill>
                <a:latin typeface="Times New Roman" panose="02020603050405020304" pitchFamily="18" charset="0"/>
                <a:cs typeface="Times New Roman" panose="02020603050405020304" pitchFamily="18" charset="0"/>
              </a:rPr>
              <a:t>3</a:t>
            </a:r>
            <a:r>
              <a:rPr lang="en-US" altLang="zh-CN" sz="2800" dirty="0" smtClean="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kg/m</a:t>
            </a:r>
            <a:r>
              <a:rPr lang="en-US" altLang="zh-CN" sz="2800" baseline="30000"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杯的底面积为</a:t>
            </a:r>
            <a:r>
              <a:rPr lang="en-US" altLang="zh-CN" sz="2800" dirty="0">
                <a:solidFill>
                  <a:srgbClr val="000000"/>
                </a:solidFill>
                <a:latin typeface="Times New Roman" panose="02020603050405020304" pitchFamily="18" charset="0"/>
                <a:cs typeface="Times New Roman" panose="02020603050405020304" pitchFamily="18" charset="0"/>
              </a:rPr>
              <a:t>20 cm</a:t>
            </a:r>
            <a:r>
              <a:rPr lang="en-US" altLang="zh-CN" sz="2800" baseline="30000"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杯壁厚度不计</a:t>
            </a:r>
            <a:r>
              <a:rPr lang="en-US" altLang="zh-CN" sz="2800" dirty="0">
                <a:solidFill>
                  <a:srgbClr val="000000"/>
                </a:solidFill>
                <a:latin typeface="Times New Roman" panose="02020603050405020304" pitchFamily="18" charset="0"/>
                <a:cs typeface="Times New Roman" panose="02020603050405020304" pitchFamily="18" charset="0"/>
              </a:rPr>
              <a:t>;</a:t>
            </a:r>
            <a:r>
              <a:rPr lang="en-US" altLang="zh-CN" sz="2800" i="1" dirty="0">
                <a:solidFill>
                  <a:srgbClr val="000000"/>
                </a:solidFill>
                <a:latin typeface="Times New Roman" panose="02020603050405020304" pitchFamily="18" charset="0"/>
                <a:cs typeface="Times New Roman" panose="02020603050405020304" pitchFamily="18" charset="0"/>
              </a:rPr>
              <a:t>g</a:t>
            </a:r>
            <a:r>
              <a:rPr lang="zh-CN" altLang="zh-CN" sz="2800" dirty="0">
                <a:solidFill>
                  <a:srgbClr val="000000"/>
                </a:solidFill>
                <a:latin typeface="Times New Roman" panose="02020603050405020304" pitchFamily="18" charset="0"/>
                <a:cs typeface="Times New Roman" panose="02020603050405020304" pitchFamily="18" charset="0"/>
              </a:rPr>
              <a:t>取</a:t>
            </a:r>
            <a:r>
              <a:rPr lang="en-US" altLang="zh-CN" sz="2800" dirty="0">
                <a:solidFill>
                  <a:srgbClr val="000000"/>
                </a:solidFill>
                <a:latin typeface="Times New Roman" panose="02020603050405020304" pitchFamily="18" charset="0"/>
                <a:cs typeface="Times New Roman" panose="02020603050405020304" pitchFamily="18" charset="0"/>
              </a:rPr>
              <a:t>10 N/kg</a:t>
            </a:r>
            <a:r>
              <a:rPr lang="zh-CN" altLang="zh-CN" sz="2800" dirty="0">
                <a:solidFill>
                  <a:srgbClr val="000000"/>
                </a:solidFill>
                <a:latin typeface="Times New Roman" panose="02020603050405020304" pitchFamily="18" charset="0"/>
                <a:cs typeface="Times New Roman" panose="02020603050405020304" pitchFamily="18" charset="0"/>
              </a:rPr>
              <a:t>。求</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ctr">
              <a:lnSpc>
                <a:spcPct val="150000"/>
              </a:lnSpc>
              <a:spcAft>
                <a:spcPts val="0"/>
              </a:spcAft>
              <a:tabLst>
                <a:tab pos="1188085" algn="l"/>
                <a:tab pos="2163445" algn="l"/>
                <a:tab pos="3142615" algn="l"/>
                <a:tab pos="4190365" algn="l"/>
              </a:tabLst>
            </a:pPr>
            <a:endParaRPr lang="en-US" altLang="zh-CN" sz="2800" dirty="0" smtClean="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188085" algn="l"/>
                <a:tab pos="2163445" algn="l"/>
                <a:tab pos="3142615" algn="l"/>
                <a:tab pos="4190365" algn="l"/>
              </a:tabLst>
            </a:pPr>
            <a:endParaRPr lang="en-US" altLang="zh-CN" sz="2800" dirty="0" smtClean="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水对杯底的压强和水对杯底的</a:t>
            </a:r>
            <a:r>
              <a:rPr lang="zh-CN" altLang="zh-CN" sz="2800" dirty="0" smtClean="0">
                <a:solidFill>
                  <a:srgbClr val="000000"/>
                </a:solidFill>
                <a:latin typeface="Times New Roman" panose="02020603050405020304" pitchFamily="18" charset="0"/>
                <a:cs typeface="Times New Roman" panose="02020603050405020304" pitchFamily="18" charset="0"/>
              </a:rPr>
              <a:t>压力</a:t>
            </a:r>
            <a:r>
              <a:rPr lang="en-US" altLang="zh-CN" sz="2800" dirty="0" smtClean="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杯对水平桌面的压强。</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6" name="XW8QXR230.eps" descr="id:2147492645;FounderCES"/>
          <p:cNvPicPr/>
          <p:nvPr/>
        </p:nvPicPr>
        <p:blipFill>
          <a:blip r:embed="rId2">
            <a:clrChange>
              <a:clrFrom>
                <a:srgbClr val="FFFFFF"/>
              </a:clrFrom>
              <a:clrTo>
                <a:srgbClr val="FFFFFF">
                  <a:alpha val="0"/>
                </a:srgbClr>
              </a:clrTo>
            </a:clrChange>
          </a:blip>
          <a:stretch>
            <a:fillRect/>
          </a:stretch>
        </p:blipFill>
        <p:spPr>
          <a:xfrm>
            <a:off x="4573631" y="1910038"/>
            <a:ext cx="2170614" cy="1806925"/>
          </a:xfrm>
          <a:prstGeom prst="rect">
            <a:avLst/>
          </a:prstGeom>
        </p:spPr>
      </p:pic>
      <p:sp>
        <p:nvSpPr>
          <p:cNvPr id="7" name="矩形 6"/>
          <p:cNvSpPr>
            <a:spLocks noChangeAspect="1"/>
          </p:cNvSpPr>
          <p:nvPr/>
        </p:nvSpPr>
        <p:spPr>
          <a:xfrm>
            <a:off x="381000" y="5064572"/>
            <a:ext cx="6750566" cy="738664"/>
          </a:xfrm>
          <a:prstGeom prst="rect">
            <a:avLst/>
          </a:prstGeom>
        </p:spPr>
        <p:txBody>
          <a:bodyPr wrap="none">
            <a:spAutoFit/>
          </a:bodyPr>
          <a:lstStyle/>
          <a:p>
            <a:pPr>
              <a:lnSpc>
                <a:spcPct val="15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(1)1</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0×10</a:t>
            </a:r>
            <a:r>
              <a:rPr lang="en-US" altLang="zh-CN" sz="2800" baseline="30000"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 Pa</a:t>
            </a:r>
            <a:r>
              <a:rPr lang="zh-CN" altLang="zh-CN" sz="2800" i="1"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2 N    (2)1</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7×10</a:t>
            </a:r>
            <a:r>
              <a:rPr lang="en-US" altLang="zh-CN" sz="2800" baseline="30000"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Pa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61482595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矩形 1"/>
              <p:cNvSpPr>
                <a:spLocks noChangeAspect="1"/>
              </p:cNvSpPr>
              <p:nvPr/>
            </p:nvSpPr>
            <p:spPr>
              <a:xfrm>
                <a:off x="381000" y="340824"/>
                <a:ext cx="11430000" cy="5820440"/>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800" dirty="0">
                    <a:solidFill>
                      <a:srgbClr val="FF0000"/>
                    </a:solidFill>
                    <a:effectLst/>
                    <a:latin typeface="NEU-BZ-S92" panose="02020503000000020003" pitchFamily="18" charset="-122"/>
                    <a:ea typeface="Arial" panose="020B0604020202020204" pitchFamily="34"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杯内水深为</a:t>
                </a:r>
                <a:r>
                  <a:rPr lang="en-US" altLang="zh-CN" sz="2800" i="1" dirty="0">
                    <a:solidFill>
                      <a:srgbClr val="000000"/>
                    </a:solidFill>
                    <a:latin typeface="Times New Roman" panose="02020603050405020304" pitchFamily="18" charset="0"/>
                    <a:cs typeface="Times New Roman" panose="02020603050405020304" pitchFamily="18" charset="0"/>
                  </a:rPr>
                  <a:t>h=</a:t>
                </a:r>
                <a:r>
                  <a:rPr lang="en-US" altLang="zh-CN" sz="2800" dirty="0">
                    <a:solidFill>
                      <a:srgbClr val="000000"/>
                    </a:solidFill>
                    <a:latin typeface="Times New Roman" panose="02020603050405020304" pitchFamily="18" charset="0"/>
                    <a:cs typeface="Times New Roman" panose="02020603050405020304" pitchFamily="18" charset="0"/>
                  </a:rPr>
                  <a:t>10</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cm</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0</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a:t>
                </a:r>
                <a:r>
                  <a:rPr lang="en-US" altLang="zh-CN" sz="2800" dirty="0" smtClean="0">
                    <a:solidFill>
                      <a:srgbClr val="000000"/>
                    </a:solidFill>
                    <a:latin typeface="Times New Roman" panose="02020603050405020304" pitchFamily="18" charset="0"/>
                    <a:cs typeface="Times New Roman" panose="02020603050405020304" pitchFamily="18" charset="0"/>
                  </a:rPr>
                  <a:t>,</a:t>
                </a:r>
              </a:p>
              <a:p>
                <a:pPr>
                  <a:lnSpc>
                    <a:spcPct val="150000"/>
                  </a:lnSpc>
                  <a:spcAft>
                    <a:spcPts val="0"/>
                  </a:spcAft>
                  <a:tabLst>
                    <a:tab pos="1188085" algn="l"/>
                    <a:tab pos="2163445" algn="l"/>
                    <a:tab pos="3142615" algn="l"/>
                    <a:tab pos="4190365" algn="l"/>
                  </a:tabLst>
                </a:pPr>
                <a:r>
                  <a:rPr lang="zh-CN" altLang="zh-CN" sz="28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水</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对杯底的压强</a:t>
                </a:r>
                <a:r>
                  <a:rPr lang="en-US" altLang="zh-CN" sz="2800" i="1" dirty="0">
                    <a:solidFill>
                      <a:srgbClr val="000000"/>
                    </a:solidFill>
                    <a:latin typeface="Times New Roman" panose="02020603050405020304" pitchFamily="18" charset="0"/>
                    <a:cs typeface="Times New Roman" panose="02020603050405020304" pitchFamily="18" charset="0"/>
                  </a:rPr>
                  <a:t>p</a:t>
                </a:r>
                <a:r>
                  <a:rPr lang="en-US" altLang="zh-CN" sz="2800" baseline="-25000" dirty="0">
                    <a:solidFill>
                      <a:srgbClr val="000000"/>
                    </a:solidFill>
                    <a:latin typeface="Times New Roman" panose="02020603050405020304" pitchFamily="18" charset="0"/>
                    <a:cs typeface="Times New Roman" panose="02020603050405020304" pitchFamily="18" charset="0"/>
                  </a:rPr>
                  <a:t>1</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i="1" dirty="0">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8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水</a:t>
                </a:r>
                <a:r>
                  <a:rPr lang="en-US" altLang="zh-CN" sz="2800" i="1" dirty="0" err="1">
                    <a:solidFill>
                      <a:srgbClr val="000000"/>
                    </a:solidFill>
                    <a:latin typeface="Times New Roman" panose="02020603050405020304" pitchFamily="18" charset="0"/>
                    <a:cs typeface="Times New Roman" panose="02020603050405020304" pitchFamily="18" charset="0"/>
                  </a:rPr>
                  <a:t>gh</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0×10</a:t>
                </a:r>
                <a:r>
                  <a:rPr lang="en-US" altLang="zh-CN" sz="2800" baseline="30000"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kg/m</a:t>
                </a:r>
                <a:r>
                  <a:rPr lang="en-US" altLang="zh-CN" sz="2800" baseline="30000"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×10</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N/kg×0</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0×10</a:t>
                </a:r>
                <a:r>
                  <a:rPr lang="en-US" altLang="zh-CN" sz="2800" baseline="30000"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Pa;</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受力面积</a:t>
                </a:r>
                <a:r>
                  <a:rPr lang="en-US" altLang="zh-CN" sz="2800" i="1" dirty="0">
                    <a:solidFill>
                      <a:srgbClr val="000000"/>
                    </a:solidFill>
                    <a:latin typeface="Times New Roman" panose="02020603050405020304" pitchFamily="18" charset="0"/>
                    <a:cs typeface="Times New Roman" panose="02020603050405020304" pitchFamily="18" charset="0"/>
                  </a:rPr>
                  <a:t>S=</a:t>
                </a:r>
                <a:r>
                  <a:rPr lang="en-US" altLang="zh-CN" sz="2800" dirty="0">
                    <a:solidFill>
                      <a:srgbClr val="000000"/>
                    </a:solidFill>
                    <a:latin typeface="Times New Roman" panose="02020603050405020304" pitchFamily="18" charset="0"/>
                    <a:cs typeface="Times New Roman" panose="02020603050405020304" pitchFamily="18" charset="0"/>
                  </a:rPr>
                  <a:t>20</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cm</a:t>
                </a:r>
                <a:r>
                  <a:rPr lang="en-US" altLang="zh-CN" sz="2800" baseline="30000" dirty="0">
                    <a:solidFill>
                      <a:srgbClr val="000000"/>
                    </a:solidFill>
                    <a:latin typeface="Times New Roman" panose="02020603050405020304" pitchFamily="18" charset="0"/>
                    <a:cs typeface="Times New Roman" panose="02020603050405020304" pitchFamily="18" charset="0"/>
                  </a:rPr>
                  <a:t>2</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2×10</a:t>
                </a:r>
                <a:r>
                  <a:rPr lang="en-US" altLang="zh-CN" sz="2800" i="1" baseline="30000" dirty="0">
                    <a:solidFill>
                      <a:srgbClr val="000000"/>
                    </a:solidFill>
                    <a:latin typeface="Times New Roman" panose="02020603050405020304" pitchFamily="18" charset="0"/>
                    <a:cs typeface="Times New Roman" panose="02020603050405020304" pitchFamily="18" charset="0"/>
                  </a:rPr>
                  <a:t>-</a:t>
                </a:r>
                <a:r>
                  <a:rPr lang="en-US" altLang="zh-CN" sz="2800" baseline="30000"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a:t>
                </a:r>
                <a:r>
                  <a:rPr lang="en-US" altLang="zh-CN" sz="2800" baseline="30000" dirty="0">
                    <a:solidFill>
                      <a:srgbClr val="000000"/>
                    </a:solidFill>
                    <a:latin typeface="Times New Roman" panose="02020603050405020304" pitchFamily="18" charset="0"/>
                    <a:cs typeface="Times New Roman" panose="02020603050405020304" pitchFamily="18" charset="0"/>
                  </a:rPr>
                  <a:t>2</a:t>
                </a:r>
                <a:r>
                  <a:rPr lang="en-US" altLang="zh-CN" sz="2800" dirty="0" smtClean="0">
                    <a:solidFill>
                      <a:srgbClr val="000000"/>
                    </a:solidFill>
                    <a:latin typeface="Times New Roman" panose="02020603050405020304" pitchFamily="18" charset="0"/>
                    <a:cs typeface="Times New Roman" panose="02020603050405020304" pitchFamily="18" charset="0"/>
                  </a:rPr>
                  <a:t>,</a:t>
                </a:r>
              </a:p>
              <a:p>
                <a:pPr>
                  <a:lnSpc>
                    <a:spcPct val="150000"/>
                  </a:lnSpc>
                  <a:spcAft>
                    <a:spcPts val="0"/>
                  </a:spcAft>
                  <a:tabLst>
                    <a:tab pos="1188085" algn="l"/>
                    <a:tab pos="2163445" algn="l"/>
                    <a:tab pos="3142615" algn="l"/>
                    <a:tab pos="4190365" algn="l"/>
                  </a:tabLst>
                </a:pPr>
                <a:r>
                  <a:rPr lang="zh-CN" altLang="zh-CN" sz="28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a:t>
                </a:r>
                <a:r>
                  <a:rPr lang="en-US" altLang="zh-CN" sz="2800" i="1" dirty="0">
                    <a:solidFill>
                      <a:srgbClr val="000000"/>
                    </a:solidFill>
                    <a:latin typeface="Times New Roman" panose="02020603050405020304" pitchFamily="18" charset="0"/>
                    <a:cs typeface="Times New Roman" panose="02020603050405020304" pitchFamily="18" charset="0"/>
                  </a:rPr>
                  <a:t>p=</a:t>
                </a:r>
                <a14:m>
                  <m:oMath xmlns:m="http://schemas.openxmlformats.org/officeDocument/2006/math">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i="1">
                            <a:solidFill>
                              <a:srgbClr val="000000"/>
                            </a:solidFill>
                            <a:latin typeface="Cambria Math" panose="02040503050406030204" pitchFamily="18" charset="0"/>
                            <a:cs typeface="Times New Roman" panose="02020603050405020304" pitchFamily="18" charset="0"/>
                          </a:rPr>
                          <m:t>𝐹</m:t>
                        </m:r>
                      </m:num>
                      <m:den>
                        <m:r>
                          <a:rPr lang="en-US" altLang="zh-CN" sz="2800" i="1">
                            <a:solidFill>
                              <a:srgbClr val="000000"/>
                            </a:solidFill>
                            <a:latin typeface="Cambria Math" panose="02040503050406030204" pitchFamily="18" charset="0"/>
                            <a:cs typeface="Times New Roman" panose="02020603050405020304" pitchFamily="18" charset="0"/>
                          </a:rPr>
                          <m:t>𝑆</m:t>
                        </m:r>
                      </m:den>
                    </m:f>
                  </m:oMath>
                </a14:m>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可得</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水对杯底的</a:t>
                </a:r>
                <a:r>
                  <a:rPr lang="zh-CN" altLang="zh-CN" sz="28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压力</a:t>
                </a:r>
                <a:r>
                  <a:rPr lang="en-US" altLang="zh-CN" sz="2800" i="1" dirty="0" smtClean="0">
                    <a:solidFill>
                      <a:srgbClr val="000000"/>
                    </a:solidFill>
                    <a:latin typeface="Times New Roman" panose="02020603050405020304" pitchFamily="18" charset="0"/>
                    <a:cs typeface="Times New Roman" panose="02020603050405020304" pitchFamily="18" charset="0"/>
                  </a:rPr>
                  <a:t>F</a:t>
                </a:r>
                <a:r>
                  <a:rPr lang="en-US" altLang="zh-CN" sz="2800" baseline="-25000" dirty="0" smtClean="0">
                    <a:solidFill>
                      <a:srgbClr val="000000"/>
                    </a:solidFill>
                    <a:latin typeface="Times New Roman" panose="02020603050405020304" pitchFamily="18" charset="0"/>
                    <a:cs typeface="Times New Roman" panose="02020603050405020304" pitchFamily="18" charset="0"/>
                  </a:rPr>
                  <a:t>1</a:t>
                </a:r>
                <a:r>
                  <a:rPr lang="en-US" altLang="zh-CN" sz="2800" i="1" dirty="0" smtClean="0">
                    <a:solidFill>
                      <a:srgbClr val="000000"/>
                    </a:solidFill>
                    <a:latin typeface="Times New Roman" panose="02020603050405020304" pitchFamily="18" charset="0"/>
                    <a:cs typeface="Times New Roman" panose="02020603050405020304" pitchFamily="18" charset="0"/>
                  </a:rPr>
                  <a:t>=p</a:t>
                </a:r>
                <a:r>
                  <a:rPr lang="en-US" altLang="zh-CN" sz="2800" baseline="-25000" dirty="0" smtClean="0">
                    <a:solidFill>
                      <a:srgbClr val="000000"/>
                    </a:solidFill>
                    <a:latin typeface="Times New Roman" panose="02020603050405020304" pitchFamily="18" charset="0"/>
                    <a:cs typeface="Times New Roman" panose="02020603050405020304" pitchFamily="18" charset="0"/>
                  </a:rPr>
                  <a:t>1</a:t>
                </a:r>
                <a:r>
                  <a:rPr lang="en-US" altLang="zh-CN" sz="2800" i="1" dirty="0" smtClean="0">
                    <a:solidFill>
                      <a:srgbClr val="000000"/>
                    </a:solidFill>
                    <a:latin typeface="Times New Roman" panose="02020603050405020304" pitchFamily="18" charset="0"/>
                    <a:cs typeface="Times New Roman" panose="02020603050405020304" pitchFamily="18" charset="0"/>
                  </a:rPr>
                  <a:t>S=</a:t>
                </a:r>
                <a:r>
                  <a:rPr lang="en-US" altLang="zh-CN" sz="2800" dirty="0" smtClean="0">
                    <a:solidFill>
                      <a:srgbClr val="000000"/>
                    </a:solidFill>
                    <a:latin typeface="Times New Roman" panose="02020603050405020304" pitchFamily="18" charset="0"/>
                    <a:cs typeface="Times New Roman" panose="02020603050405020304" pitchFamily="18" charset="0"/>
                  </a:rPr>
                  <a:t>1</a:t>
                </a:r>
                <a:r>
                  <a:rPr lang="en-US" altLang="zh-CN" sz="2800" i="1" dirty="0" smtClean="0">
                    <a:solidFill>
                      <a:srgbClr val="000000"/>
                    </a:solidFill>
                    <a:latin typeface="Times New Roman" panose="02020603050405020304" pitchFamily="18" charset="0"/>
                    <a:cs typeface="Times New Roman" panose="02020603050405020304" pitchFamily="18" charset="0"/>
                  </a:rPr>
                  <a:t>.</a:t>
                </a:r>
                <a:r>
                  <a:rPr lang="en-US" altLang="zh-CN" sz="2800" dirty="0" smtClean="0">
                    <a:solidFill>
                      <a:srgbClr val="000000"/>
                    </a:solidFill>
                    <a:latin typeface="Times New Roman" panose="02020603050405020304" pitchFamily="18" charset="0"/>
                    <a:cs typeface="Times New Roman" panose="02020603050405020304" pitchFamily="18" charset="0"/>
                  </a:rPr>
                  <a:t>0×10</a:t>
                </a:r>
                <a:r>
                  <a:rPr lang="en-US" altLang="zh-CN" sz="2800" baseline="30000" dirty="0" smtClean="0">
                    <a:solidFill>
                      <a:srgbClr val="000000"/>
                    </a:solidFill>
                    <a:latin typeface="Times New Roman" panose="02020603050405020304" pitchFamily="18" charset="0"/>
                    <a:cs typeface="Times New Roman" panose="02020603050405020304" pitchFamily="18" charset="0"/>
                  </a:rPr>
                  <a:t>3</a:t>
                </a:r>
                <a:r>
                  <a:rPr lang="en-US" altLang="zh-CN" sz="28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Pa×2×10</a:t>
                </a:r>
                <a:r>
                  <a:rPr lang="en-US" altLang="zh-CN" sz="2800" i="1" baseline="30000" dirty="0">
                    <a:solidFill>
                      <a:srgbClr val="000000"/>
                    </a:solidFill>
                    <a:latin typeface="Times New Roman" panose="02020603050405020304" pitchFamily="18" charset="0"/>
                    <a:cs typeface="Times New Roman" panose="02020603050405020304" pitchFamily="18" charset="0"/>
                  </a:rPr>
                  <a:t>-</a:t>
                </a:r>
                <a:r>
                  <a:rPr lang="en-US" altLang="zh-CN" sz="2800" baseline="30000"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a:t>
                </a:r>
                <a:r>
                  <a:rPr lang="en-US" altLang="zh-CN" sz="2800" baseline="30000" dirty="0">
                    <a:solidFill>
                      <a:srgbClr val="000000"/>
                    </a:solidFill>
                    <a:latin typeface="Times New Roman" panose="02020603050405020304" pitchFamily="18" charset="0"/>
                    <a:cs typeface="Times New Roman" panose="02020603050405020304" pitchFamily="18" charset="0"/>
                  </a:rPr>
                  <a:t>2</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水所受的重力</a:t>
                </a:r>
                <a:r>
                  <a:rPr lang="en-US" altLang="zh-CN" sz="2800" i="1" dirty="0">
                    <a:solidFill>
                      <a:srgbClr val="000000"/>
                    </a:solidFill>
                    <a:latin typeface="Times New Roman" panose="02020603050405020304" pitchFamily="18" charset="0"/>
                    <a:cs typeface="Times New Roman" panose="02020603050405020304" pitchFamily="18" charset="0"/>
                  </a:rPr>
                  <a:t>G</a:t>
                </a:r>
                <a:r>
                  <a:rPr lang="zh-CN" altLang="zh-CN" sz="28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水</a:t>
                </a:r>
                <a:r>
                  <a:rPr lang="en-US" altLang="zh-CN" sz="2800" i="1" dirty="0">
                    <a:solidFill>
                      <a:srgbClr val="000000"/>
                    </a:solidFill>
                    <a:latin typeface="Times New Roman" panose="02020603050405020304" pitchFamily="18" charset="0"/>
                    <a:cs typeface="Times New Roman" panose="02020603050405020304" pitchFamily="18" charset="0"/>
                  </a:rPr>
                  <a:t>=m</a:t>
                </a:r>
                <a:r>
                  <a:rPr lang="zh-CN" altLang="zh-CN" sz="28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水</a:t>
                </a:r>
                <a:r>
                  <a:rPr lang="en-US" altLang="zh-CN" sz="2800" i="1" dirty="0">
                    <a:solidFill>
                      <a:srgbClr val="000000"/>
                    </a:solidFill>
                    <a:latin typeface="Times New Roman" panose="02020603050405020304" pitchFamily="18" charset="0"/>
                    <a:cs typeface="Times New Roman" panose="02020603050405020304" pitchFamily="18" charset="0"/>
                  </a:rPr>
                  <a:t>g=</a:t>
                </a:r>
                <a:r>
                  <a:rPr lang="en-US" altLang="zh-CN" sz="2800" dirty="0">
                    <a:solidFill>
                      <a:srgbClr val="000000"/>
                    </a:solidFill>
                    <a:latin typeface="Times New Roman" panose="02020603050405020304" pitchFamily="18" charset="0"/>
                    <a:cs typeface="Times New Roman" panose="02020603050405020304" pitchFamily="18" charset="0"/>
                  </a:rPr>
                  <a:t>0</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kg×10</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N/kg</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杯所受的重力</a:t>
                </a:r>
                <a:r>
                  <a:rPr lang="en-US" altLang="zh-CN" sz="2800" i="1" dirty="0">
                    <a:solidFill>
                      <a:srgbClr val="000000"/>
                    </a:solidFill>
                    <a:latin typeface="Times New Roman" panose="02020603050405020304" pitchFamily="18" charset="0"/>
                    <a:cs typeface="Times New Roman" panose="02020603050405020304" pitchFamily="18" charset="0"/>
                  </a:rPr>
                  <a:t>G</a:t>
                </a:r>
                <a:r>
                  <a:rPr lang="zh-CN" altLang="zh-CN" sz="28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杯</a:t>
                </a:r>
                <a:r>
                  <a:rPr lang="en-US" altLang="zh-CN" sz="2800" i="1" dirty="0">
                    <a:solidFill>
                      <a:srgbClr val="000000"/>
                    </a:solidFill>
                    <a:latin typeface="Times New Roman" panose="02020603050405020304" pitchFamily="18" charset="0"/>
                    <a:cs typeface="Times New Roman" panose="02020603050405020304" pitchFamily="18" charset="0"/>
                  </a:rPr>
                  <a:t>=m</a:t>
                </a:r>
                <a:r>
                  <a:rPr lang="zh-CN" altLang="zh-CN" sz="28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杯</a:t>
                </a:r>
                <a:r>
                  <a:rPr lang="en-US" altLang="zh-CN" sz="2800" i="1" dirty="0">
                    <a:solidFill>
                      <a:srgbClr val="000000"/>
                    </a:solidFill>
                    <a:latin typeface="Times New Roman" panose="02020603050405020304" pitchFamily="18" charset="0"/>
                    <a:cs typeface="Times New Roman" panose="02020603050405020304" pitchFamily="18" charset="0"/>
                  </a:rPr>
                  <a:t>g=</a:t>
                </a:r>
                <a:r>
                  <a:rPr lang="en-US" altLang="zh-CN" sz="2800" dirty="0">
                    <a:solidFill>
                      <a:srgbClr val="000000"/>
                    </a:solidFill>
                    <a:latin typeface="Times New Roman" panose="02020603050405020304" pitchFamily="18" charset="0"/>
                    <a:cs typeface="Times New Roman" panose="02020603050405020304" pitchFamily="18" charset="0"/>
                  </a:rPr>
                  <a:t>0</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04</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kg×10</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N/kg</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0</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4</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杯对水平桌面的压力等于杯所受的重力加上水所受的重力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有</a:t>
                </a:r>
                <a:r>
                  <a:rPr lang="en-US" altLang="zh-CN" sz="2800" i="1" dirty="0">
                    <a:solidFill>
                      <a:srgbClr val="000000"/>
                    </a:solidFill>
                    <a:latin typeface="Times New Roman" panose="02020603050405020304" pitchFamily="18" charset="0"/>
                    <a:cs typeface="Times New Roman" panose="02020603050405020304" pitchFamily="18" charset="0"/>
                  </a:rPr>
                  <a:t>F=G</a:t>
                </a:r>
                <a:r>
                  <a:rPr lang="zh-CN" altLang="zh-CN" sz="28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杯</a:t>
                </a:r>
                <a:r>
                  <a:rPr lang="en-US" altLang="zh-CN" sz="2800" i="1" dirty="0">
                    <a:solidFill>
                      <a:srgbClr val="000000"/>
                    </a:solidFill>
                    <a:latin typeface="Times New Roman" panose="02020603050405020304" pitchFamily="18" charset="0"/>
                    <a:cs typeface="Times New Roman" panose="02020603050405020304" pitchFamily="18" charset="0"/>
                  </a:rPr>
                  <a:t>+G</a:t>
                </a:r>
                <a:r>
                  <a:rPr lang="zh-CN" altLang="zh-CN" sz="28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水</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0</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4</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3</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4</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故杯对桌面的</a:t>
                </a:r>
                <a:r>
                  <a:rPr lang="zh-CN" altLang="zh-CN" sz="28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压强</a:t>
                </a:r>
                <a:r>
                  <a:rPr lang="en-US" altLang="zh-CN" sz="2800" i="1" dirty="0" smtClean="0">
                    <a:solidFill>
                      <a:srgbClr val="000000"/>
                    </a:solidFill>
                    <a:latin typeface="Times New Roman" panose="02020603050405020304" pitchFamily="18" charset="0"/>
                    <a:cs typeface="Times New Roman" panose="02020603050405020304" pitchFamily="18" charset="0"/>
                  </a:rPr>
                  <a:t>p</a:t>
                </a:r>
                <a:r>
                  <a:rPr lang="en-US" altLang="zh-CN" sz="2800" i="1" dirty="0">
                    <a:solidFill>
                      <a:srgbClr val="000000"/>
                    </a:solidFill>
                    <a:latin typeface="Times New Roman" panose="02020603050405020304" pitchFamily="18" charset="0"/>
                    <a:cs typeface="Times New Roman" panose="02020603050405020304" pitchFamily="18" charset="0"/>
                  </a:rPr>
                  <a:t>=</a:t>
                </a:r>
                <a14:m>
                  <m:oMath xmlns:m="http://schemas.openxmlformats.org/officeDocument/2006/math">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i="1">
                            <a:solidFill>
                              <a:srgbClr val="000000"/>
                            </a:solidFill>
                            <a:latin typeface="Cambria Math" panose="02040503050406030204" pitchFamily="18" charset="0"/>
                            <a:cs typeface="Times New Roman" panose="02020603050405020304" pitchFamily="18" charset="0"/>
                          </a:rPr>
                          <m:t>𝐹</m:t>
                        </m:r>
                      </m:num>
                      <m:den>
                        <m:r>
                          <a:rPr lang="en-US" altLang="zh-CN" sz="2800" i="1">
                            <a:solidFill>
                              <a:srgbClr val="000000"/>
                            </a:solidFill>
                            <a:latin typeface="Cambria Math" panose="02040503050406030204" pitchFamily="18" charset="0"/>
                            <a:cs typeface="Times New Roman" panose="02020603050405020304" pitchFamily="18" charset="0"/>
                          </a:rPr>
                          <m:t>𝑆</m:t>
                        </m:r>
                      </m:den>
                    </m:f>
                    <m:r>
                      <a:rPr lang="en-US" altLang="zh-CN" sz="2800" i="1">
                        <a:solidFill>
                          <a:srgbClr val="000000"/>
                        </a:solidFill>
                        <a:latin typeface="Cambria Math" panose="02040503050406030204" pitchFamily="18" charset="0"/>
                        <a:cs typeface="Times New Roman" panose="02020603050405020304" pitchFamily="18" charset="0"/>
                      </a:rPr>
                      <m:t>=</m:t>
                    </m:r>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a:solidFill>
                              <a:srgbClr val="000000"/>
                            </a:solidFill>
                            <a:latin typeface="Cambria Math" panose="02040503050406030204" pitchFamily="18" charset="0"/>
                            <a:cs typeface="Times New Roman" panose="02020603050405020304" pitchFamily="18" charset="0"/>
                          </a:rPr>
                          <m:t>3</m:t>
                        </m:r>
                        <m:r>
                          <m:rPr>
                            <m:nor/>
                          </m:rPr>
                          <a:rPr lang="en-US" altLang="zh-CN" sz="2800">
                            <a:solidFill>
                              <a:srgbClr val="000000"/>
                            </a:solidFill>
                            <a:latin typeface="Times New Roman" panose="02020603050405020304" pitchFamily="18" charset="0"/>
                            <a:cs typeface="Times New Roman" panose="02020603050405020304" pitchFamily="18" charset="0"/>
                          </a:rPr>
                          <m:t>.</m:t>
                        </m:r>
                        <m:r>
                          <a:rPr lang="en-US" altLang="zh-CN" sz="2800">
                            <a:solidFill>
                              <a:srgbClr val="000000"/>
                            </a:solidFill>
                            <a:latin typeface="Cambria Math" panose="02040503050406030204" pitchFamily="18" charset="0"/>
                            <a:cs typeface="Times New Roman" panose="02020603050405020304" pitchFamily="18" charset="0"/>
                          </a:rPr>
                          <m:t>4</m:t>
                        </m:r>
                        <m:r>
                          <m:rPr>
                            <m:sty m:val="p"/>
                          </m:rPr>
                          <a:rPr lang="en-US" altLang="zh-CN" sz="2800">
                            <a:solidFill>
                              <a:srgbClr val="000000"/>
                            </a:solidFill>
                            <a:latin typeface="Cambria Math" panose="02040503050406030204" pitchFamily="18" charset="0"/>
                            <a:cs typeface="Times New Roman" panose="02020603050405020304" pitchFamily="18" charset="0"/>
                          </a:rPr>
                          <m:t>N</m:t>
                        </m:r>
                      </m:num>
                      <m:den>
                        <m:r>
                          <a:rPr lang="en-US" altLang="zh-CN" sz="2800">
                            <a:solidFill>
                              <a:srgbClr val="000000"/>
                            </a:solidFill>
                            <a:latin typeface="Cambria Math" panose="02040503050406030204" pitchFamily="18" charset="0"/>
                            <a:cs typeface="Times New Roman" panose="02020603050405020304" pitchFamily="18" charset="0"/>
                          </a:rPr>
                          <m:t>2×1</m:t>
                        </m:r>
                        <m:sSup>
                          <m:sSup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2800">
                                <a:solidFill>
                                  <a:srgbClr val="000000"/>
                                </a:solidFill>
                                <a:latin typeface="Cambria Math" panose="02040503050406030204" pitchFamily="18" charset="0"/>
                                <a:cs typeface="Times New Roman" panose="02020603050405020304" pitchFamily="18" charset="0"/>
                              </a:rPr>
                              <m:t>0</m:t>
                            </m:r>
                          </m:e>
                          <m:sup>
                            <m:r>
                              <m:rPr>
                                <m:nor/>
                              </m:rPr>
                              <a:rPr lang="en-US" altLang="zh-CN" sz="2800" i="1">
                                <a:solidFill>
                                  <a:srgbClr val="000000"/>
                                </a:solidFill>
                                <a:latin typeface="Times New Roman" panose="02020603050405020304" pitchFamily="18" charset="0"/>
                                <a:cs typeface="Times New Roman" panose="02020603050405020304" pitchFamily="18" charset="0"/>
                              </a:rPr>
                              <m:t>−</m:t>
                            </m:r>
                            <m:r>
                              <a:rPr lang="en-US" altLang="zh-CN" sz="2800">
                                <a:solidFill>
                                  <a:srgbClr val="000000"/>
                                </a:solidFill>
                                <a:latin typeface="Cambria Math" panose="02040503050406030204" pitchFamily="18" charset="0"/>
                                <a:cs typeface="Times New Roman" panose="02020603050405020304" pitchFamily="18" charset="0"/>
                              </a:rPr>
                              <m:t>3</m:t>
                            </m:r>
                          </m:sup>
                        </m:sSup>
                        <m:r>
                          <m:rPr>
                            <m:nor/>
                          </m:rPr>
                          <a:rPr lang="en-US" altLang="zh-CN" sz="2800">
                            <a:solidFill>
                              <a:srgbClr val="000000"/>
                            </a:solidFill>
                            <a:latin typeface="Times New Roman" panose="02020603050405020304" pitchFamily="18" charset="0"/>
                            <a:cs typeface="Times New Roman" panose="02020603050405020304" pitchFamily="18" charset="0"/>
                          </a:rPr>
                          <m:t> </m:t>
                        </m:r>
                        <m:sSup>
                          <m:sSup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m:rPr>
                                <m:sty m:val="p"/>
                              </m:rPr>
                              <a:rPr lang="en-US" altLang="zh-CN" sz="2800">
                                <a:solidFill>
                                  <a:srgbClr val="000000"/>
                                </a:solidFill>
                                <a:latin typeface="Cambria Math" panose="02040503050406030204" pitchFamily="18" charset="0"/>
                                <a:cs typeface="Times New Roman" panose="02020603050405020304" pitchFamily="18" charset="0"/>
                              </a:rPr>
                              <m:t>m</m:t>
                            </m:r>
                          </m:e>
                          <m:sup>
                            <m:r>
                              <a:rPr lang="en-US" altLang="zh-CN" sz="2800">
                                <a:solidFill>
                                  <a:srgbClr val="000000"/>
                                </a:solidFill>
                                <a:latin typeface="Cambria Math" panose="02040503050406030204" pitchFamily="18" charset="0"/>
                                <a:cs typeface="Times New Roman" panose="02020603050405020304" pitchFamily="18" charset="0"/>
                              </a:rPr>
                              <m:t>2</m:t>
                            </m:r>
                          </m:sup>
                        </m:sSup>
                      </m:den>
                    </m:f>
                  </m:oMath>
                </a14:m>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7×10</a:t>
                </a:r>
                <a:r>
                  <a:rPr lang="en-US" altLang="zh-CN" sz="2800" baseline="30000"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Pa</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mc:Choice>
        <mc:Fallback xmlns="">
          <p:sp>
            <p:nvSpPr>
              <p:cNvPr id="2" name="矩形 1"/>
              <p:cNvSpPr>
                <a:spLocks noRot="1" noChangeAspect="1" noMove="1" noResize="1" noEditPoints="1" noAdjustHandles="1" noChangeArrowheads="1" noChangeShapeType="1" noTextEdit="1"/>
              </p:cNvSpPr>
              <p:nvPr/>
            </p:nvSpPr>
            <p:spPr>
              <a:xfrm>
                <a:off x="381000" y="340824"/>
                <a:ext cx="11430000" cy="5820440"/>
              </a:xfrm>
              <a:prstGeom prst="rect">
                <a:avLst/>
              </a:prstGeom>
              <a:blipFill rotWithShape="0">
                <a:blip r:embed="rId2"/>
                <a:stretch>
                  <a:fillRect l="-1120" r="-64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12161276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99867134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343081"/>
            <a:ext cx="4583306" cy="738664"/>
          </a:xfrm>
          <a:prstGeom prst="rect">
            <a:avLst/>
          </a:prstGeom>
        </p:spPr>
        <p:txBody>
          <a:bodyPr wrap="none">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类型</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一</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柱体</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的压强与</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计算</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 name="矩形 2"/>
              <p:cNvSpPr>
                <a:spLocks noChangeAspect="1"/>
              </p:cNvSpPr>
              <p:nvPr/>
            </p:nvSpPr>
            <p:spPr>
              <a:xfrm>
                <a:off x="381000" y="2228398"/>
                <a:ext cx="11430000" cy="1660839"/>
              </a:xfrm>
              <a:prstGeom prst="rect">
                <a:avLst/>
              </a:prstGeom>
              <a:ln>
                <a:solidFill>
                  <a:schemeClr val="tx1"/>
                </a:solidFill>
              </a:ln>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正黑简体"/>
                    <a:cs typeface="Times New Roman" panose="02020603050405020304" pitchFamily="18" charset="0"/>
                  </a:rPr>
                  <a:t>方法</a:t>
                </a:r>
                <a:r>
                  <a:rPr lang="zh-CN" altLang="zh-CN" sz="2800" dirty="0" smtClean="0">
                    <a:solidFill>
                      <a:srgbClr val="000000"/>
                    </a:solidFill>
                    <a:latin typeface="NEU-BZ-S92" panose="02020503000000020003" pitchFamily="18" charset="-122"/>
                    <a:ea typeface="方正正黑简体"/>
                    <a:cs typeface="Times New Roman" panose="02020603050405020304" pitchFamily="18" charset="0"/>
                  </a:rPr>
                  <a:t>技巧</a:t>
                </a:r>
                <a:r>
                  <a:rPr lang="en-US" altLang="zh-CN" sz="2800" dirty="0" smtClean="0">
                    <a:solidFill>
                      <a:srgbClr val="000000"/>
                    </a:solidFill>
                    <a:latin typeface="NEU-BZ-S92" panose="02020503000000020003" pitchFamily="18" charset="-122"/>
                    <a:ea typeface="方正正黑简体"/>
                    <a:cs typeface="Times New Roman" panose="02020603050405020304" pitchFamily="18" charset="0"/>
                  </a:rPr>
                  <a:t>    </a:t>
                </a:r>
                <a:r>
                  <a:rPr lang="zh-CN" altLang="zh-CN" sz="28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将</a:t>
                </a:r>
                <a:r>
                  <a:rPr lang="zh-CN" alt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一密度均匀、高为</a:t>
                </a:r>
                <a:r>
                  <a:rPr lang="en-US" altLang="zh-CN" sz="2800" i="1" dirty="0">
                    <a:solidFill>
                      <a:srgbClr val="000000"/>
                    </a:solidFill>
                    <a:latin typeface="Times New Roman" panose="02020603050405020304" pitchFamily="18" charset="0"/>
                    <a:cs typeface="Times New Roman" panose="02020603050405020304" pitchFamily="18" charset="0"/>
                  </a:rPr>
                  <a:t>h</a:t>
                </a:r>
                <a:r>
                  <a:rPr lang="zh-CN" alt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的柱体</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包括圆柱体、长方体、正方体等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放在水平桌面上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桌面受到的压强</a:t>
                </a:r>
                <a:r>
                  <a:rPr lang="en-US" altLang="zh-CN" sz="2800" i="1" dirty="0">
                    <a:solidFill>
                      <a:srgbClr val="000000"/>
                    </a:solidFill>
                    <a:latin typeface="Times New Roman" panose="02020603050405020304" pitchFamily="18" charset="0"/>
                    <a:cs typeface="Times New Roman" panose="02020603050405020304" pitchFamily="18" charset="0"/>
                  </a:rPr>
                  <a:t>p=</a:t>
                </a:r>
                <a14:m>
                  <m:oMath xmlns:m="http://schemas.openxmlformats.org/officeDocument/2006/math">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i="1">
                            <a:solidFill>
                              <a:srgbClr val="000000"/>
                            </a:solidFill>
                            <a:latin typeface="Cambria Math" panose="02040503050406030204" pitchFamily="18" charset="0"/>
                            <a:cs typeface="Times New Roman" panose="02020603050405020304" pitchFamily="18" charset="0"/>
                          </a:rPr>
                          <m:t>𝐹</m:t>
                        </m:r>
                      </m:num>
                      <m:den>
                        <m:r>
                          <a:rPr lang="en-US" altLang="zh-CN" sz="2800" i="1">
                            <a:solidFill>
                              <a:srgbClr val="000000"/>
                            </a:solidFill>
                            <a:latin typeface="Cambria Math" panose="02040503050406030204" pitchFamily="18" charset="0"/>
                            <a:cs typeface="Times New Roman" panose="02020603050405020304" pitchFamily="18" charset="0"/>
                          </a:rPr>
                          <m:t>𝑆</m:t>
                        </m:r>
                      </m:den>
                    </m:f>
                    <m:r>
                      <a:rPr lang="en-US" altLang="zh-CN" sz="2800" i="1">
                        <a:solidFill>
                          <a:srgbClr val="000000"/>
                        </a:solidFill>
                        <a:latin typeface="Cambria Math" panose="02040503050406030204" pitchFamily="18" charset="0"/>
                        <a:cs typeface="Times New Roman" panose="02020603050405020304" pitchFamily="18" charset="0"/>
                      </a:rPr>
                      <m:t>=</m:t>
                    </m:r>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i="1">
                            <a:solidFill>
                              <a:srgbClr val="000000"/>
                            </a:solidFill>
                            <a:latin typeface="Cambria Math" panose="02040503050406030204" pitchFamily="18" charset="0"/>
                            <a:cs typeface="Times New Roman" panose="02020603050405020304" pitchFamily="18" charset="0"/>
                          </a:rPr>
                          <m:t>𝐺</m:t>
                        </m:r>
                      </m:num>
                      <m:den>
                        <m:r>
                          <a:rPr lang="en-US" altLang="zh-CN" sz="2800" i="1">
                            <a:solidFill>
                              <a:srgbClr val="000000"/>
                            </a:solidFill>
                            <a:latin typeface="Cambria Math" panose="02040503050406030204" pitchFamily="18" charset="0"/>
                            <a:cs typeface="Times New Roman" panose="02020603050405020304" pitchFamily="18" charset="0"/>
                          </a:rPr>
                          <m:t>𝑆</m:t>
                        </m:r>
                      </m:den>
                    </m:f>
                    <m:r>
                      <a:rPr lang="en-US" altLang="zh-CN" sz="2800" i="1">
                        <a:solidFill>
                          <a:srgbClr val="000000"/>
                        </a:solidFill>
                        <a:latin typeface="Cambria Math" panose="02040503050406030204" pitchFamily="18" charset="0"/>
                        <a:cs typeface="Times New Roman" panose="02020603050405020304" pitchFamily="18" charset="0"/>
                      </a:rPr>
                      <m:t>=</m:t>
                    </m:r>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i="1">
                            <a:solidFill>
                              <a:srgbClr val="000000"/>
                            </a:solidFill>
                            <a:latin typeface="Cambria Math" panose="02040503050406030204" pitchFamily="18" charset="0"/>
                            <a:cs typeface="Times New Roman" panose="02020603050405020304" pitchFamily="18" charset="0"/>
                          </a:rPr>
                          <m:t>𝑚𝑔</m:t>
                        </m:r>
                      </m:num>
                      <m:den>
                        <m:r>
                          <a:rPr lang="en-US" altLang="zh-CN" sz="2800" i="1">
                            <a:solidFill>
                              <a:srgbClr val="000000"/>
                            </a:solidFill>
                            <a:latin typeface="Cambria Math" panose="02040503050406030204" pitchFamily="18" charset="0"/>
                            <a:cs typeface="Times New Roman" panose="02020603050405020304" pitchFamily="18" charset="0"/>
                          </a:rPr>
                          <m:t>𝑆</m:t>
                        </m:r>
                      </m:den>
                    </m:f>
                    <m:r>
                      <a:rPr lang="en-US" altLang="zh-CN" sz="2800" i="1">
                        <a:solidFill>
                          <a:srgbClr val="000000"/>
                        </a:solidFill>
                        <a:latin typeface="Cambria Math" panose="02040503050406030204" pitchFamily="18" charset="0"/>
                        <a:cs typeface="Times New Roman" panose="02020603050405020304" pitchFamily="18" charset="0"/>
                      </a:rPr>
                      <m:t>=</m:t>
                    </m:r>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i="1">
                            <a:solidFill>
                              <a:srgbClr val="000000"/>
                            </a:solidFill>
                            <a:latin typeface="Cambria Math" panose="02040503050406030204" pitchFamily="18" charset="0"/>
                            <a:cs typeface="Times New Roman" panose="02020603050405020304" pitchFamily="18" charset="0"/>
                          </a:rPr>
                          <m:t>𝜌</m:t>
                        </m:r>
                        <m:r>
                          <a:rPr lang="en-US" altLang="zh-CN" sz="2800" i="1">
                            <a:solidFill>
                              <a:srgbClr val="000000"/>
                            </a:solidFill>
                            <a:latin typeface="Cambria Math" panose="02040503050406030204" pitchFamily="18" charset="0"/>
                            <a:cs typeface="Times New Roman" panose="02020603050405020304" pitchFamily="18" charset="0"/>
                          </a:rPr>
                          <m:t>𝑔𝑉</m:t>
                        </m:r>
                      </m:num>
                      <m:den>
                        <m:r>
                          <a:rPr lang="en-US" altLang="zh-CN" sz="2800" i="1">
                            <a:solidFill>
                              <a:srgbClr val="000000"/>
                            </a:solidFill>
                            <a:latin typeface="Cambria Math" panose="02040503050406030204" pitchFamily="18" charset="0"/>
                            <a:cs typeface="Times New Roman" panose="02020603050405020304" pitchFamily="18" charset="0"/>
                          </a:rPr>
                          <m:t>𝑆</m:t>
                        </m:r>
                      </m:den>
                    </m:f>
                  </m:oMath>
                </a14:m>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i="1" dirty="0" err="1">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800" i="1" dirty="0" err="1">
                    <a:solidFill>
                      <a:srgbClr val="000000"/>
                    </a:solidFill>
                    <a:latin typeface="Times New Roman" panose="02020603050405020304" pitchFamily="18" charset="0"/>
                    <a:cs typeface="Times New Roman" panose="02020603050405020304" pitchFamily="18" charset="0"/>
                  </a:rPr>
                  <a:t>gh</a:t>
                </a:r>
                <a:r>
                  <a:rPr lang="zh-CN" alt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mc:Choice>
        <mc:Fallback xmlns="">
          <p:sp>
            <p:nvSpPr>
              <p:cNvPr id="3" name="矩形 2"/>
              <p:cNvSpPr>
                <a:spLocks noRot="1" noChangeAspect="1" noMove="1" noResize="1" noEditPoints="1" noAdjustHandles="1" noChangeArrowheads="1" noChangeShapeType="1" noTextEdit="1"/>
              </p:cNvSpPr>
              <p:nvPr/>
            </p:nvSpPr>
            <p:spPr>
              <a:xfrm>
                <a:off x="381000" y="2228398"/>
                <a:ext cx="11430000" cy="1660839"/>
              </a:xfrm>
              <a:prstGeom prst="rect">
                <a:avLst/>
              </a:prstGeom>
              <a:blipFill rotWithShape="0">
                <a:blip r:embed="rId2"/>
                <a:stretch>
                  <a:fillRect l="-1066"/>
                </a:stretch>
              </a:blipFill>
              <a:ln>
                <a:solidFill>
                  <a:schemeClr val="tx1"/>
                </a:solidFill>
              </a:ln>
            </p:spPr>
            <p:txBody>
              <a:bodyPr/>
              <a:lstStyle/>
              <a:p>
                <a:r>
                  <a:rPr lang="zh-CN" altLang="en-US">
                    <a:noFill/>
                  </a:rPr>
                  <a:t> </a:t>
                </a:r>
              </a:p>
            </p:txBody>
          </p:sp>
        </mc:Fallback>
      </mc:AlternateContent>
    </p:spTree>
    <p:extLst>
      <p:ext uri="{BB962C8B-B14F-4D97-AF65-F5344CB8AC3E}">
        <p14:creationId xmlns:p14="http://schemas.microsoft.com/office/powerpoint/2010/main" val="20241549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84082"/>
            <a:ext cx="11430000" cy="1951047"/>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800" b="1"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800" dirty="0">
                <a:solidFill>
                  <a:srgbClr val="000000"/>
                </a:solidFill>
                <a:latin typeface="Times New Roman" panose="02020603050405020304" pitchFamily="18" charset="0"/>
                <a:cs typeface="Times New Roman" panose="02020603050405020304" pitchFamily="18" charset="0"/>
              </a:rPr>
              <a:t>将一密度均匀的长方体砖块竖直立于水平地面上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长方体砖块的密度为</a:t>
            </a:r>
            <a:r>
              <a:rPr lang="en-US" altLang="zh-CN" sz="2800" dirty="0">
                <a:solidFill>
                  <a:srgbClr val="000000"/>
                </a:solidFill>
                <a:latin typeface="Times New Roman" panose="02020603050405020304" pitchFamily="18" charset="0"/>
                <a:cs typeface="Times New Roman" panose="02020603050405020304" pitchFamily="18" charset="0"/>
              </a:rPr>
              <a:t>2×10</a:t>
            </a:r>
            <a:r>
              <a:rPr lang="en-US" altLang="zh-CN" sz="2800" baseline="30000"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 kg/m</a:t>
            </a:r>
            <a:r>
              <a:rPr lang="en-US" altLang="zh-CN" sz="2800" baseline="30000"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其各边长度如图所示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则该长方体砖块对地面的压强是</a:t>
            </a:r>
            <a:r>
              <a:rPr lang="en-US" altLang="zh-CN" sz="2800" dirty="0">
                <a:solidFill>
                  <a:srgbClr val="000000"/>
                </a:solidFill>
                <a:latin typeface="Times New Roman" panose="02020603050405020304" pitchFamily="18" charset="0"/>
                <a:cs typeface="Times New Roman" panose="02020603050405020304" pitchFamily="18" charset="0"/>
              </a:rPr>
              <a:t>________ Pa</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a:t>
            </a:r>
            <a:r>
              <a:rPr lang="en-US" altLang="zh-CN" sz="2800" i="1" dirty="0">
                <a:solidFill>
                  <a:srgbClr val="000000"/>
                </a:solidFill>
                <a:latin typeface="Times New Roman" panose="02020603050405020304" pitchFamily="18" charset="0"/>
                <a:cs typeface="Times New Roman" panose="02020603050405020304" pitchFamily="18" charset="0"/>
              </a:rPr>
              <a:t>g</a:t>
            </a:r>
            <a:r>
              <a:rPr lang="zh-CN" altLang="zh-CN" sz="2800" dirty="0">
                <a:solidFill>
                  <a:srgbClr val="000000"/>
                </a:solidFill>
                <a:latin typeface="Times New Roman" panose="02020603050405020304" pitchFamily="18" charset="0"/>
                <a:cs typeface="Times New Roman" panose="02020603050405020304" pitchFamily="18" charset="0"/>
              </a:rPr>
              <a:t>取</a:t>
            </a:r>
            <a:r>
              <a:rPr lang="en-US" altLang="zh-CN" sz="2800" dirty="0">
                <a:solidFill>
                  <a:srgbClr val="000000"/>
                </a:solidFill>
                <a:latin typeface="Times New Roman" panose="02020603050405020304" pitchFamily="18" charset="0"/>
                <a:cs typeface="Times New Roman" panose="02020603050405020304" pitchFamily="18" charset="0"/>
              </a:rPr>
              <a:t>10 N/kg)</a:t>
            </a:r>
            <a:r>
              <a:rPr lang="en-US" altLang="zh-CN" sz="2800" dirty="0">
                <a:solidFill>
                  <a:srgbClr val="000000"/>
                </a:solidFill>
                <a:latin typeface="宋体" panose="02010600030101010101" pitchFamily="2" charset="-122"/>
                <a:ea typeface="NEU-BZ-S92" panose="02020503000000020003" pitchFamily="18" charset="-122"/>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13" name="XW8QXR222.eps" descr="id:2147492547;FounderCES"/>
          <p:cNvPicPr/>
          <p:nvPr/>
        </p:nvPicPr>
        <p:blipFill>
          <a:blip r:embed="rId2">
            <a:clrChange>
              <a:clrFrom>
                <a:srgbClr val="FFFFFF"/>
              </a:clrFrom>
              <a:clrTo>
                <a:srgbClr val="FFFFFF">
                  <a:alpha val="0"/>
                </a:srgbClr>
              </a:clrTo>
            </a:clrChange>
          </a:blip>
          <a:stretch>
            <a:fillRect/>
          </a:stretch>
        </p:blipFill>
        <p:spPr>
          <a:xfrm>
            <a:off x="4811964" y="2045639"/>
            <a:ext cx="1883126" cy="2534845"/>
          </a:xfrm>
          <a:prstGeom prst="rect">
            <a:avLst/>
          </a:prstGeom>
        </p:spPr>
      </p:pic>
      <p:sp>
        <p:nvSpPr>
          <p:cNvPr id="3" name="矩形 2"/>
          <p:cNvSpPr>
            <a:spLocks noChangeAspect="1"/>
          </p:cNvSpPr>
          <p:nvPr/>
        </p:nvSpPr>
        <p:spPr>
          <a:xfrm>
            <a:off x="1032642" y="1365587"/>
            <a:ext cx="1082348" cy="669542"/>
          </a:xfrm>
          <a:prstGeom prst="rect">
            <a:avLst/>
          </a:prstGeom>
        </p:spPr>
        <p:txBody>
          <a:bodyPr wrap="none">
            <a:spAutoFit/>
          </a:bodyPr>
          <a:lstStyle/>
          <a:p>
            <a:pPr>
              <a:lnSpc>
                <a:spcPct val="150000"/>
              </a:lnSpc>
            </a:pPr>
            <a:r>
              <a:rPr lang="en-US" altLang="zh-CN" sz="2800" dirty="0">
                <a:solidFill>
                  <a:srgbClr val="FF0000"/>
                </a:solidFill>
                <a:latin typeface="Times New Roman" panose="02020603050405020304" pitchFamily="18" charset="0"/>
              </a:rPr>
              <a:t>4 </a:t>
            </a:r>
            <a:r>
              <a:rPr lang="en-US" altLang="zh-CN" sz="2800" dirty="0" smtClean="0">
                <a:solidFill>
                  <a:srgbClr val="FF0000"/>
                </a:solidFill>
                <a:latin typeface="Times New Roman" panose="02020603050405020304" pitchFamily="18" charset="0"/>
              </a:rPr>
              <a:t>000 </a:t>
            </a:r>
            <a:endParaRPr lang="zh-CN" altLang="en-US" sz="2800" dirty="0"/>
          </a:p>
        </p:txBody>
      </p:sp>
      <mc:AlternateContent xmlns:mc="http://schemas.openxmlformats.org/markup-compatibility/2006" xmlns:a14="http://schemas.microsoft.com/office/drawing/2010/main">
        <mc:Choice Requires="a14">
          <p:sp>
            <p:nvSpPr>
              <p:cNvPr id="4" name="矩形 3"/>
              <p:cNvSpPr>
                <a:spLocks noChangeAspect="1"/>
              </p:cNvSpPr>
              <p:nvPr/>
            </p:nvSpPr>
            <p:spPr>
              <a:xfrm>
                <a:off x="381000" y="4590994"/>
                <a:ext cx="11430000" cy="1660839"/>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800" dirty="0">
                    <a:solidFill>
                      <a:srgbClr val="FF0000"/>
                    </a:solidFill>
                    <a:effectLst/>
                    <a:latin typeface="NEU-BZ-S92" panose="02020503000000020003" pitchFamily="18" charset="-122"/>
                    <a:ea typeface="Arial" panose="020B0604020202020204" pitchFamily="34" charset="0"/>
                    <a:cs typeface="Times New Roman" panose="02020603050405020304" pitchFamily="18" charset="0"/>
                  </a:rPr>
                  <a:t> </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均匀长方体砖块对地面的</a:t>
                </a:r>
                <a:r>
                  <a:rPr lang="zh-CN" altLang="zh-CN" sz="28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压强</a:t>
                </a:r>
                <a:r>
                  <a:rPr lang="en-US" altLang="zh-CN" sz="2800" i="1" dirty="0" smtClean="0">
                    <a:solidFill>
                      <a:srgbClr val="000000"/>
                    </a:solidFill>
                    <a:latin typeface="Times New Roman" panose="02020603050405020304" pitchFamily="18" charset="0"/>
                    <a:cs typeface="Times New Roman" panose="02020603050405020304" pitchFamily="18" charset="0"/>
                  </a:rPr>
                  <a:t>p</a:t>
                </a:r>
                <a:r>
                  <a:rPr lang="en-US" altLang="zh-CN" sz="2800" i="1" dirty="0">
                    <a:solidFill>
                      <a:srgbClr val="000000"/>
                    </a:solidFill>
                    <a:latin typeface="Times New Roman" panose="02020603050405020304" pitchFamily="18" charset="0"/>
                    <a:cs typeface="Times New Roman" panose="02020603050405020304" pitchFamily="18" charset="0"/>
                  </a:rPr>
                  <a:t>=</a:t>
                </a:r>
                <a14:m>
                  <m:oMath xmlns:m="http://schemas.openxmlformats.org/officeDocument/2006/math">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i="1">
                            <a:solidFill>
                              <a:srgbClr val="000000"/>
                            </a:solidFill>
                            <a:latin typeface="Cambria Math" panose="02040503050406030204" pitchFamily="18" charset="0"/>
                            <a:cs typeface="Times New Roman" panose="02020603050405020304" pitchFamily="18" charset="0"/>
                          </a:rPr>
                          <m:t>𝐹</m:t>
                        </m:r>
                      </m:num>
                      <m:den>
                        <m:r>
                          <a:rPr lang="en-US" altLang="zh-CN" sz="2800" i="1">
                            <a:solidFill>
                              <a:srgbClr val="000000"/>
                            </a:solidFill>
                            <a:latin typeface="Cambria Math" panose="02040503050406030204" pitchFamily="18" charset="0"/>
                            <a:cs typeface="Times New Roman" panose="02020603050405020304" pitchFamily="18" charset="0"/>
                          </a:rPr>
                          <m:t>𝑆</m:t>
                        </m:r>
                      </m:den>
                    </m:f>
                    <m:r>
                      <a:rPr lang="en-US" altLang="zh-CN" sz="2800" i="1">
                        <a:solidFill>
                          <a:srgbClr val="000000"/>
                        </a:solidFill>
                        <a:latin typeface="Cambria Math" panose="02040503050406030204" pitchFamily="18" charset="0"/>
                        <a:cs typeface="Times New Roman" panose="02020603050405020304" pitchFamily="18" charset="0"/>
                      </a:rPr>
                      <m:t>=</m:t>
                    </m:r>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i="1">
                            <a:solidFill>
                              <a:srgbClr val="000000"/>
                            </a:solidFill>
                            <a:latin typeface="Cambria Math" panose="02040503050406030204" pitchFamily="18" charset="0"/>
                            <a:cs typeface="Times New Roman" panose="02020603050405020304" pitchFamily="18" charset="0"/>
                          </a:rPr>
                          <m:t>𝐺</m:t>
                        </m:r>
                      </m:num>
                      <m:den>
                        <m:r>
                          <a:rPr lang="en-US" altLang="zh-CN" sz="2800" i="1">
                            <a:solidFill>
                              <a:srgbClr val="000000"/>
                            </a:solidFill>
                            <a:latin typeface="Cambria Math" panose="02040503050406030204" pitchFamily="18" charset="0"/>
                            <a:cs typeface="Times New Roman" panose="02020603050405020304" pitchFamily="18" charset="0"/>
                          </a:rPr>
                          <m:t>𝑆</m:t>
                        </m:r>
                      </m:den>
                    </m:f>
                    <m:r>
                      <a:rPr lang="en-US" altLang="zh-CN" sz="2800" i="1">
                        <a:solidFill>
                          <a:srgbClr val="000000"/>
                        </a:solidFill>
                        <a:latin typeface="Cambria Math" panose="02040503050406030204" pitchFamily="18" charset="0"/>
                        <a:cs typeface="Times New Roman" panose="02020603050405020304" pitchFamily="18" charset="0"/>
                      </a:rPr>
                      <m:t>=</m:t>
                    </m:r>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i="1">
                            <a:solidFill>
                              <a:srgbClr val="000000"/>
                            </a:solidFill>
                            <a:latin typeface="Cambria Math" panose="02040503050406030204" pitchFamily="18" charset="0"/>
                            <a:cs typeface="Times New Roman" panose="02020603050405020304" pitchFamily="18" charset="0"/>
                          </a:rPr>
                          <m:t>𝑚𝑔</m:t>
                        </m:r>
                      </m:num>
                      <m:den>
                        <m:r>
                          <a:rPr lang="en-US" altLang="zh-CN" sz="2800" i="1">
                            <a:solidFill>
                              <a:srgbClr val="000000"/>
                            </a:solidFill>
                            <a:latin typeface="Cambria Math" panose="02040503050406030204" pitchFamily="18" charset="0"/>
                            <a:cs typeface="Times New Roman" panose="02020603050405020304" pitchFamily="18" charset="0"/>
                          </a:rPr>
                          <m:t>𝑆</m:t>
                        </m:r>
                      </m:den>
                    </m:f>
                    <m:r>
                      <a:rPr lang="en-US" altLang="zh-CN" sz="2800" i="1">
                        <a:solidFill>
                          <a:srgbClr val="000000"/>
                        </a:solidFill>
                        <a:latin typeface="Cambria Math" panose="02040503050406030204" pitchFamily="18" charset="0"/>
                        <a:cs typeface="Times New Roman" panose="02020603050405020304" pitchFamily="18" charset="0"/>
                      </a:rPr>
                      <m:t>=</m:t>
                    </m:r>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i="1">
                            <a:solidFill>
                              <a:srgbClr val="000000"/>
                            </a:solidFill>
                            <a:latin typeface="Cambria Math" panose="02040503050406030204" pitchFamily="18" charset="0"/>
                            <a:cs typeface="Times New Roman" panose="02020603050405020304" pitchFamily="18" charset="0"/>
                          </a:rPr>
                          <m:t>𝜌</m:t>
                        </m:r>
                        <m:r>
                          <a:rPr lang="en-US" altLang="zh-CN" sz="2800" i="1">
                            <a:solidFill>
                              <a:srgbClr val="000000"/>
                            </a:solidFill>
                            <a:latin typeface="Cambria Math" panose="02040503050406030204" pitchFamily="18" charset="0"/>
                            <a:cs typeface="Times New Roman" panose="02020603050405020304" pitchFamily="18" charset="0"/>
                          </a:rPr>
                          <m:t>𝑔𝑉</m:t>
                        </m:r>
                      </m:num>
                      <m:den>
                        <m:r>
                          <a:rPr lang="en-US" altLang="zh-CN" sz="2800" i="1">
                            <a:solidFill>
                              <a:srgbClr val="000000"/>
                            </a:solidFill>
                            <a:latin typeface="Cambria Math" panose="02040503050406030204" pitchFamily="18" charset="0"/>
                            <a:cs typeface="Times New Roman" panose="02020603050405020304" pitchFamily="18" charset="0"/>
                          </a:rPr>
                          <m:t>𝑆</m:t>
                        </m:r>
                      </m:den>
                    </m:f>
                  </m:oMath>
                </a14:m>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i="1" dirty="0" err="1" smtClean="0">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800" i="1" dirty="0" err="1" smtClean="0">
                    <a:solidFill>
                      <a:srgbClr val="000000"/>
                    </a:solidFill>
                    <a:latin typeface="Times New Roman" panose="02020603050405020304" pitchFamily="18" charset="0"/>
                    <a:cs typeface="Times New Roman" panose="02020603050405020304" pitchFamily="18" charset="0"/>
                  </a:rPr>
                  <a:t>gh</a:t>
                </a:r>
                <a:endParaRPr lang="en-US" altLang="zh-CN" sz="2800" i="1" dirty="0" smtClean="0">
                  <a:solidFill>
                    <a:srgbClr val="000000"/>
                  </a:solidFill>
                  <a:latin typeface="Times New Roman" panose="02020603050405020304" pitchFamily="18" charset="0"/>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i="1" dirty="0" smtClean="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2×10</a:t>
                </a:r>
                <a:r>
                  <a:rPr lang="en-US" altLang="zh-CN" sz="2800" baseline="30000"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kg/m</a:t>
                </a:r>
                <a:r>
                  <a:rPr lang="en-US" altLang="zh-CN" sz="2800" baseline="30000"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×10</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N/kg×0</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4</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000</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Pa</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mc:Choice>
        <mc:Fallback xmlns="">
          <p:sp>
            <p:nvSpPr>
              <p:cNvPr id="4" name="矩形 3"/>
              <p:cNvSpPr>
                <a:spLocks noRot="1" noChangeAspect="1" noMove="1" noResize="1" noEditPoints="1" noAdjustHandles="1" noChangeArrowheads="1" noChangeShapeType="1" noTextEdit="1"/>
              </p:cNvSpPr>
              <p:nvPr/>
            </p:nvSpPr>
            <p:spPr>
              <a:xfrm>
                <a:off x="381000" y="4590994"/>
                <a:ext cx="11430000" cy="1660839"/>
              </a:xfrm>
              <a:prstGeom prst="rect">
                <a:avLst/>
              </a:prstGeom>
              <a:blipFill rotWithShape="0">
                <a:blip r:embed="rId3"/>
                <a:stretch>
                  <a:fillRect l="-1120" b="-476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2908581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698047"/>
            <a:ext cx="11430000" cy="2031325"/>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800" b="1"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800" dirty="0">
                <a:solidFill>
                  <a:srgbClr val="000000"/>
                </a:solidFill>
                <a:latin typeface="Times New Roman" panose="02020603050405020304" pitchFamily="18" charset="0"/>
                <a:cs typeface="Times New Roman" panose="02020603050405020304" pitchFamily="18" charset="0"/>
              </a:rPr>
              <a:t>两个金属圆柱体</a:t>
            </a:r>
            <a:r>
              <a:rPr lang="zh-CN" altLang="zh-CN" sz="2800" dirty="0" smtClean="0">
                <a:solidFill>
                  <a:srgbClr val="000000"/>
                </a:solidFill>
                <a:latin typeface="Times New Roman" panose="02020603050405020304" pitchFamily="18" charset="0"/>
                <a:cs typeface="Times New Roman" panose="02020603050405020304" pitchFamily="18" charset="0"/>
              </a:rPr>
              <a:t>竖</a:t>
            </a:r>
            <a:r>
              <a:rPr lang="zh-CN" altLang="en-US" sz="2800" dirty="0" smtClean="0">
                <a:solidFill>
                  <a:srgbClr val="000000"/>
                </a:solidFill>
                <a:latin typeface="Times New Roman" panose="02020603050405020304" pitchFamily="18" charset="0"/>
                <a:cs typeface="Times New Roman" panose="02020603050405020304" pitchFamily="18" charset="0"/>
              </a:rPr>
              <a:t>直</a:t>
            </a:r>
            <a:r>
              <a:rPr lang="zh-CN" altLang="zh-CN" sz="2800" dirty="0" smtClean="0">
                <a:solidFill>
                  <a:srgbClr val="000000"/>
                </a:solidFill>
                <a:latin typeface="Times New Roman" panose="02020603050405020304" pitchFamily="18" charset="0"/>
                <a:cs typeface="Times New Roman" panose="02020603050405020304" pitchFamily="18" charset="0"/>
              </a:rPr>
              <a:t>立</a:t>
            </a:r>
            <a:r>
              <a:rPr lang="zh-CN" altLang="zh-CN" sz="2800" dirty="0">
                <a:solidFill>
                  <a:srgbClr val="000000"/>
                </a:solidFill>
                <a:latin typeface="Times New Roman" panose="02020603050405020304" pitchFamily="18" charset="0"/>
                <a:cs typeface="Times New Roman" panose="02020603050405020304" pitchFamily="18" charset="0"/>
              </a:rPr>
              <a:t>在水平桌面上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它们的底面积之比是</a:t>
            </a:r>
            <a:r>
              <a:rPr lang="en-US" altLang="zh-CN" sz="2800" dirty="0">
                <a:solidFill>
                  <a:srgbClr val="000000"/>
                </a:solidFill>
                <a:latin typeface="Times New Roman" panose="02020603050405020304" pitchFamily="18" charset="0"/>
                <a:cs typeface="Times New Roman" panose="02020603050405020304" pitchFamily="18" charset="0"/>
              </a:rPr>
              <a:t>8</a:t>
            </a:r>
            <a:r>
              <a:rPr lang="zh-CN" altLang="zh-CN" sz="2800" i="1" dirty="0">
                <a:solidFill>
                  <a:srgbClr val="000000"/>
                </a:solidFill>
                <a:latin typeface="NEU-BZ-S92" panose="02020503000000020003" pitchFamily="18" charset="-122"/>
                <a:cs typeface="宋体" panose="02010600030101010101" pitchFamily="2" charset="-122"/>
              </a:rPr>
              <a:t>∶</a:t>
            </a:r>
            <a:r>
              <a:rPr lang="en-US" altLang="zh-CN" sz="2800" dirty="0">
                <a:solidFill>
                  <a:srgbClr val="000000"/>
                </a:solidFill>
                <a:latin typeface="Times New Roman" panose="02020603050405020304" pitchFamily="18" charset="0"/>
                <a:cs typeface="Times New Roman" panose="02020603050405020304" pitchFamily="18" charset="0"/>
              </a:rPr>
              <a:t>9,</a:t>
            </a:r>
            <a:r>
              <a:rPr lang="zh-CN" altLang="zh-CN" sz="2800" dirty="0">
                <a:solidFill>
                  <a:srgbClr val="000000"/>
                </a:solidFill>
                <a:latin typeface="Times New Roman" panose="02020603050405020304" pitchFamily="18" charset="0"/>
                <a:cs typeface="Times New Roman" panose="02020603050405020304" pitchFamily="18" charset="0"/>
              </a:rPr>
              <a:t>密度之比是</a:t>
            </a: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i="1" dirty="0">
                <a:solidFill>
                  <a:srgbClr val="000000"/>
                </a:solidFill>
                <a:latin typeface="NEU-BZ-S92" panose="02020503000000020003" pitchFamily="18" charset="-122"/>
                <a:cs typeface="宋体" panose="02010600030101010101" pitchFamily="2" charset="-122"/>
              </a:rPr>
              <a:t>∶</a:t>
            </a:r>
            <a:r>
              <a:rPr lang="en-US" altLang="zh-CN" sz="2800" dirty="0">
                <a:solidFill>
                  <a:srgbClr val="000000"/>
                </a:solidFill>
                <a:latin typeface="Times New Roman" panose="02020603050405020304" pitchFamily="18" charset="0"/>
                <a:cs typeface="Times New Roman" panose="02020603050405020304" pitchFamily="18" charset="0"/>
              </a:rPr>
              <a:t>4,</a:t>
            </a:r>
            <a:r>
              <a:rPr lang="zh-CN" altLang="zh-CN" sz="2800" dirty="0">
                <a:solidFill>
                  <a:srgbClr val="000000"/>
                </a:solidFill>
                <a:latin typeface="Times New Roman" panose="02020603050405020304" pitchFamily="18" charset="0"/>
                <a:cs typeface="Times New Roman" panose="02020603050405020304" pitchFamily="18" charset="0"/>
              </a:rPr>
              <a:t>桌面受到的压强之比是</a:t>
            </a: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i="1" dirty="0">
                <a:solidFill>
                  <a:srgbClr val="000000"/>
                </a:solidFill>
                <a:latin typeface="NEU-BZ-S92" panose="02020503000000020003" pitchFamily="18" charset="-122"/>
                <a:cs typeface="宋体" panose="02010600030101010101" pitchFamily="2" charset="-122"/>
              </a:rPr>
              <a:t>∶</a:t>
            </a: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那么这两个金属圆柱体的高度之比是</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a:spLocks noChangeAspect="1"/>
          </p:cNvSpPr>
          <p:nvPr/>
        </p:nvSpPr>
        <p:spPr>
          <a:xfrm>
            <a:off x="3502572" y="2981062"/>
            <a:ext cx="942887" cy="738664"/>
          </a:xfrm>
          <a:prstGeom prst="rect">
            <a:avLst/>
          </a:prstGeom>
        </p:spPr>
        <p:txBody>
          <a:bodyPr wrap="none">
            <a:spAutoFit/>
          </a:bodyPr>
          <a:lstStyle/>
          <a:p>
            <a:pPr>
              <a:lnSpc>
                <a:spcPct val="150000"/>
              </a:lnSpc>
            </a:pPr>
            <a:r>
              <a:rPr lang="en-US" altLang="zh-CN" sz="2800" dirty="0">
                <a:solidFill>
                  <a:srgbClr val="FF0000"/>
                </a:solidFill>
                <a:latin typeface="Times New Roman" panose="02020603050405020304" pitchFamily="18" charset="0"/>
              </a:rPr>
              <a:t>2</a:t>
            </a:r>
            <a:r>
              <a:rPr lang="zh-CN" altLang="zh-CN" sz="2800" dirty="0">
                <a:solidFill>
                  <a:srgbClr val="FF0000"/>
                </a:solidFill>
                <a:cs typeface="宋体" panose="02010600030101010101" pitchFamily="2" charset="-122"/>
              </a:rPr>
              <a:t>∶</a:t>
            </a:r>
            <a:r>
              <a:rPr lang="en-US" altLang="zh-CN" sz="2800" dirty="0" smtClean="0">
                <a:solidFill>
                  <a:srgbClr val="FF0000"/>
                </a:solidFill>
                <a:latin typeface="Times New Roman" panose="02020603050405020304" pitchFamily="18" charset="0"/>
              </a:rPr>
              <a:t>1 </a:t>
            </a:r>
            <a:endParaRPr lang="zh-CN" altLang="en-US" sz="2800" dirty="0"/>
          </a:p>
        </p:txBody>
      </p:sp>
    </p:spTree>
    <p:extLst>
      <p:ext uri="{BB962C8B-B14F-4D97-AF65-F5344CB8AC3E}">
        <p14:creationId xmlns:p14="http://schemas.microsoft.com/office/powerpoint/2010/main" val="27072758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532268"/>
            <a:ext cx="4493538" cy="738664"/>
          </a:xfrm>
          <a:prstGeom prst="rect">
            <a:avLst/>
          </a:prstGeom>
        </p:spPr>
        <p:txBody>
          <a:bodyPr wrap="none">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类型</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二</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物体</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的叠放与切割</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381000" y="2389074"/>
            <a:ext cx="11430000" cy="1384995"/>
          </a:xfrm>
          <a:prstGeom prst="rect">
            <a:avLst/>
          </a:prstGeom>
          <a:ln>
            <a:solidFill>
              <a:schemeClr val="tx1"/>
            </a:solidFill>
          </a:ln>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正黑简体"/>
                <a:cs typeface="Times New Roman" panose="02020603050405020304" pitchFamily="18" charset="0"/>
              </a:rPr>
              <a:t>方法</a:t>
            </a:r>
            <a:r>
              <a:rPr lang="zh-CN" altLang="zh-CN" sz="2800" dirty="0" smtClean="0">
                <a:solidFill>
                  <a:srgbClr val="000000"/>
                </a:solidFill>
                <a:latin typeface="NEU-BZ-S92" panose="02020503000000020003" pitchFamily="18" charset="-122"/>
                <a:ea typeface="方正正黑简体"/>
                <a:cs typeface="Times New Roman" panose="02020603050405020304" pitchFamily="18" charset="0"/>
              </a:rPr>
              <a:t>技巧</a:t>
            </a:r>
            <a:r>
              <a:rPr lang="en-US" altLang="zh-CN" sz="2800" dirty="0" smtClean="0">
                <a:solidFill>
                  <a:srgbClr val="000000"/>
                </a:solidFill>
                <a:latin typeface="NEU-BZ-S92" panose="02020503000000020003" pitchFamily="18" charset="-122"/>
                <a:ea typeface="方正正黑简体"/>
                <a:cs typeface="Times New Roman" panose="02020603050405020304" pitchFamily="18" charset="0"/>
              </a:rPr>
              <a:t>    </a:t>
            </a:r>
            <a:r>
              <a:rPr lang="zh-CN" altLang="zh-CN" sz="28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固体</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压强的变化主要是由物体间的叠放或切割引起的压力或受力面积的变化造成的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分析时要找出不变的量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然后再分析变化的量。</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04473711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07940"/>
            <a:ext cx="11430000" cy="4540858"/>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800" b="1"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两个实心正方体的质量相等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密度之比</a:t>
            </a:r>
            <a:r>
              <a:rPr lang="en-US" altLang="zh-CN" sz="2800" i="1"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800" baseline="-25000" dirty="0" err="1">
                <a:solidFill>
                  <a:srgbClr val="000000"/>
                </a:solidFill>
                <a:latin typeface="Times New Roman" panose="02020603050405020304" pitchFamily="18" charset="0"/>
                <a:cs typeface="Times New Roman" panose="02020603050405020304" pitchFamily="18" charset="0"/>
              </a:rPr>
              <a:t>A</a:t>
            </a:r>
            <a:r>
              <a:rPr lang="zh-CN" altLang="zh-CN" sz="2800" i="1" dirty="0">
                <a:solidFill>
                  <a:srgbClr val="000000"/>
                </a:solidFill>
                <a:latin typeface="NEU-BZ-S92" panose="02020503000000020003" pitchFamily="18" charset="-122"/>
                <a:cs typeface="宋体" panose="02010600030101010101" pitchFamily="2" charset="-122"/>
              </a:rPr>
              <a:t>∶</a:t>
            </a:r>
            <a:r>
              <a:rPr lang="en-US" altLang="zh-CN" sz="2800" i="1"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800" baseline="-25000" dirty="0" err="1">
                <a:solidFill>
                  <a:srgbClr val="000000"/>
                </a:solidFill>
                <a:latin typeface="Times New Roman" panose="02020603050405020304" pitchFamily="18" charset="0"/>
                <a:cs typeface="Times New Roman" panose="02020603050405020304" pitchFamily="18" charset="0"/>
              </a:rPr>
              <a:t>B</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8</a:t>
            </a:r>
            <a:r>
              <a:rPr lang="zh-CN" altLang="zh-CN" sz="2800" i="1" dirty="0">
                <a:solidFill>
                  <a:srgbClr val="000000"/>
                </a:solidFill>
                <a:latin typeface="NEU-BZ-S92" panose="02020503000000020003" pitchFamily="18" charset="-122"/>
                <a:cs typeface="宋体" panose="02010600030101010101" pitchFamily="2" charset="-122"/>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若按如图甲、乙所示的两种不同的方式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分别将它们叠放在水平地面上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则地面受到的压力之比与压强之比分别是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i="1"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en-US" altLang="zh-CN" sz="2800" i="1" dirty="0">
                <a:solidFill>
                  <a:srgbClr val="000000"/>
                </a:solidFill>
                <a:latin typeface="Times New Roman" panose="02020603050405020304" pitchFamily="18" charset="0"/>
                <a:cs typeface="Times New Roman" panose="02020603050405020304" pitchFamily="18" charset="0"/>
              </a:rPr>
              <a:t>F</a:t>
            </a:r>
            <a:r>
              <a:rPr lang="zh-CN" altLang="zh-CN" sz="2800" baseline="-25000" dirty="0">
                <a:solidFill>
                  <a:srgbClr val="000000"/>
                </a:solidFill>
                <a:latin typeface="Times New Roman" panose="02020603050405020304" pitchFamily="18" charset="0"/>
                <a:cs typeface="Times New Roman" panose="02020603050405020304" pitchFamily="18" charset="0"/>
              </a:rPr>
              <a:t>甲</a:t>
            </a:r>
            <a:r>
              <a:rPr lang="zh-CN" altLang="zh-CN" sz="2800" i="1" dirty="0">
                <a:solidFill>
                  <a:srgbClr val="000000"/>
                </a:solidFill>
                <a:latin typeface="NEU-BZ-S92" panose="02020503000000020003" pitchFamily="18" charset="-122"/>
                <a:cs typeface="宋体" panose="02010600030101010101" pitchFamily="2" charset="-122"/>
              </a:rPr>
              <a:t>∶</a:t>
            </a:r>
            <a:r>
              <a:rPr lang="en-US" altLang="zh-CN" sz="2800" i="1" dirty="0">
                <a:solidFill>
                  <a:srgbClr val="000000"/>
                </a:solidFill>
                <a:latin typeface="Times New Roman" panose="02020603050405020304" pitchFamily="18" charset="0"/>
                <a:cs typeface="Times New Roman" panose="02020603050405020304" pitchFamily="18" charset="0"/>
              </a:rPr>
              <a:t>F</a:t>
            </a:r>
            <a:r>
              <a:rPr lang="zh-CN" altLang="zh-CN" sz="2800" baseline="-25000" dirty="0">
                <a:solidFill>
                  <a:srgbClr val="000000"/>
                </a:solidFill>
                <a:latin typeface="Times New Roman" panose="02020603050405020304" pitchFamily="18" charset="0"/>
                <a:cs typeface="Times New Roman" panose="02020603050405020304" pitchFamily="18" charset="0"/>
              </a:rPr>
              <a:t>乙</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i="1" dirty="0">
                <a:solidFill>
                  <a:srgbClr val="000000"/>
                </a:solidFill>
                <a:latin typeface="NEU-BZ-S92" panose="02020503000000020003" pitchFamily="18" charset="-122"/>
                <a:cs typeface="宋体" panose="02010600030101010101" pitchFamily="2" charset="-122"/>
              </a:rPr>
              <a:t>∶</a:t>
            </a:r>
            <a:r>
              <a:rPr lang="en-US" altLang="zh-CN" sz="2800" dirty="0">
                <a:solidFill>
                  <a:srgbClr val="000000"/>
                </a:solidFill>
                <a:latin typeface="Times New Roman" panose="02020603050405020304" pitchFamily="18" charset="0"/>
                <a:cs typeface="Times New Roman" panose="02020603050405020304" pitchFamily="18" charset="0"/>
              </a:rPr>
              <a:t>2,</a:t>
            </a:r>
            <a:r>
              <a:rPr lang="en-US" altLang="zh-CN" sz="2800" i="1" dirty="0">
                <a:solidFill>
                  <a:srgbClr val="000000"/>
                </a:solidFill>
                <a:latin typeface="Times New Roman" panose="02020603050405020304" pitchFamily="18" charset="0"/>
                <a:cs typeface="Times New Roman" panose="02020603050405020304" pitchFamily="18" charset="0"/>
              </a:rPr>
              <a:t>p</a:t>
            </a:r>
            <a:r>
              <a:rPr lang="zh-CN" altLang="zh-CN" sz="2800" baseline="-25000" dirty="0">
                <a:solidFill>
                  <a:srgbClr val="000000"/>
                </a:solidFill>
                <a:latin typeface="Times New Roman" panose="02020603050405020304" pitchFamily="18" charset="0"/>
                <a:cs typeface="Times New Roman" panose="02020603050405020304" pitchFamily="18" charset="0"/>
              </a:rPr>
              <a:t>甲</a:t>
            </a:r>
            <a:r>
              <a:rPr lang="zh-CN" altLang="zh-CN" sz="2800" i="1" dirty="0">
                <a:solidFill>
                  <a:srgbClr val="000000"/>
                </a:solidFill>
                <a:latin typeface="NEU-BZ-S92" panose="02020503000000020003" pitchFamily="18" charset="-122"/>
                <a:cs typeface="宋体" panose="02010600030101010101" pitchFamily="2" charset="-122"/>
              </a:rPr>
              <a:t>∶</a:t>
            </a:r>
            <a:r>
              <a:rPr lang="en-US" altLang="zh-CN" sz="2800" i="1" dirty="0">
                <a:solidFill>
                  <a:srgbClr val="000000"/>
                </a:solidFill>
                <a:latin typeface="Times New Roman" panose="02020603050405020304" pitchFamily="18" charset="0"/>
                <a:cs typeface="Times New Roman" panose="02020603050405020304" pitchFamily="18" charset="0"/>
              </a:rPr>
              <a:t>p</a:t>
            </a:r>
            <a:r>
              <a:rPr lang="zh-CN" altLang="zh-CN" sz="2800" baseline="-25000" dirty="0">
                <a:solidFill>
                  <a:srgbClr val="000000"/>
                </a:solidFill>
                <a:latin typeface="Times New Roman" panose="02020603050405020304" pitchFamily="18" charset="0"/>
                <a:cs typeface="Times New Roman" panose="02020603050405020304" pitchFamily="18" charset="0"/>
              </a:rPr>
              <a:t>乙</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i="1" dirty="0">
                <a:solidFill>
                  <a:srgbClr val="000000"/>
                </a:solidFill>
                <a:latin typeface="NEU-BZ-S92" panose="02020503000000020003" pitchFamily="18" charset="-122"/>
                <a:cs typeface="宋体" panose="02010600030101010101" pitchFamily="2" charset="-122"/>
              </a:rPr>
              <a:t>∶</a:t>
            </a:r>
            <a:r>
              <a:rPr lang="en-US" altLang="zh-CN" sz="2800" dirty="0">
                <a:solidFill>
                  <a:srgbClr val="000000"/>
                </a:solidFill>
                <a:latin typeface="Times New Roman" panose="02020603050405020304" pitchFamily="18" charset="0"/>
                <a:cs typeface="Times New Roman" panose="02020603050405020304" pitchFamily="18" charset="0"/>
              </a:rPr>
              <a:t>1</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en-US" altLang="zh-CN" sz="2800" i="1" dirty="0">
                <a:solidFill>
                  <a:srgbClr val="000000"/>
                </a:solidFill>
                <a:latin typeface="Times New Roman" panose="02020603050405020304" pitchFamily="18" charset="0"/>
                <a:cs typeface="Times New Roman" panose="02020603050405020304" pitchFamily="18" charset="0"/>
              </a:rPr>
              <a:t>F</a:t>
            </a:r>
            <a:r>
              <a:rPr lang="zh-CN" altLang="zh-CN" sz="2800" baseline="-25000" dirty="0">
                <a:solidFill>
                  <a:srgbClr val="000000"/>
                </a:solidFill>
                <a:latin typeface="Times New Roman" panose="02020603050405020304" pitchFamily="18" charset="0"/>
                <a:cs typeface="Times New Roman" panose="02020603050405020304" pitchFamily="18" charset="0"/>
              </a:rPr>
              <a:t>甲</a:t>
            </a:r>
            <a:r>
              <a:rPr lang="zh-CN" altLang="zh-CN" sz="2800" i="1" dirty="0">
                <a:solidFill>
                  <a:srgbClr val="000000"/>
                </a:solidFill>
                <a:latin typeface="NEU-BZ-S92" panose="02020503000000020003" pitchFamily="18" charset="-122"/>
                <a:cs typeface="宋体" panose="02010600030101010101" pitchFamily="2" charset="-122"/>
              </a:rPr>
              <a:t>∶</a:t>
            </a:r>
            <a:r>
              <a:rPr lang="en-US" altLang="zh-CN" sz="2800" i="1" dirty="0">
                <a:solidFill>
                  <a:srgbClr val="000000"/>
                </a:solidFill>
                <a:latin typeface="Times New Roman" panose="02020603050405020304" pitchFamily="18" charset="0"/>
                <a:cs typeface="Times New Roman" panose="02020603050405020304" pitchFamily="18" charset="0"/>
              </a:rPr>
              <a:t>F</a:t>
            </a:r>
            <a:r>
              <a:rPr lang="zh-CN" altLang="zh-CN" sz="2800" baseline="-25000" dirty="0">
                <a:solidFill>
                  <a:srgbClr val="000000"/>
                </a:solidFill>
                <a:latin typeface="Times New Roman" panose="02020603050405020304" pitchFamily="18" charset="0"/>
                <a:cs typeface="Times New Roman" panose="02020603050405020304" pitchFamily="18" charset="0"/>
              </a:rPr>
              <a:t>乙</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i="1" dirty="0">
                <a:solidFill>
                  <a:srgbClr val="000000"/>
                </a:solidFill>
                <a:latin typeface="NEU-BZ-S92" panose="02020503000000020003" pitchFamily="18" charset="-122"/>
                <a:cs typeface="宋体" panose="02010600030101010101" pitchFamily="2" charset="-122"/>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en-US" altLang="zh-CN" sz="2800" i="1" dirty="0">
                <a:solidFill>
                  <a:srgbClr val="000000"/>
                </a:solidFill>
                <a:latin typeface="Times New Roman" panose="02020603050405020304" pitchFamily="18" charset="0"/>
                <a:cs typeface="Times New Roman" panose="02020603050405020304" pitchFamily="18" charset="0"/>
              </a:rPr>
              <a:t>p</a:t>
            </a:r>
            <a:r>
              <a:rPr lang="zh-CN" altLang="zh-CN" sz="2800" baseline="-25000" dirty="0">
                <a:solidFill>
                  <a:srgbClr val="000000"/>
                </a:solidFill>
                <a:latin typeface="Times New Roman" panose="02020603050405020304" pitchFamily="18" charset="0"/>
                <a:cs typeface="Times New Roman" panose="02020603050405020304" pitchFamily="18" charset="0"/>
              </a:rPr>
              <a:t>甲</a:t>
            </a:r>
            <a:r>
              <a:rPr lang="zh-CN" altLang="zh-CN" sz="2800" i="1" dirty="0">
                <a:solidFill>
                  <a:srgbClr val="000000"/>
                </a:solidFill>
                <a:latin typeface="NEU-BZ-S92" panose="02020503000000020003" pitchFamily="18" charset="-122"/>
                <a:cs typeface="宋体" panose="02010600030101010101" pitchFamily="2" charset="-122"/>
              </a:rPr>
              <a:t>∶</a:t>
            </a:r>
            <a:r>
              <a:rPr lang="en-US" altLang="zh-CN" sz="2800" i="1" dirty="0">
                <a:solidFill>
                  <a:srgbClr val="000000"/>
                </a:solidFill>
                <a:latin typeface="Times New Roman" panose="02020603050405020304" pitchFamily="18" charset="0"/>
                <a:cs typeface="Times New Roman" panose="02020603050405020304" pitchFamily="18" charset="0"/>
              </a:rPr>
              <a:t>p</a:t>
            </a:r>
            <a:r>
              <a:rPr lang="zh-CN" altLang="zh-CN" sz="2800" baseline="-25000" dirty="0">
                <a:solidFill>
                  <a:srgbClr val="000000"/>
                </a:solidFill>
                <a:latin typeface="Times New Roman" panose="02020603050405020304" pitchFamily="18" charset="0"/>
                <a:cs typeface="Times New Roman" panose="02020603050405020304" pitchFamily="18" charset="0"/>
              </a:rPr>
              <a:t>乙</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i="1" dirty="0">
                <a:solidFill>
                  <a:srgbClr val="000000"/>
                </a:solidFill>
                <a:latin typeface="NEU-BZ-S92" panose="02020503000000020003" pitchFamily="18" charset="-122"/>
                <a:cs typeface="宋体" panose="02010600030101010101" pitchFamily="2" charset="-122"/>
              </a:rPr>
              <a:t>∶</a:t>
            </a:r>
            <a:r>
              <a:rPr lang="en-US" altLang="zh-CN" sz="2800" dirty="0">
                <a:solidFill>
                  <a:srgbClr val="000000"/>
                </a:solidFill>
                <a:latin typeface="Times New Roman" panose="02020603050405020304" pitchFamily="18" charset="0"/>
                <a:cs typeface="Times New Roman" panose="02020603050405020304" pitchFamily="18" charset="0"/>
              </a:rPr>
              <a:t>8</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en-US" altLang="zh-CN" sz="2800" i="1" dirty="0">
                <a:solidFill>
                  <a:srgbClr val="000000"/>
                </a:solidFill>
                <a:latin typeface="Times New Roman" panose="02020603050405020304" pitchFamily="18" charset="0"/>
                <a:cs typeface="Times New Roman" panose="02020603050405020304" pitchFamily="18" charset="0"/>
              </a:rPr>
              <a:t>F</a:t>
            </a:r>
            <a:r>
              <a:rPr lang="zh-CN" altLang="zh-CN" sz="2800" baseline="-25000" dirty="0">
                <a:solidFill>
                  <a:srgbClr val="000000"/>
                </a:solidFill>
                <a:latin typeface="Times New Roman" panose="02020603050405020304" pitchFamily="18" charset="0"/>
                <a:cs typeface="Times New Roman" panose="02020603050405020304" pitchFamily="18" charset="0"/>
              </a:rPr>
              <a:t>甲</a:t>
            </a:r>
            <a:r>
              <a:rPr lang="zh-CN" altLang="zh-CN" sz="2800" i="1" dirty="0">
                <a:solidFill>
                  <a:srgbClr val="000000"/>
                </a:solidFill>
                <a:latin typeface="NEU-BZ-S92" panose="02020503000000020003" pitchFamily="18" charset="-122"/>
                <a:cs typeface="宋体" panose="02010600030101010101" pitchFamily="2" charset="-122"/>
              </a:rPr>
              <a:t>∶</a:t>
            </a:r>
            <a:r>
              <a:rPr lang="en-US" altLang="zh-CN" sz="2800" i="1" dirty="0">
                <a:solidFill>
                  <a:srgbClr val="000000"/>
                </a:solidFill>
                <a:latin typeface="Times New Roman" panose="02020603050405020304" pitchFamily="18" charset="0"/>
                <a:cs typeface="Times New Roman" panose="02020603050405020304" pitchFamily="18" charset="0"/>
              </a:rPr>
              <a:t>F</a:t>
            </a:r>
            <a:r>
              <a:rPr lang="zh-CN" altLang="zh-CN" sz="2800" baseline="-25000" dirty="0">
                <a:solidFill>
                  <a:srgbClr val="000000"/>
                </a:solidFill>
                <a:latin typeface="Times New Roman" panose="02020603050405020304" pitchFamily="18" charset="0"/>
                <a:cs typeface="Times New Roman" panose="02020603050405020304" pitchFamily="18" charset="0"/>
              </a:rPr>
              <a:t>乙</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i="1" dirty="0">
                <a:solidFill>
                  <a:srgbClr val="000000"/>
                </a:solidFill>
                <a:latin typeface="NEU-BZ-S92" panose="02020503000000020003" pitchFamily="18" charset="-122"/>
                <a:cs typeface="宋体" panose="02010600030101010101" pitchFamily="2" charset="-122"/>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en-US" altLang="zh-CN" sz="2800" i="1" dirty="0">
                <a:solidFill>
                  <a:srgbClr val="000000"/>
                </a:solidFill>
                <a:latin typeface="Times New Roman" panose="02020603050405020304" pitchFamily="18" charset="0"/>
                <a:cs typeface="Times New Roman" panose="02020603050405020304" pitchFamily="18" charset="0"/>
              </a:rPr>
              <a:t>p</a:t>
            </a:r>
            <a:r>
              <a:rPr lang="zh-CN" altLang="zh-CN" sz="2800" baseline="-25000" dirty="0">
                <a:solidFill>
                  <a:srgbClr val="000000"/>
                </a:solidFill>
                <a:latin typeface="Times New Roman" panose="02020603050405020304" pitchFamily="18" charset="0"/>
                <a:cs typeface="Times New Roman" panose="02020603050405020304" pitchFamily="18" charset="0"/>
              </a:rPr>
              <a:t>甲</a:t>
            </a:r>
            <a:r>
              <a:rPr lang="zh-CN" altLang="zh-CN" sz="2800" i="1" dirty="0">
                <a:solidFill>
                  <a:srgbClr val="000000"/>
                </a:solidFill>
                <a:latin typeface="NEU-BZ-S92" panose="02020503000000020003" pitchFamily="18" charset="-122"/>
                <a:cs typeface="宋体" panose="02010600030101010101" pitchFamily="2" charset="-122"/>
              </a:rPr>
              <a:t>∶</a:t>
            </a:r>
            <a:r>
              <a:rPr lang="en-US" altLang="zh-CN" sz="2800" i="1" dirty="0">
                <a:solidFill>
                  <a:srgbClr val="000000"/>
                </a:solidFill>
                <a:latin typeface="Times New Roman" panose="02020603050405020304" pitchFamily="18" charset="0"/>
                <a:cs typeface="Times New Roman" panose="02020603050405020304" pitchFamily="18" charset="0"/>
              </a:rPr>
              <a:t>p</a:t>
            </a:r>
            <a:r>
              <a:rPr lang="zh-CN" altLang="zh-CN" sz="2800" baseline="-25000" dirty="0">
                <a:solidFill>
                  <a:srgbClr val="000000"/>
                </a:solidFill>
                <a:latin typeface="Times New Roman" panose="02020603050405020304" pitchFamily="18" charset="0"/>
                <a:cs typeface="Times New Roman" panose="02020603050405020304" pitchFamily="18" charset="0"/>
              </a:rPr>
              <a:t>乙</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i="1" dirty="0">
                <a:solidFill>
                  <a:srgbClr val="000000"/>
                </a:solidFill>
                <a:latin typeface="NEU-BZ-S92" panose="02020503000000020003" pitchFamily="18" charset="-122"/>
                <a:cs typeface="宋体" panose="02010600030101010101" pitchFamily="2" charset="-122"/>
              </a:rPr>
              <a:t>∶</a:t>
            </a:r>
            <a:r>
              <a:rPr lang="en-US" altLang="zh-CN" sz="2800" dirty="0">
                <a:solidFill>
                  <a:srgbClr val="000000"/>
                </a:solidFill>
                <a:latin typeface="Times New Roman" panose="02020603050405020304" pitchFamily="18" charset="0"/>
                <a:cs typeface="Times New Roman" panose="02020603050405020304" pitchFamily="18" charset="0"/>
              </a:rPr>
              <a:t>4</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en-US" altLang="zh-CN" sz="2800" i="1" dirty="0">
                <a:solidFill>
                  <a:srgbClr val="000000"/>
                </a:solidFill>
                <a:latin typeface="Times New Roman" panose="02020603050405020304" pitchFamily="18" charset="0"/>
                <a:cs typeface="Times New Roman" panose="02020603050405020304" pitchFamily="18" charset="0"/>
              </a:rPr>
              <a:t>F</a:t>
            </a:r>
            <a:r>
              <a:rPr lang="zh-CN" altLang="zh-CN" sz="2800" baseline="-25000" dirty="0">
                <a:solidFill>
                  <a:srgbClr val="000000"/>
                </a:solidFill>
                <a:latin typeface="Times New Roman" panose="02020603050405020304" pitchFamily="18" charset="0"/>
                <a:cs typeface="Times New Roman" panose="02020603050405020304" pitchFamily="18" charset="0"/>
              </a:rPr>
              <a:t>甲</a:t>
            </a:r>
            <a:r>
              <a:rPr lang="zh-CN" altLang="zh-CN" sz="2800" i="1" dirty="0">
                <a:solidFill>
                  <a:srgbClr val="000000"/>
                </a:solidFill>
                <a:latin typeface="NEU-BZ-S92" panose="02020503000000020003" pitchFamily="18" charset="-122"/>
                <a:cs typeface="宋体" panose="02010600030101010101" pitchFamily="2" charset="-122"/>
              </a:rPr>
              <a:t>∶</a:t>
            </a:r>
            <a:r>
              <a:rPr lang="en-US" altLang="zh-CN" sz="2800" i="1" dirty="0">
                <a:solidFill>
                  <a:srgbClr val="000000"/>
                </a:solidFill>
                <a:latin typeface="Times New Roman" panose="02020603050405020304" pitchFamily="18" charset="0"/>
                <a:cs typeface="Times New Roman" panose="02020603050405020304" pitchFamily="18" charset="0"/>
              </a:rPr>
              <a:t>F</a:t>
            </a:r>
            <a:r>
              <a:rPr lang="zh-CN" altLang="zh-CN" sz="2800" baseline="-25000" dirty="0">
                <a:solidFill>
                  <a:srgbClr val="000000"/>
                </a:solidFill>
                <a:latin typeface="Times New Roman" panose="02020603050405020304" pitchFamily="18" charset="0"/>
                <a:cs typeface="Times New Roman" panose="02020603050405020304" pitchFamily="18" charset="0"/>
              </a:rPr>
              <a:t>乙</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i="1" dirty="0">
                <a:solidFill>
                  <a:srgbClr val="000000"/>
                </a:solidFill>
                <a:latin typeface="NEU-BZ-S92" panose="02020503000000020003" pitchFamily="18" charset="-122"/>
                <a:cs typeface="宋体" panose="02010600030101010101" pitchFamily="2" charset="-122"/>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en-US" altLang="zh-CN" sz="2800" i="1" dirty="0">
                <a:solidFill>
                  <a:srgbClr val="000000"/>
                </a:solidFill>
                <a:latin typeface="Times New Roman" panose="02020603050405020304" pitchFamily="18" charset="0"/>
                <a:cs typeface="Times New Roman" panose="02020603050405020304" pitchFamily="18" charset="0"/>
              </a:rPr>
              <a:t>p</a:t>
            </a:r>
            <a:r>
              <a:rPr lang="zh-CN" altLang="zh-CN" sz="2800" baseline="-25000" dirty="0">
                <a:solidFill>
                  <a:srgbClr val="000000"/>
                </a:solidFill>
                <a:latin typeface="Times New Roman" panose="02020603050405020304" pitchFamily="18" charset="0"/>
                <a:cs typeface="Times New Roman" panose="02020603050405020304" pitchFamily="18" charset="0"/>
              </a:rPr>
              <a:t>甲</a:t>
            </a:r>
            <a:r>
              <a:rPr lang="zh-CN" altLang="zh-CN" sz="2800" i="1" dirty="0">
                <a:solidFill>
                  <a:srgbClr val="000000"/>
                </a:solidFill>
                <a:latin typeface="NEU-BZ-S92" panose="02020503000000020003" pitchFamily="18" charset="-122"/>
                <a:cs typeface="宋体" panose="02010600030101010101" pitchFamily="2" charset="-122"/>
              </a:rPr>
              <a:t>∶</a:t>
            </a:r>
            <a:r>
              <a:rPr lang="en-US" altLang="zh-CN" sz="2800" i="1" dirty="0">
                <a:solidFill>
                  <a:srgbClr val="000000"/>
                </a:solidFill>
                <a:latin typeface="Times New Roman" panose="02020603050405020304" pitchFamily="18" charset="0"/>
                <a:cs typeface="Times New Roman" panose="02020603050405020304" pitchFamily="18" charset="0"/>
              </a:rPr>
              <a:t>p</a:t>
            </a:r>
            <a:r>
              <a:rPr lang="zh-CN" altLang="zh-CN" sz="2800" baseline="-25000" dirty="0">
                <a:solidFill>
                  <a:srgbClr val="000000"/>
                </a:solidFill>
                <a:latin typeface="Times New Roman" panose="02020603050405020304" pitchFamily="18" charset="0"/>
                <a:cs typeface="Times New Roman" panose="02020603050405020304" pitchFamily="18" charset="0"/>
              </a:rPr>
              <a:t>乙</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i="1" dirty="0">
                <a:solidFill>
                  <a:srgbClr val="000000"/>
                </a:solidFill>
                <a:latin typeface="NEU-BZ-S92" panose="02020503000000020003" pitchFamily="18" charset="-122"/>
                <a:cs typeface="宋体" panose="02010600030101010101" pitchFamily="2" charset="-122"/>
              </a:rPr>
              <a:t>∶</a:t>
            </a:r>
            <a:r>
              <a:rPr lang="en-US" altLang="zh-CN" sz="2800" dirty="0">
                <a:solidFill>
                  <a:srgbClr val="000000"/>
                </a:solidFill>
                <a:latin typeface="Times New Roman" panose="02020603050405020304" pitchFamily="18" charset="0"/>
                <a:cs typeface="Times New Roman" panose="02020603050405020304" pitchFamily="18" charset="0"/>
              </a:rPr>
              <a:t>8</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5" name="XW8QXR223.eps" descr="id:2147492568;FounderCES"/>
          <p:cNvPicPr/>
          <p:nvPr/>
        </p:nvPicPr>
        <p:blipFill>
          <a:blip r:embed="rId2">
            <a:clrChange>
              <a:clrFrom>
                <a:srgbClr val="FFFFFF"/>
              </a:clrFrom>
              <a:clrTo>
                <a:srgbClr val="FFFFFF">
                  <a:alpha val="0"/>
                </a:srgbClr>
              </a:clrTo>
            </a:clrChange>
          </a:blip>
          <a:stretch>
            <a:fillRect/>
          </a:stretch>
        </p:blipFill>
        <p:spPr>
          <a:xfrm>
            <a:off x="6710395" y="2825411"/>
            <a:ext cx="3158818" cy="2019492"/>
          </a:xfrm>
          <a:prstGeom prst="rect">
            <a:avLst/>
          </a:prstGeom>
        </p:spPr>
      </p:pic>
      <p:sp>
        <p:nvSpPr>
          <p:cNvPr id="6" name="矩形 5"/>
          <p:cNvSpPr>
            <a:spLocks noChangeAspect="1"/>
          </p:cNvSpPr>
          <p:nvPr/>
        </p:nvSpPr>
        <p:spPr>
          <a:xfrm>
            <a:off x="5682996" y="2072171"/>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C</a:t>
            </a:r>
            <a:endParaRPr lang="zh-CN" altLang="en-US" sz="2800" b="1" dirty="0">
              <a:solidFill>
                <a:srgbClr val="FF0000"/>
              </a:solidFill>
            </a:endParaRPr>
          </a:p>
        </p:txBody>
      </p:sp>
    </p:spTree>
    <p:extLst>
      <p:ext uri="{BB962C8B-B14F-4D97-AF65-F5344CB8AC3E}">
        <p14:creationId xmlns:p14="http://schemas.microsoft.com/office/powerpoint/2010/main" val="304365322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矩形 2"/>
              <p:cNvSpPr>
                <a:spLocks noChangeAspect="1"/>
              </p:cNvSpPr>
              <p:nvPr/>
            </p:nvSpPr>
            <p:spPr>
              <a:xfrm>
                <a:off x="381000" y="207124"/>
                <a:ext cx="11430000" cy="6194132"/>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800" dirty="0">
                    <a:solidFill>
                      <a:srgbClr val="FF0000"/>
                    </a:solidFill>
                    <a:effectLst/>
                    <a:latin typeface="NEU-BZ-S92" panose="02020503000000020003" pitchFamily="18" charset="-122"/>
                    <a:ea typeface="Arial" panose="020B0604020202020204" pitchFamily="34" charset="0"/>
                    <a:cs typeface="Times New Roman" panose="02020603050405020304" pitchFamily="18" charset="0"/>
                  </a:rPr>
                  <a:t> </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若按题图甲、乙两种不同的方式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分别将它们叠放在水平地面上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地面受到的压力大小都等于</a:t>
                </a: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两个实心正方体所受的重力之和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因此水平地面受到的压力相等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故地面受到的压力之比为</a:t>
                </a:r>
                <a:r>
                  <a:rPr lang="en-US" altLang="zh-CN" sz="2800" i="1" dirty="0">
                    <a:solidFill>
                      <a:srgbClr val="000000"/>
                    </a:solidFill>
                    <a:latin typeface="Times New Roman" panose="02020603050405020304" pitchFamily="18" charset="0"/>
                    <a:cs typeface="Times New Roman" panose="02020603050405020304" pitchFamily="18" charset="0"/>
                  </a:rPr>
                  <a:t>F</a:t>
                </a:r>
                <a:r>
                  <a:rPr lang="zh-CN" altLang="zh-CN" sz="28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甲</a:t>
                </a:r>
                <a:r>
                  <a:rPr lang="zh-CN" altLang="zh-CN" sz="2800" dirty="0">
                    <a:solidFill>
                      <a:srgbClr val="000000"/>
                    </a:solidFill>
                    <a:latin typeface="NEU-BZ-S92" panose="02020503000000020003" pitchFamily="18" charset="-122"/>
                    <a:cs typeface="宋体" panose="02010600030101010101" pitchFamily="2" charset="-122"/>
                  </a:rPr>
                  <a:t>∶</a:t>
                </a:r>
                <a:r>
                  <a:rPr lang="en-US" altLang="zh-CN" sz="2800" i="1" dirty="0">
                    <a:solidFill>
                      <a:srgbClr val="000000"/>
                    </a:solidFill>
                    <a:latin typeface="Times New Roman" panose="02020603050405020304" pitchFamily="18" charset="0"/>
                    <a:cs typeface="Times New Roman" panose="02020603050405020304" pitchFamily="18" charset="0"/>
                  </a:rPr>
                  <a:t>F</a:t>
                </a:r>
                <a:r>
                  <a:rPr lang="zh-CN" altLang="zh-CN" sz="28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乙</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NEU-BZ-S92" panose="02020503000000020003" pitchFamily="18" charset="-122"/>
                    <a:cs typeface="宋体" panose="02010600030101010101" pitchFamily="2" charset="-122"/>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。已知</a:t>
                </a: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两个实心正方体的质量相等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密度之比</a:t>
                </a:r>
                <a:r>
                  <a:rPr lang="en-US" altLang="zh-CN" sz="2800" i="1" dirty="0" err="1">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800" baseline="-25000" dirty="0" err="1">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NEU-BZ-S92" panose="02020503000000020003" pitchFamily="18" charset="-122"/>
                    <a:cs typeface="宋体" panose="02010600030101010101" pitchFamily="2" charset="-122"/>
                  </a:rPr>
                  <a:t>∶</a:t>
                </a:r>
                <a:r>
                  <a:rPr lang="en-US" altLang="zh-CN" sz="2800" i="1" dirty="0" err="1">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800" baseline="-25000" dirty="0" err="1">
                    <a:solidFill>
                      <a:srgbClr val="000000"/>
                    </a:solidFill>
                    <a:latin typeface="Times New Roman" panose="02020603050405020304" pitchFamily="18" charset="0"/>
                    <a:cs typeface="Times New Roman" panose="02020603050405020304" pitchFamily="18" charset="0"/>
                  </a:rPr>
                  <a:t>B</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8</a:t>
                </a:r>
                <a:r>
                  <a:rPr lang="zh-CN" altLang="zh-CN" sz="2800" dirty="0">
                    <a:solidFill>
                      <a:srgbClr val="000000"/>
                    </a:solidFill>
                    <a:latin typeface="NEU-BZ-S92" panose="02020503000000020003" pitchFamily="18" charset="-122"/>
                    <a:cs typeface="宋体" panose="02010600030101010101" pitchFamily="2" charset="-122"/>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a:t>
                </a:r>
                <a:r>
                  <a:rPr lang="en-US" altLang="zh-CN" sz="2800" i="1" dirty="0">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800" i="1" dirty="0">
                    <a:solidFill>
                      <a:srgbClr val="000000"/>
                    </a:solidFill>
                    <a:latin typeface="Times New Roman" panose="02020603050405020304" pitchFamily="18" charset="0"/>
                    <a:cs typeface="Times New Roman" panose="02020603050405020304" pitchFamily="18" charset="0"/>
                  </a:rPr>
                  <a:t>=</a:t>
                </a:r>
                <a14:m>
                  <m:oMath xmlns:m="http://schemas.openxmlformats.org/officeDocument/2006/math">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i="1">
                            <a:solidFill>
                              <a:srgbClr val="000000"/>
                            </a:solidFill>
                            <a:latin typeface="Cambria Math" panose="02040503050406030204" pitchFamily="18" charset="0"/>
                            <a:cs typeface="Times New Roman" panose="02020603050405020304" pitchFamily="18" charset="0"/>
                          </a:rPr>
                          <m:t>𝑚</m:t>
                        </m:r>
                      </m:num>
                      <m:den>
                        <m:r>
                          <a:rPr lang="en-US" altLang="zh-CN" sz="2800" i="1">
                            <a:solidFill>
                              <a:srgbClr val="000000"/>
                            </a:solidFill>
                            <a:latin typeface="Cambria Math" panose="02040503050406030204" pitchFamily="18" charset="0"/>
                            <a:cs typeface="Times New Roman" panose="02020603050405020304" pitchFamily="18" charset="0"/>
                          </a:rPr>
                          <m:t>𝑉</m:t>
                        </m:r>
                      </m:den>
                    </m:f>
                  </m:oMath>
                </a14:m>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两个实心正方体的体积之比</a:t>
                </a:r>
                <a14:m>
                  <m:oMath xmlns:m="http://schemas.openxmlformats.org/officeDocument/2006/math">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800" i="1">
                                <a:solidFill>
                                  <a:srgbClr val="000000"/>
                                </a:solidFill>
                                <a:latin typeface="Cambria Math" panose="02040503050406030204" pitchFamily="18" charset="0"/>
                                <a:cs typeface="Times New Roman" panose="02020603050405020304" pitchFamily="18" charset="0"/>
                              </a:rPr>
                              <m:t>𝑉</m:t>
                            </m:r>
                          </m:e>
                          <m:sub>
                            <m:r>
                              <m:rPr>
                                <m:sty m:val="p"/>
                              </m:rPr>
                              <a:rPr lang="en-US" altLang="zh-CN" sz="2800">
                                <a:solidFill>
                                  <a:srgbClr val="000000"/>
                                </a:solidFill>
                                <a:latin typeface="Cambria Math" panose="02040503050406030204" pitchFamily="18" charset="0"/>
                                <a:cs typeface="Times New Roman" panose="02020603050405020304" pitchFamily="18" charset="0"/>
                              </a:rPr>
                              <m:t>A</m:t>
                            </m:r>
                          </m:sub>
                        </m:sSub>
                      </m:num>
                      <m:den>
                        <m:sSub>
                          <m:sSub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800" i="1">
                                <a:solidFill>
                                  <a:srgbClr val="000000"/>
                                </a:solidFill>
                                <a:latin typeface="Cambria Math" panose="02040503050406030204" pitchFamily="18" charset="0"/>
                                <a:cs typeface="Times New Roman" panose="02020603050405020304" pitchFamily="18" charset="0"/>
                              </a:rPr>
                              <m:t>𝑉</m:t>
                            </m:r>
                          </m:e>
                          <m:sub>
                            <m:r>
                              <m:rPr>
                                <m:sty m:val="p"/>
                              </m:rPr>
                              <a:rPr lang="en-US" altLang="zh-CN" sz="2800">
                                <a:solidFill>
                                  <a:srgbClr val="000000"/>
                                </a:solidFill>
                                <a:latin typeface="Cambria Math" panose="02040503050406030204" pitchFamily="18" charset="0"/>
                                <a:cs typeface="Times New Roman" panose="02020603050405020304" pitchFamily="18" charset="0"/>
                              </a:rPr>
                              <m:t>B</m:t>
                            </m:r>
                          </m:sub>
                        </m:sSub>
                      </m:den>
                    </m:f>
                    <m:r>
                      <a:rPr lang="en-US" altLang="zh-CN" sz="2800" i="1">
                        <a:solidFill>
                          <a:srgbClr val="000000"/>
                        </a:solidFill>
                        <a:latin typeface="Cambria Math" panose="02040503050406030204" pitchFamily="18" charset="0"/>
                        <a:cs typeface="Times New Roman" panose="02020603050405020304" pitchFamily="18" charset="0"/>
                      </a:rPr>
                      <m:t>=</m:t>
                    </m:r>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800" i="1">
                                <a:solidFill>
                                  <a:srgbClr val="000000"/>
                                </a:solidFill>
                                <a:latin typeface="Cambria Math" panose="02040503050406030204" pitchFamily="18" charset="0"/>
                                <a:cs typeface="Times New Roman" panose="02020603050405020304" pitchFamily="18" charset="0"/>
                              </a:rPr>
                              <m:t>𝑚</m:t>
                            </m:r>
                          </m:e>
                          <m:sub>
                            <m:r>
                              <m:rPr>
                                <m:sty m:val="p"/>
                              </m:rPr>
                              <a:rPr lang="en-US" altLang="zh-CN" sz="2800">
                                <a:solidFill>
                                  <a:srgbClr val="000000"/>
                                </a:solidFill>
                                <a:latin typeface="Cambria Math" panose="02040503050406030204" pitchFamily="18" charset="0"/>
                                <a:cs typeface="Times New Roman" panose="02020603050405020304" pitchFamily="18" charset="0"/>
                              </a:rPr>
                              <m:t>A</m:t>
                            </m:r>
                          </m:sub>
                        </m:sSub>
                      </m:num>
                      <m:den>
                        <m:sSub>
                          <m:sSub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800" i="1">
                                <a:solidFill>
                                  <a:srgbClr val="000000"/>
                                </a:solidFill>
                                <a:latin typeface="Cambria Math" panose="02040503050406030204" pitchFamily="18" charset="0"/>
                                <a:cs typeface="Times New Roman" panose="02020603050405020304" pitchFamily="18" charset="0"/>
                              </a:rPr>
                              <m:t>𝜌</m:t>
                            </m:r>
                          </m:e>
                          <m:sub>
                            <m:r>
                              <m:rPr>
                                <m:sty m:val="p"/>
                              </m:rPr>
                              <a:rPr lang="en-US" altLang="zh-CN" sz="2800">
                                <a:solidFill>
                                  <a:srgbClr val="000000"/>
                                </a:solidFill>
                                <a:latin typeface="Cambria Math" panose="02040503050406030204" pitchFamily="18" charset="0"/>
                                <a:cs typeface="Times New Roman" panose="02020603050405020304" pitchFamily="18" charset="0"/>
                              </a:rPr>
                              <m:t>A</m:t>
                            </m:r>
                          </m:sub>
                        </m:sSub>
                      </m:den>
                    </m:f>
                    <m:r>
                      <a:rPr lang="en-US" altLang="zh-CN" sz="2800">
                        <a:solidFill>
                          <a:srgbClr val="000000"/>
                        </a:solidFill>
                        <a:latin typeface="Cambria Math" panose="02040503050406030204" pitchFamily="18" charset="0"/>
                        <a:cs typeface="Times New Roman" panose="02020603050405020304" pitchFamily="18" charset="0"/>
                      </a:rPr>
                      <m:t>×</m:t>
                    </m:r>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800" i="1">
                                <a:solidFill>
                                  <a:srgbClr val="000000"/>
                                </a:solidFill>
                                <a:latin typeface="Cambria Math" panose="02040503050406030204" pitchFamily="18" charset="0"/>
                                <a:cs typeface="Times New Roman" panose="02020603050405020304" pitchFamily="18" charset="0"/>
                              </a:rPr>
                              <m:t>𝜌</m:t>
                            </m:r>
                          </m:e>
                          <m:sub>
                            <m:r>
                              <m:rPr>
                                <m:sty m:val="p"/>
                              </m:rPr>
                              <a:rPr lang="en-US" altLang="zh-CN" sz="2800">
                                <a:solidFill>
                                  <a:srgbClr val="000000"/>
                                </a:solidFill>
                                <a:latin typeface="Cambria Math" panose="02040503050406030204" pitchFamily="18" charset="0"/>
                                <a:cs typeface="Times New Roman" panose="02020603050405020304" pitchFamily="18" charset="0"/>
                              </a:rPr>
                              <m:t>B</m:t>
                            </m:r>
                          </m:sub>
                        </m:sSub>
                      </m:num>
                      <m:den>
                        <m:sSub>
                          <m:sSub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800" i="1">
                                <a:solidFill>
                                  <a:srgbClr val="000000"/>
                                </a:solidFill>
                                <a:latin typeface="Cambria Math" panose="02040503050406030204" pitchFamily="18" charset="0"/>
                                <a:cs typeface="Times New Roman" panose="02020603050405020304" pitchFamily="18" charset="0"/>
                              </a:rPr>
                              <m:t>𝑚</m:t>
                            </m:r>
                          </m:e>
                          <m:sub>
                            <m:r>
                              <m:rPr>
                                <m:sty m:val="p"/>
                              </m:rPr>
                              <a:rPr lang="en-US" altLang="zh-CN" sz="2800">
                                <a:solidFill>
                                  <a:srgbClr val="000000"/>
                                </a:solidFill>
                                <a:latin typeface="Cambria Math" panose="02040503050406030204" pitchFamily="18" charset="0"/>
                                <a:cs typeface="Times New Roman" panose="02020603050405020304" pitchFamily="18" charset="0"/>
                              </a:rPr>
                              <m:t>B</m:t>
                            </m:r>
                          </m:sub>
                        </m:sSub>
                      </m:den>
                    </m:f>
                    <m:r>
                      <a:rPr lang="en-US" altLang="zh-CN" sz="2800" i="1">
                        <a:solidFill>
                          <a:srgbClr val="000000"/>
                        </a:solidFill>
                        <a:latin typeface="Cambria Math" panose="02040503050406030204" pitchFamily="18" charset="0"/>
                        <a:cs typeface="Times New Roman" panose="02020603050405020304" pitchFamily="18" charset="0"/>
                      </a:rPr>
                      <m:t>=</m:t>
                    </m:r>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a:solidFill>
                              <a:srgbClr val="000000"/>
                            </a:solidFill>
                            <a:latin typeface="Cambria Math" panose="02040503050406030204" pitchFamily="18" charset="0"/>
                            <a:cs typeface="Times New Roman" panose="02020603050405020304" pitchFamily="18" charset="0"/>
                          </a:rPr>
                          <m:t>1</m:t>
                        </m:r>
                      </m:num>
                      <m:den>
                        <m:r>
                          <a:rPr lang="en-US" altLang="zh-CN" sz="2800">
                            <a:solidFill>
                              <a:srgbClr val="000000"/>
                            </a:solidFill>
                            <a:latin typeface="Cambria Math" panose="02040503050406030204" pitchFamily="18" charset="0"/>
                            <a:cs typeface="Times New Roman" panose="02020603050405020304" pitchFamily="18" charset="0"/>
                          </a:rPr>
                          <m:t>8</m:t>
                        </m:r>
                      </m:den>
                    </m:f>
                  </m:oMath>
                </a14:m>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则</a:t>
                </a: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两个实心正方体的棱长之比为</a:t>
                </a: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NEU-BZ-S92" panose="02020503000000020003" pitchFamily="18" charset="-122"/>
                    <a:cs typeface="宋体" panose="02010600030101010101" pitchFamily="2" charset="-122"/>
                  </a:rPr>
                  <a:t>∶</a:t>
                </a:r>
                <a:r>
                  <a:rPr lang="en-US" altLang="zh-CN" sz="2800" dirty="0">
                    <a:solidFill>
                      <a:srgbClr val="000000"/>
                    </a:solidFill>
                    <a:latin typeface="Times New Roman" panose="02020603050405020304" pitchFamily="18" charset="0"/>
                    <a:cs typeface="Times New Roman" panose="02020603050405020304" pitchFamily="18" charset="0"/>
                  </a:rPr>
                  <a:t>2,A</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两个实心正方体的底面积之比为</a:t>
                </a: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NEU-BZ-S92" panose="02020503000000020003" pitchFamily="18" charset="-122"/>
                    <a:cs typeface="宋体" panose="02010600030101010101" pitchFamily="2" charset="-122"/>
                  </a:rPr>
                  <a:t>∶</a:t>
                </a:r>
                <a:r>
                  <a:rPr lang="en-US" altLang="zh-CN" sz="2800" dirty="0">
                    <a:solidFill>
                      <a:srgbClr val="000000"/>
                    </a:solidFill>
                    <a:latin typeface="Times New Roman" panose="02020603050405020304" pitchFamily="18" charset="0"/>
                    <a:cs typeface="Times New Roman" panose="02020603050405020304" pitchFamily="18" charset="0"/>
                  </a:rPr>
                  <a:t>4,</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根据公式</a:t>
                </a:r>
                <a:r>
                  <a:rPr lang="en-US" altLang="zh-CN" sz="2800" i="1" dirty="0">
                    <a:solidFill>
                      <a:srgbClr val="000000"/>
                    </a:solidFill>
                    <a:latin typeface="Times New Roman" panose="02020603050405020304" pitchFamily="18" charset="0"/>
                    <a:cs typeface="Times New Roman" panose="02020603050405020304" pitchFamily="18" charset="0"/>
                  </a:rPr>
                  <a:t>p=</a:t>
                </a:r>
                <a14:m>
                  <m:oMath xmlns:m="http://schemas.openxmlformats.org/officeDocument/2006/math">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i="1">
                            <a:solidFill>
                              <a:srgbClr val="000000"/>
                            </a:solidFill>
                            <a:latin typeface="Cambria Math" panose="02040503050406030204" pitchFamily="18" charset="0"/>
                            <a:cs typeface="Times New Roman" panose="02020603050405020304" pitchFamily="18" charset="0"/>
                          </a:rPr>
                          <m:t>𝐹</m:t>
                        </m:r>
                      </m:num>
                      <m:den>
                        <m:r>
                          <a:rPr lang="en-US" altLang="zh-CN" sz="2800" i="1">
                            <a:solidFill>
                              <a:srgbClr val="000000"/>
                            </a:solidFill>
                            <a:latin typeface="Cambria Math" panose="02040503050406030204" pitchFamily="18" charset="0"/>
                            <a:cs typeface="Times New Roman" panose="02020603050405020304" pitchFamily="18" charset="0"/>
                          </a:rPr>
                          <m:t>𝑆</m:t>
                        </m:r>
                      </m:den>
                    </m:f>
                  </m:oMath>
                </a14:m>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地面受到的压强之比</a:t>
                </a:r>
                <a14:m>
                  <m:oMath xmlns:m="http://schemas.openxmlformats.org/officeDocument/2006/math">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800" i="1">
                                <a:solidFill>
                                  <a:srgbClr val="000000"/>
                                </a:solidFill>
                                <a:latin typeface="Cambria Math" panose="02040503050406030204" pitchFamily="18" charset="0"/>
                                <a:cs typeface="Times New Roman" panose="02020603050405020304" pitchFamily="18" charset="0"/>
                              </a:rPr>
                              <m:t>𝑝</m:t>
                            </m:r>
                          </m:e>
                          <m:sub>
                            <m:r>
                              <m:rPr>
                                <m:nor/>
                              </m:rPr>
                              <a:rPr lang="zh-CN" altLang="zh-CN" sz="2800">
                                <a:solidFill>
                                  <a:srgbClr val="000000"/>
                                </a:solidFill>
                                <a:latin typeface="Times New Roman" panose="02020603050405020304" pitchFamily="18" charset="0"/>
                                <a:cs typeface="Times New Roman" panose="02020603050405020304" pitchFamily="18" charset="0"/>
                              </a:rPr>
                              <m:t>甲</m:t>
                            </m:r>
                          </m:sub>
                        </m:sSub>
                      </m:num>
                      <m:den>
                        <m:sSub>
                          <m:sSub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800" i="1">
                                <a:solidFill>
                                  <a:srgbClr val="000000"/>
                                </a:solidFill>
                                <a:latin typeface="Cambria Math" panose="02040503050406030204" pitchFamily="18" charset="0"/>
                                <a:cs typeface="Times New Roman" panose="02020603050405020304" pitchFamily="18" charset="0"/>
                              </a:rPr>
                              <m:t>𝑝</m:t>
                            </m:r>
                          </m:e>
                          <m:sub>
                            <m:r>
                              <m:rPr>
                                <m:nor/>
                              </m:rPr>
                              <a:rPr lang="zh-CN" altLang="zh-CN" sz="2800">
                                <a:solidFill>
                                  <a:srgbClr val="000000"/>
                                </a:solidFill>
                                <a:latin typeface="Times New Roman" panose="02020603050405020304" pitchFamily="18" charset="0"/>
                                <a:cs typeface="Times New Roman" panose="02020603050405020304" pitchFamily="18" charset="0"/>
                              </a:rPr>
                              <m:t>乙</m:t>
                            </m:r>
                          </m:sub>
                        </m:sSub>
                      </m:den>
                    </m:f>
                    <m:r>
                      <a:rPr lang="en-US" altLang="zh-CN" sz="2800" i="1">
                        <a:solidFill>
                          <a:srgbClr val="000000"/>
                        </a:solidFill>
                        <a:latin typeface="Cambria Math" panose="02040503050406030204" pitchFamily="18" charset="0"/>
                        <a:cs typeface="Times New Roman" panose="02020603050405020304" pitchFamily="18" charset="0"/>
                      </a:rPr>
                      <m:t>=</m:t>
                    </m:r>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800" i="1">
                                <a:solidFill>
                                  <a:srgbClr val="000000"/>
                                </a:solidFill>
                                <a:latin typeface="Cambria Math" panose="02040503050406030204" pitchFamily="18" charset="0"/>
                                <a:cs typeface="Times New Roman" panose="02020603050405020304" pitchFamily="18" charset="0"/>
                              </a:rPr>
                              <m:t>𝐹</m:t>
                            </m:r>
                          </m:e>
                          <m:sub>
                            <m:r>
                              <m:rPr>
                                <m:nor/>
                              </m:rPr>
                              <a:rPr lang="zh-CN" altLang="zh-CN" sz="2800">
                                <a:solidFill>
                                  <a:srgbClr val="000000"/>
                                </a:solidFill>
                                <a:latin typeface="Times New Roman" panose="02020603050405020304" pitchFamily="18" charset="0"/>
                                <a:cs typeface="Times New Roman" panose="02020603050405020304" pitchFamily="18" charset="0"/>
                              </a:rPr>
                              <m:t>甲</m:t>
                            </m:r>
                          </m:sub>
                        </m:sSub>
                      </m:num>
                      <m:den>
                        <m:sSub>
                          <m:sSub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800" i="1">
                                <a:solidFill>
                                  <a:srgbClr val="000000"/>
                                </a:solidFill>
                                <a:latin typeface="Cambria Math" panose="02040503050406030204" pitchFamily="18" charset="0"/>
                                <a:cs typeface="Times New Roman" panose="02020603050405020304" pitchFamily="18" charset="0"/>
                              </a:rPr>
                              <m:t>𝑆</m:t>
                            </m:r>
                          </m:e>
                          <m:sub>
                            <m:r>
                              <m:rPr>
                                <m:sty m:val="p"/>
                              </m:rPr>
                              <a:rPr lang="en-US" altLang="zh-CN" sz="2800">
                                <a:solidFill>
                                  <a:srgbClr val="000000"/>
                                </a:solidFill>
                                <a:latin typeface="Cambria Math" panose="02040503050406030204" pitchFamily="18" charset="0"/>
                                <a:cs typeface="Times New Roman" panose="02020603050405020304" pitchFamily="18" charset="0"/>
                              </a:rPr>
                              <m:t>B</m:t>
                            </m:r>
                          </m:sub>
                        </m:sSub>
                      </m:den>
                    </m:f>
                    <m:r>
                      <a:rPr lang="en-US" altLang="zh-CN" sz="2800">
                        <a:solidFill>
                          <a:srgbClr val="000000"/>
                        </a:solidFill>
                        <a:latin typeface="Cambria Math" panose="02040503050406030204" pitchFamily="18" charset="0"/>
                        <a:cs typeface="Times New Roman" panose="02020603050405020304" pitchFamily="18" charset="0"/>
                      </a:rPr>
                      <m:t>×</m:t>
                    </m:r>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800" i="1">
                                <a:solidFill>
                                  <a:srgbClr val="000000"/>
                                </a:solidFill>
                                <a:latin typeface="Cambria Math" panose="02040503050406030204" pitchFamily="18" charset="0"/>
                                <a:cs typeface="Times New Roman" panose="02020603050405020304" pitchFamily="18" charset="0"/>
                              </a:rPr>
                              <m:t>𝑆</m:t>
                            </m:r>
                          </m:e>
                          <m:sub>
                            <m:r>
                              <m:rPr>
                                <m:sty m:val="p"/>
                              </m:rPr>
                              <a:rPr lang="en-US" altLang="zh-CN" sz="2800">
                                <a:solidFill>
                                  <a:srgbClr val="000000"/>
                                </a:solidFill>
                                <a:latin typeface="Cambria Math" panose="02040503050406030204" pitchFamily="18" charset="0"/>
                                <a:cs typeface="Times New Roman" panose="02020603050405020304" pitchFamily="18" charset="0"/>
                              </a:rPr>
                              <m:t>A</m:t>
                            </m:r>
                          </m:sub>
                        </m:sSub>
                      </m:num>
                      <m:den>
                        <m:sSub>
                          <m:sSub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800" i="1">
                                <a:solidFill>
                                  <a:srgbClr val="000000"/>
                                </a:solidFill>
                                <a:latin typeface="Cambria Math" panose="02040503050406030204" pitchFamily="18" charset="0"/>
                                <a:cs typeface="Times New Roman" panose="02020603050405020304" pitchFamily="18" charset="0"/>
                              </a:rPr>
                              <m:t>𝐹</m:t>
                            </m:r>
                          </m:e>
                          <m:sub>
                            <m:r>
                              <m:rPr>
                                <m:nor/>
                              </m:rPr>
                              <a:rPr lang="zh-CN" altLang="zh-CN" sz="2800">
                                <a:solidFill>
                                  <a:srgbClr val="000000"/>
                                </a:solidFill>
                                <a:latin typeface="Times New Roman" panose="02020603050405020304" pitchFamily="18" charset="0"/>
                                <a:cs typeface="Times New Roman" panose="02020603050405020304" pitchFamily="18" charset="0"/>
                              </a:rPr>
                              <m:t>乙</m:t>
                            </m:r>
                          </m:sub>
                        </m:sSub>
                      </m:den>
                    </m:f>
                    <m:r>
                      <a:rPr lang="en-US" altLang="zh-CN" sz="2800" i="1">
                        <a:solidFill>
                          <a:srgbClr val="000000"/>
                        </a:solidFill>
                        <a:latin typeface="Cambria Math" panose="02040503050406030204" pitchFamily="18" charset="0"/>
                        <a:cs typeface="Times New Roman" panose="02020603050405020304" pitchFamily="18" charset="0"/>
                      </a:rPr>
                      <m:t>=</m:t>
                    </m:r>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a:solidFill>
                              <a:srgbClr val="000000"/>
                            </a:solidFill>
                            <a:latin typeface="Cambria Math" panose="02040503050406030204" pitchFamily="18" charset="0"/>
                            <a:cs typeface="Times New Roman" panose="02020603050405020304" pitchFamily="18" charset="0"/>
                          </a:rPr>
                          <m:t>1</m:t>
                        </m:r>
                      </m:num>
                      <m:den>
                        <m:r>
                          <a:rPr lang="en-US" altLang="zh-CN" sz="2800">
                            <a:solidFill>
                              <a:srgbClr val="000000"/>
                            </a:solidFill>
                            <a:latin typeface="Cambria Math" panose="02040503050406030204" pitchFamily="18" charset="0"/>
                            <a:cs typeface="Times New Roman" panose="02020603050405020304" pitchFamily="18" charset="0"/>
                          </a:rPr>
                          <m:t>4</m:t>
                        </m:r>
                      </m:den>
                    </m:f>
                  </m:oMath>
                </a14:m>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mc:Choice>
        <mc:Fallback xmlns="">
          <p:sp>
            <p:nvSpPr>
              <p:cNvPr id="3" name="矩形 2"/>
              <p:cNvSpPr>
                <a:spLocks noRot="1" noChangeAspect="1" noMove="1" noResize="1" noEditPoints="1" noAdjustHandles="1" noChangeArrowheads="1" noChangeShapeType="1" noTextEdit="1"/>
              </p:cNvSpPr>
              <p:nvPr/>
            </p:nvSpPr>
            <p:spPr>
              <a:xfrm>
                <a:off x="381000" y="207124"/>
                <a:ext cx="11430000" cy="6194132"/>
              </a:xfrm>
              <a:prstGeom prst="rect">
                <a:avLst/>
              </a:prstGeom>
              <a:blipFill rotWithShape="0">
                <a:blip r:embed="rId2"/>
                <a:stretch>
                  <a:fillRect l="-1120" r="-282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74518461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329600"/>
            <a:ext cx="11430000" cy="5262979"/>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800" b="1"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800" dirty="0">
                <a:solidFill>
                  <a:srgbClr val="000000"/>
                </a:solidFill>
                <a:latin typeface="Times New Roman" panose="02020603050405020304" pitchFamily="18" charset="0"/>
                <a:cs typeface="Times New Roman" panose="02020603050405020304" pitchFamily="18" charset="0"/>
              </a:rPr>
              <a:t>某长方体合金零件质地均匀</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密度为</a:t>
            </a:r>
            <a:r>
              <a:rPr lang="en-US" altLang="zh-CN" sz="2800" dirty="0">
                <a:solidFill>
                  <a:srgbClr val="000000"/>
                </a:solidFill>
                <a:latin typeface="Times New Roman" panose="02020603050405020304" pitchFamily="18" charset="0"/>
                <a:cs typeface="Times New Roman" panose="02020603050405020304" pitchFamily="18" charset="0"/>
              </a:rPr>
              <a:t>3</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6×10</a:t>
            </a:r>
            <a:r>
              <a:rPr lang="en-US" altLang="zh-CN" sz="2800" baseline="30000"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 kg/m</a:t>
            </a:r>
            <a:r>
              <a:rPr lang="en-US" altLang="zh-CN" sz="2800" baseline="30000"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高度为</a:t>
            </a:r>
            <a:r>
              <a:rPr lang="en-US" altLang="zh-CN" sz="2800" dirty="0">
                <a:solidFill>
                  <a:srgbClr val="000000"/>
                </a:solidFill>
                <a:latin typeface="Times New Roman" panose="02020603050405020304" pitchFamily="18" charset="0"/>
                <a:cs typeface="Times New Roman" panose="02020603050405020304" pitchFamily="18" charset="0"/>
              </a:rPr>
              <a:t>10 cm</a:t>
            </a:r>
            <a:r>
              <a:rPr lang="zh-CN" altLang="zh-CN" sz="2800" dirty="0">
                <a:solidFill>
                  <a:srgbClr val="000000"/>
                </a:solidFill>
                <a:latin typeface="Times New Roman" panose="02020603050405020304" pitchFamily="18" charset="0"/>
                <a:cs typeface="Times New Roman" panose="02020603050405020304" pitchFamily="18" charset="0"/>
              </a:rPr>
              <a:t>。将其从底面的一条棱向上斜切后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剩余的部分放在水平地面上时如图所示</a:t>
            </a: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zh-CN" altLang="zh-CN" sz="2800" dirty="0" smtClean="0">
                <a:solidFill>
                  <a:srgbClr val="000000"/>
                </a:solidFill>
                <a:latin typeface="Times New Roman" panose="02020603050405020304" pitchFamily="18" charset="0"/>
                <a:cs typeface="Times New Roman" panose="02020603050405020304" pitchFamily="18" charset="0"/>
              </a:rPr>
              <a:t>它</a:t>
            </a:r>
            <a:r>
              <a:rPr lang="zh-CN" altLang="zh-CN" sz="2800" dirty="0">
                <a:solidFill>
                  <a:srgbClr val="000000"/>
                </a:solidFill>
                <a:latin typeface="Times New Roman" panose="02020603050405020304" pitchFamily="18" charset="0"/>
                <a:cs typeface="Times New Roman" panose="02020603050405020304" pitchFamily="18" charset="0"/>
              </a:rPr>
              <a:t>对水平地面的压强为</a:t>
            </a:r>
            <a:r>
              <a:rPr lang="en-US" altLang="zh-CN" sz="2800" dirty="0">
                <a:solidFill>
                  <a:srgbClr val="000000"/>
                </a:solidFill>
                <a:latin typeface="Times New Roman" panose="02020603050405020304" pitchFamily="18" charset="0"/>
                <a:cs typeface="Times New Roman" panose="02020603050405020304" pitchFamily="18" charset="0"/>
              </a:rPr>
              <a:t>2 700 Pa;</a:t>
            </a:r>
            <a:r>
              <a:rPr lang="zh-CN" altLang="zh-CN" sz="2800" dirty="0">
                <a:solidFill>
                  <a:srgbClr val="000000"/>
                </a:solidFill>
                <a:latin typeface="Times New Roman" panose="02020603050405020304" pitchFamily="18" charset="0"/>
                <a:cs typeface="Times New Roman" panose="02020603050405020304" pitchFamily="18" charset="0"/>
              </a:rPr>
              <a:t>将该部分上下倒置后放在水平地面上时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它对水平地面的压强为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i="1" dirty="0">
                <a:solidFill>
                  <a:srgbClr val="000000"/>
                </a:solidFill>
                <a:latin typeface="Times New Roman" panose="02020603050405020304" pitchFamily="18" charset="0"/>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a:t>
            </a:r>
          </a:p>
          <a:p>
            <a:pPr>
              <a:lnSpc>
                <a:spcPct val="150000"/>
              </a:lnSpc>
              <a:spcAft>
                <a:spcPts val="0"/>
              </a:spcAft>
              <a:tabLst>
                <a:tab pos="1188085" algn="l"/>
                <a:tab pos="2163445" algn="l"/>
                <a:tab pos="3142615" algn="l"/>
                <a:tab pos="4190365" algn="l"/>
              </a:tabLst>
            </a:pPr>
            <a:endParaRPr lang="en-US" altLang="zh-CN" sz="2800" dirty="0" smtClean="0">
              <a:solidFill>
                <a:srgbClr val="000000"/>
              </a:solidFill>
              <a:latin typeface="Times New Roman" panose="02020603050405020304" pitchFamily="18" charset="0"/>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A.5 400 Pa	B.4 800 Pa</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C.4 500 Pa	D.4 000 Pa</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6" name="XW8QXR224.eps" descr="id:2147492575;FounderCES"/>
          <p:cNvPicPr/>
          <p:nvPr/>
        </p:nvPicPr>
        <p:blipFill>
          <a:blip r:embed="rId2">
            <a:clrChange>
              <a:clrFrom>
                <a:srgbClr val="FFFFFF"/>
              </a:clrFrom>
              <a:clrTo>
                <a:srgbClr val="FFFFFF">
                  <a:alpha val="0"/>
                </a:srgbClr>
              </a:clrTo>
            </a:clrChange>
          </a:blip>
          <a:stretch>
            <a:fillRect/>
          </a:stretch>
        </p:blipFill>
        <p:spPr>
          <a:xfrm>
            <a:off x="3918267" y="2937183"/>
            <a:ext cx="3575609" cy="1250334"/>
          </a:xfrm>
          <a:prstGeom prst="rect">
            <a:avLst/>
          </a:prstGeom>
        </p:spPr>
      </p:pic>
      <p:sp>
        <p:nvSpPr>
          <p:cNvPr id="7" name="矩形 6"/>
          <p:cNvSpPr>
            <a:spLocks noChangeAspect="1"/>
          </p:cNvSpPr>
          <p:nvPr/>
        </p:nvSpPr>
        <p:spPr>
          <a:xfrm>
            <a:off x="5788099" y="2313908"/>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A</a:t>
            </a:r>
            <a:endParaRPr lang="zh-CN" altLang="en-US" sz="2800" b="1" dirty="0">
              <a:solidFill>
                <a:srgbClr val="FF0000"/>
              </a:solidFill>
            </a:endParaRPr>
          </a:p>
        </p:txBody>
      </p:sp>
    </p:spTree>
    <p:extLst>
      <p:ext uri="{BB962C8B-B14F-4D97-AF65-F5344CB8AC3E}">
        <p14:creationId xmlns:p14="http://schemas.microsoft.com/office/powerpoint/2010/main" val="292540438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363146"/>
            <a:ext cx="4134465" cy="738664"/>
          </a:xfrm>
          <a:prstGeom prst="rect">
            <a:avLst/>
          </a:prstGeom>
        </p:spPr>
        <p:txBody>
          <a:bodyPr wrap="none">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类型</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三</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形状</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不同的容器</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381000" y="1112320"/>
            <a:ext cx="11430000" cy="4616648"/>
          </a:xfrm>
          <a:prstGeom prst="rect">
            <a:avLst/>
          </a:prstGeom>
          <a:ln>
            <a:solidFill>
              <a:schemeClr val="tx1"/>
            </a:solidFill>
          </a:ln>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正黑简体"/>
                <a:cs typeface="Times New Roman" panose="02020603050405020304" pitchFamily="18" charset="0"/>
              </a:rPr>
              <a:t>方法</a:t>
            </a:r>
            <a:r>
              <a:rPr lang="zh-CN" altLang="zh-CN" sz="2800" dirty="0" smtClean="0">
                <a:solidFill>
                  <a:srgbClr val="000000"/>
                </a:solidFill>
                <a:latin typeface="NEU-BZ-S92" panose="02020503000000020003" pitchFamily="18" charset="-122"/>
                <a:ea typeface="方正正黑简体"/>
                <a:cs typeface="Times New Roman" panose="02020603050405020304" pitchFamily="18" charset="0"/>
              </a:rPr>
              <a:t>技巧</a:t>
            </a:r>
            <a:r>
              <a:rPr lang="en-US" altLang="zh-CN" sz="2800" dirty="0" smtClean="0">
                <a:solidFill>
                  <a:srgbClr val="000000"/>
                </a:solidFill>
                <a:latin typeface="NEU-BZ-S92" panose="02020503000000020003" pitchFamily="18" charset="-122"/>
                <a:ea typeface="方正正黑简体"/>
                <a:cs typeface="Times New Roman" panose="02020603050405020304" pitchFamily="18" charset="0"/>
              </a:rPr>
              <a:t>    </a:t>
            </a:r>
            <a:r>
              <a:rPr lang="zh-CN" altLang="zh-CN" sz="28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容器</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里液体对容器底部的压力和液体所受的重力一般是不相等的。如图甲、乙、丙所示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三个容器的底面积相同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三个容器中装有同种液体且液体深度相同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液体对容器底的压力与容器中液体所受重力的关系为</a:t>
            </a:r>
            <a:r>
              <a:rPr lang="en-US" altLang="zh-CN" sz="2800" i="1" dirty="0">
                <a:solidFill>
                  <a:srgbClr val="000000"/>
                </a:solidFill>
                <a:latin typeface="Times New Roman" panose="02020603050405020304" pitchFamily="18" charset="0"/>
                <a:cs typeface="Times New Roman" panose="02020603050405020304" pitchFamily="18" charset="0"/>
              </a:rPr>
              <a:t>F</a:t>
            </a:r>
            <a:r>
              <a:rPr lang="zh-CN" altLang="zh-CN" sz="2800" baseline="-250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甲</a:t>
            </a:r>
            <a:r>
              <a:rPr lang="en-US" altLang="zh-CN" sz="2800" i="1" dirty="0">
                <a:solidFill>
                  <a:srgbClr val="000000"/>
                </a:solidFill>
                <a:latin typeface="Times New Roman" panose="02020603050405020304" pitchFamily="18" charset="0"/>
                <a:cs typeface="Times New Roman" panose="02020603050405020304" pitchFamily="18" charset="0"/>
              </a:rPr>
              <a:t>&gt;G</a:t>
            </a:r>
            <a:r>
              <a:rPr lang="zh-CN" altLang="zh-CN" sz="2800" baseline="-250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甲</a:t>
            </a:r>
            <a:r>
              <a:rPr lang="en-US" altLang="zh-CN" sz="2800" dirty="0">
                <a:solidFill>
                  <a:srgbClr val="000000"/>
                </a:solidFill>
                <a:latin typeface="Times New Roman" panose="02020603050405020304" pitchFamily="18" charset="0"/>
                <a:cs typeface="Times New Roman" panose="02020603050405020304" pitchFamily="18" charset="0"/>
              </a:rPr>
              <a:t>,</a:t>
            </a:r>
            <a:r>
              <a:rPr lang="en-US" altLang="zh-CN" sz="2800" i="1" dirty="0">
                <a:solidFill>
                  <a:srgbClr val="000000"/>
                </a:solidFill>
                <a:latin typeface="Times New Roman" panose="02020603050405020304" pitchFamily="18" charset="0"/>
                <a:cs typeface="Times New Roman" panose="02020603050405020304" pitchFamily="18" charset="0"/>
              </a:rPr>
              <a:t>F</a:t>
            </a:r>
            <a:r>
              <a:rPr lang="zh-CN" altLang="zh-CN" sz="2800" baseline="-250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乙</a:t>
            </a:r>
            <a:r>
              <a:rPr lang="en-US" altLang="zh-CN" sz="2800" i="1" dirty="0">
                <a:solidFill>
                  <a:srgbClr val="000000"/>
                </a:solidFill>
                <a:latin typeface="Times New Roman" panose="02020603050405020304" pitchFamily="18" charset="0"/>
                <a:cs typeface="Times New Roman" panose="02020603050405020304" pitchFamily="18" charset="0"/>
              </a:rPr>
              <a:t>=G</a:t>
            </a:r>
            <a:r>
              <a:rPr lang="zh-CN" altLang="zh-CN" sz="2800" baseline="-250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乙</a:t>
            </a:r>
            <a:r>
              <a:rPr lang="en-US" altLang="zh-CN" sz="2800" dirty="0">
                <a:solidFill>
                  <a:srgbClr val="000000"/>
                </a:solidFill>
                <a:latin typeface="Times New Roman" panose="02020603050405020304" pitchFamily="18" charset="0"/>
                <a:cs typeface="Times New Roman" panose="02020603050405020304" pitchFamily="18" charset="0"/>
              </a:rPr>
              <a:t>,</a:t>
            </a:r>
            <a:r>
              <a:rPr lang="en-US" altLang="zh-CN" sz="2800" i="1" dirty="0">
                <a:solidFill>
                  <a:srgbClr val="000000"/>
                </a:solidFill>
                <a:latin typeface="Times New Roman" panose="02020603050405020304" pitchFamily="18" charset="0"/>
                <a:cs typeface="Times New Roman" panose="02020603050405020304" pitchFamily="18" charset="0"/>
              </a:rPr>
              <a:t>F</a:t>
            </a:r>
            <a:r>
              <a:rPr lang="zh-CN" altLang="zh-CN" sz="2800" baseline="-250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丙</a:t>
            </a:r>
            <a:r>
              <a:rPr lang="en-US" altLang="zh-CN" sz="2800" i="1" dirty="0">
                <a:solidFill>
                  <a:srgbClr val="000000"/>
                </a:solidFill>
                <a:latin typeface="Times New Roman" panose="02020603050405020304" pitchFamily="18" charset="0"/>
                <a:cs typeface="Times New Roman" panose="02020603050405020304" pitchFamily="18" charset="0"/>
              </a:rPr>
              <a:t>&lt;G</a:t>
            </a:r>
            <a:r>
              <a:rPr lang="zh-CN" altLang="zh-CN" sz="2800" baseline="-250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丙</a:t>
            </a:r>
            <a:r>
              <a:rPr lang="zh-CN" altLang="zh-CN" sz="28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en-US" altLang="zh-CN" sz="28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endParaRPr lang="en-US" altLang="zh-CN" sz="28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endParaRPr lang="en-US" alt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7" name="XW8QXR227.eps" descr="id:2147492596;FounderCES"/>
          <p:cNvPicPr/>
          <p:nvPr/>
        </p:nvPicPr>
        <p:blipFill>
          <a:blip r:embed="rId2">
            <a:clrChange>
              <a:clrFrom>
                <a:srgbClr val="FFFFFF"/>
              </a:clrFrom>
              <a:clrTo>
                <a:srgbClr val="FFFFFF">
                  <a:alpha val="0"/>
                </a:srgbClr>
              </a:clrTo>
            </a:clrChange>
          </a:blip>
          <a:stretch>
            <a:fillRect/>
          </a:stretch>
        </p:blipFill>
        <p:spPr>
          <a:xfrm>
            <a:off x="3382627" y="3761270"/>
            <a:ext cx="5593207" cy="1882433"/>
          </a:xfrm>
          <a:prstGeom prst="rect">
            <a:avLst/>
          </a:prstGeom>
        </p:spPr>
      </p:pic>
    </p:spTree>
    <p:extLst>
      <p:ext uri="{BB962C8B-B14F-4D97-AF65-F5344CB8AC3E}">
        <p14:creationId xmlns:p14="http://schemas.microsoft.com/office/powerpoint/2010/main" val="410944284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4.xml><?xml version="1.0" encoding="utf-8"?>
<a:theme xmlns:a="http://schemas.openxmlformats.org/drawingml/2006/main" name="1_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新模板</Template>
  <TotalTime>308</TotalTime>
  <Words>975</Words>
  <Application>Microsoft Office PowerPoint</Application>
  <PresentationFormat>宽屏</PresentationFormat>
  <Paragraphs>62</Paragraphs>
  <Slides>17</Slides>
  <Notes>1</Notes>
  <HiddenSlides>0</HiddenSlides>
  <MMClips>0</MMClips>
  <ScaleCrop>false</ScaleCrop>
  <HeadingPairs>
    <vt:vector size="6" baseType="variant">
      <vt:variant>
        <vt:lpstr>已用的字体</vt:lpstr>
      </vt:variant>
      <vt:variant>
        <vt:i4>14</vt:i4>
      </vt:variant>
      <vt:variant>
        <vt:lpstr>主题</vt:lpstr>
      </vt:variant>
      <vt:variant>
        <vt:i4>4</vt:i4>
      </vt:variant>
      <vt:variant>
        <vt:lpstr>幻灯片标题</vt:lpstr>
      </vt:variant>
      <vt:variant>
        <vt:i4>17</vt:i4>
      </vt:variant>
    </vt:vector>
  </HeadingPairs>
  <TitlesOfParts>
    <vt:vector size="35" baseType="lpstr">
      <vt:lpstr>NEU-BZ-S92</vt:lpstr>
      <vt:lpstr>方正兰亭中黑_GBK</vt:lpstr>
      <vt:lpstr>方正正黑简体</vt:lpstr>
      <vt:lpstr>仿宋</vt:lpstr>
      <vt:lpstr>黑体</vt:lpstr>
      <vt:lpstr>楷体</vt:lpstr>
      <vt:lpstr>隶书</vt:lpstr>
      <vt:lpstr>宋体</vt:lpstr>
      <vt:lpstr>微软雅黑</vt:lpstr>
      <vt:lpstr>Arial</vt:lpstr>
      <vt:lpstr>Calibri</vt:lpstr>
      <vt:lpstr>Cambria Math</vt:lpstr>
      <vt:lpstr>Microsoft Yi Baiti</vt:lpstr>
      <vt:lpstr>Times New Roman</vt:lpstr>
      <vt:lpstr>Office 主题</vt:lpstr>
      <vt:lpstr>专业教辅课件Q:251490010</vt:lpstr>
      <vt:lpstr>1_Office 主题</vt:lpstr>
      <vt:lpstr>1_专业教辅课件Q:251490010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39</cp:revision>
  <dcterms:created xsi:type="dcterms:W3CDTF">2021-07-19T03:09:34Z</dcterms:created>
  <dcterms:modified xsi:type="dcterms:W3CDTF">2026-03-12T07:28:20Z</dcterms:modified>
</cp:coreProperties>
</file>