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13" r:id="rId2"/>
  </p:sldMasterIdLst>
  <p:notesMasterIdLst>
    <p:notesMasterId r:id="rId20"/>
  </p:notesMasterIdLst>
  <p:sldIdLst>
    <p:sldId id="347" r:id="rId3"/>
    <p:sldId id="350" r:id="rId4"/>
    <p:sldId id="296" r:id="rId5"/>
    <p:sldId id="345" r:id="rId6"/>
    <p:sldId id="351" r:id="rId7"/>
    <p:sldId id="352" r:id="rId8"/>
    <p:sldId id="353" r:id="rId9"/>
    <p:sldId id="354" r:id="rId10"/>
    <p:sldId id="361" r:id="rId11"/>
    <p:sldId id="346" r:id="rId12"/>
    <p:sldId id="355" r:id="rId13"/>
    <p:sldId id="356" r:id="rId14"/>
    <p:sldId id="357" r:id="rId15"/>
    <p:sldId id="358" r:id="rId16"/>
    <p:sldId id="362" r:id="rId17"/>
    <p:sldId id="360" r:id="rId18"/>
    <p:sldId id="349"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17</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5353788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4049485" y="3734673"/>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2704032" y="188911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8748428" y="4011025"/>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audio" Target="../media/audio1.wav"/><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22" r:id="rId5"/>
    <p:sldLayoutId id="2147483660" r:id="rId6"/>
    <p:sldLayoutId id="2147483699" r:id="rId7"/>
    <p:sldLayoutId id="2147483652" r:id="rId8"/>
    <p:sldLayoutId id="2147483682"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20"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3</a:t>
            </a:r>
            <a:r>
              <a:rPr lang="zh-CN" altLang="en-US" sz="4656" b="1" dirty="0">
                <a:solidFill>
                  <a:srgbClr val="D60093"/>
                </a:solidFill>
                <a:latin typeface="隶书" panose="02010509060101010101" pitchFamily="49" charset="-122"/>
                <a:ea typeface="隶书" panose="02010509060101010101" pitchFamily="49" charset="-122"/>
              </a:rPr>
              <a:t>节　大气压强</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902027"/>
            <a:ext cx="11430000" cy="5182701"/>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探究问题</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大气压</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的测量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托里拆利实验的装置图如图所示。玻璃管内的水银柱稳定后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管内外水银面的高度差是</a:t>
            </a:r>
            <a:r>
              <a:rPr lang="en-US" altLang="zh-CN" sz="2800" dirty="0">
                <a:solidFill>
                  <a:srgbClr val="000000"/>
                </a:solidFill>
                <a:latin typeface="Times New Roman" panose="02020603050405020304" pitchFamily="18" charset="0"/>
                <a:cs typeface="Times New Roman" panose="02020603050405020304" pitchFamily="18" charset="0"/>
              </a:rPr>
              <a:t>760 mm</a:t>
            </a:r>
            <a:r>
              <a:rPr lang="zh-CN" altLang="zh-CN" sz="2800" dirty="0">
                <a:solidFill>
                  <a:srgbClr val="000000"/>
                </a:solidFill>
                <a:latin typeface="Times New Roman" panose="02020603050405020304" pitchFamily="18" charset="0"/>
                <a:cs typeface="Times New Roman" panose="02020603050405020304" pitchFamily="18" charset="0"/>
              </a:rPr>
              <a:t>。下列情况中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玻璃管口始终没离开水银槽中的水银面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水银面的高度差会变小的是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稍微提高玻璃管</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使玻璃管倾斜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往水银槽中添加水银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将实验装置转移到高山上进行实验</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5" name="JW8QXR03.eps" descr="id:2147492737;FounderCES"/>
          <p:cNvPicPr/>
          <p:nvPr/>
        </p:nvPicPr>
        <p:blipFill>
          <a:blip r:embed="rId3">
            <a:clrChange>
              <a:clrFrom>
                <a:srgbClr val="FFFFFF"/>
              </a:clrFrom>
              <a:clrTo>
                <a:srgbClr val="FFFFFF">
                  <a:alpha val="0"/>
                </a:srgbClr>
              </a:clrTo>
            </a:clrChange>
          </a:blip>
          <a:stretch>
            <a:fillRect/>
          </a:stretch>
        </p:blipFill>
        <p:spPr>
          <a:xfrm>
            <a:off x="8517561" y="3029723"/>
            <a:ext cx="2055846" cy="3055005"/>
          </a:xfrm>
          <a:prstGeom prst="rect">
            <a:avLst/>
          </a:prstGeom>
        </p:spPr>
      </p:pic>
      <p:sp>
        <p:nvSpPr>
          <p:cNvPr id="16" name="矩形 15"/>
          <p:cNvSpPr>
            <a:spLocks noChangeAspect="1"/>
          </p:cNvSpPr>
          <p:nvPr/>
        </p:nvSpPr>
        <p:spPr>
          <a:xfrm>
            <a:off x="7373696" y="2920784"/>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639155"/>
            <a:ext cx="11430000" cy="2677656"/>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解题</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思路</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托里拆利实验测量大气压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其原理是大气压的数值等于玻璃管内位于管外水银面上方的这段水银柱产生的压强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而这段水银柱产生的压强决定于这段水银柱的高度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与玻璃管的粗细程度、长度、倾斜角度、水银的多少以及将玻璃管提起还是下压等没有关系。</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6" name="矩形 15"/>
          <p:cNvSpPr>
            <a:spLocks noChangeAspect="1"/>
          </p:cNvSpPr>
          <p:nvPr/>
        </p:nvSpPr>
        <p:spPr>
          <a:xfrm>
            <a:off x="381000" y="3411403"/>
            <a:ext cx="11430000" cy="195104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水银面的高度差与外界大气压有关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玻璃管的粗细、形状、是否倾斜等不影响水银柱产生的压强。选项</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都不能改变水银面的高度差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中高山上的大气压比标准大气压小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所以水银面的高度差变小。</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763747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7418"/>
            <a:ext cx="11430000" cy="6555641"/>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规律</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总结</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托</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里拆利实验</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装置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玻璃管内的水银柱已保持静止。管内水银柱上方到管顶为真空</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en-US"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en-US"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玻璃管外的大气压</a:t>
            </a:r>
            <a:r>
              <a:rPr lang="en-US" altLang="zh-CN" sz="2800" i="1" dirty="0">
                <a:solidFill>
                  <a:srgbClr val="000000"/>
                </a:solidFill>
                <a:latin typeface="Times New Roman" panose="02020603050405020304" pitchFamily="18" charset="0"/>
                <a:cs typeface="Times New Roman" panose="02020603050405020304" pitchFamily="18" charset="0"/>
              </a:rPr>
              <a:t>p</a:t>
            </a:r>
            <a:r>
              <a:rPr lang="en-US" altLang="zh-CN" sz="2800" baseline="-25000" dirty="0">
                <a:solidFill>
                  <a:srgbClr val="000000"/>
                </a:solidFill>
                <a:latin typeface="Times New Roman" panose="02020603050405020304" pitchFamily="18" charset="0"/>
                <a:cs typeface="Times New Roman" panose="02020603050405020304" pitchFamily="18" charset="0"/>
              </a:rPr>
              <a:t>0</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支持着管内高度为</a:t>
            </a:r>
            <a:r>
              <a:rPr lang="en-US" altLang="zh-CN" sz="2800" i="1" dirty="0">
                <a:solidFill>
                  <a:srgbClr val="000000"/>
                </a:solidFill>
                <a:latin typeface="Times New Roman" panose="02020603050405020304" pitchFamily="18" charset="0"/>
                <a:cs typeface="Times New Roman" panose="02020603050405020304" pitchFamily="18" charset="0"/>
              </a:rPr>
              <a:t>h</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的这段水银柱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所以这段水银柱产生的压强</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水银</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等于玻璃管外的大气压</a:t>
            </a:r>
            <a:r>
              <a:rPr lang="en-US" altLang="zh-CN" sz="2800" i="1" dirty="0">
                <a:solidFill>
                  <a:srgbClr val="000000"/>
                </a:solidFill>
                <a:latin typeface="Times New Roman" panose="02020603050405020304" pitchFamily="18" charset="0"/>
                <a:cs typeface="Times New Roman" panose="02020603050405020304" pitchFamily="18" charset="0"/>
              </a:rPr>
              <a:t>p</a:t>
            </a:r>
            <a:r>
              <a:rPr lang="en-US" altLang="zh-CN" sz="2800" baseline="-25000" dirty="0">
                <a:solidFill>
                  <a:srgbClr val="000000"/>
                </a:solidFill>
                <a:latin typeface="Times New Roman" panose="02020603050405020304" pitchFamily="18" charset="0"/>
                <a:cs typeface="Times New Roman" panose="02020603050405020304" pitchFamily="18" charset="0"/>
              </a:rPr>
              <a:t>0</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800" i="1" dirty="0">
                <a:solidFill>
                  <a:srgbClr val="000000"/>
                </a:solidFill>
                <a:latin typeface="Times New Roman" panose="02020603050405020304" pitchFamily="18" charset="0"/>
                <a:cs typeface="Times New Roman" panose="02020603050405020304" pitchFamily="18" charset="0"/>
              </a:rPr>
              <a:t>p</a:t>
            </a:r>
            <a:r>
              <a:rPr lang="en-US" altLang="zh-CN" sz="2800" baseline="-250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因此只要测出管内外水银面的高度差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就可以得出大气压的数值。</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JW8QXR04.eps" descr="id:2147492758;FounderCES"/>
          <p:cNvPicPr/>
          <p:nvPr/>
        </p:nvPicPr>
        <p:blipFill>
          <a:blip r:embed="rId2">
            <a:clrChange>
              <a:clrFrom>
                <a:srgbClr val="FFFFFF"/>
              </a:clrFrom>
              <a:clrTo>
                <a:srgbClr val="FFFFFF">
                  <a:alpha val="0"/>
                </a:srgbClr>
              </a:clrTo>
            </a:clrChange>
          </a:blip>
          <a:stretch>
            <a:fillRect/>
          </a:stretch>
        </p:blipFill>
        <p:spPr>
          <a:xfrm>
            <a:off x="5390373" y="1653167"/>
            <a:ext cx="1136551" cy="2870538"/>
          </a:xfrm>
          <a:prstGeom prst="rect">
            <a:avLst/>
          </a:prstGeom>
        </p:spPr>
      </p:pic>
    </p:spTree>
    <p:extLst>
      <p:ext uri="{BB962C8B-B14F-4D97-AF65-F5344CB8AC3E}">
        <p14:creationId xmlns:p14="http://schemas.microsoft.com/office/powerpoint/2010/main" val="20005753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29253"/>
            <a:ext cx="11430000" cy="259737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如图甲所示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用托里拆利实验测量大气压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此时大气压的数值等于</a:t>
            </a:r>
            <a:r>
              <a:rPr lang="en-US" altLang="zh-CN" sz="2800" dirty="0">
                <a:solidFill>
                  <a:srgbClr val="000000"/>
                </a:solidFill>
                <a:latin typeface="Times New Roman" panose="02020603050405020304" pitchFamily="18" charset="0"/>
                <a:cs typeface="Times New Roman" panose="02020603050405020304" pitchFamily="18" charset="0"/>
              </a:rPr>
              <a:t>________ mm</a:t>
            </a:r>
            <a:r>
              <a:rPr lang="zh-CN" altLang="zh-CN" sz="2800" dirty="0">
                <a:solidFill>
                  <a:srgbClr val="000000"/>
                </a:solidFill>
                <a:latin typeface="Times New Roman" panose="02020603050405020304" pitchFamily="18" charset="0"/>
                <a:cs typeface="Times New Roman" panose="02020603050405020304" pitchFamily="18" charset="0"/>
              </a:rPr>
              <a:t>高水银柱产生的压强。若大气压不变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在玻璃管内只装入</a:t>
            </a:r>
            <a:r>
              <a:rPr lang="en-US" altLang="zh-CN" sz="2800" dirty="0">
                <a:solidFill>
                  <a:srgbClr val="000000"/>
                </a:solidFill>
                <a:latin typeface="Times New Roman" panose="02020603050405020304" pitchFamily="18" charset="0"/>
                <a:cs typeface="Times New Roman" panose="02020603050405020304" pitchFamily="18" charset="0"/>
              </a:rPr>
              <a:t>730 mm</a:t>
            </a:r>
            <a:r>
              <a:rPr lang="zh-CN" altLang="zh-CN" sz="2800" dirty="0">
                <a:solidFill>
                  <a:srgbClr val="000000"/>
                </a:solidFill>
                <a:latin typeface="Times New Roman" panose="02020603050405020304" pitchFamily="18" charset="0"/>
                <a:cs typeface="Times New Roman" panose="02020603050405020304" pitchFamily="18" charset="0"/>
              </a:rPr>
              <a:t>的水银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并在下端垫一张纸片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如图乙所示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此时悬空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玻璃管里的水银</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选填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从纸片处流出。</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JW8QXR05.eps" descr="id:2147492765;FounderCES"/>
          <p:cNvPicPr/>
          <p:nvPr/>
        </p:nvPicPr>
        <p:blipFill>
          <a:blip r:embed="rId2">
            <a:clrChange>
              <a:clrFrom>
                <a:srgbClr val="FFFFFF"/>
              </a:clrFrom>
              <a:clrTo>
                <a:srgbClr val="FFFFFF">
                  <a:alpha val="0"/>
                </a:srgbClr>
              </a:clrTo>
            </a:clrChange>
          </a:blip>
          <a:stretch>
            <a:fillRect/>
          </a:stretch>
        </p:blipFill>
        <p:spPr>
          <a:xfrm>
            <a:off x="3353314" y="2950320"/>
            <a:ext cx="5202106" cy="3276465"/>
          </a:xfrm>
          <a:prstGeom prst="rect">
            <a:avLst/>
          </a:prstGeom>
        </p:spPr>
      </p:pic>
      <p:sp>
        <p:nvSpPr>
          <p:cNvPr id="4" name="矩形 3"/>
          <p:cNvSpPr>
            <a:spLocks noChangeAspect="1"/>
          </p:cNvSpPr>
          <p:nvPr/>
        </p:nvSpPr>
        <p:spPr>
          <a:xfrm>
            <a:off x="1871485" y="882221"/>
            <a:ext cx="723275" cy="66954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cs typeface="Times New Roman" panose="02020603050405020304" pitchFamily="18" charset="0"/>
              </a:rPr>
              <a:t>750</a:t>
            </a:r>
            <a:endParaRPr lang="zh-CN" altLang="en-US" sz="2800" dirty="0"/>
          </a:p>
        </p:txBody>
      </p:sp>
      <p:sp>
        <p:nvSpPr>
          <p:cNvPr id="7" name="矩形 6"/>
          <p:cNvSpPr>
            <a:spLocks noChangeAspect="1"/>
          </p:cNvSpPr>
          <p:nvPr/>
        </p:nvSpPr>
        <p:spPr>
          <a:xfrm>
            <a:off x="1736834" y="2119497"/>
            <a:ext cx="992579" cy="738664"/>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不会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3470550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50081"/>
            <a:ext cx="11430000" cy="5182701"/>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探究问题</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大气压</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的变化和应用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生活处处有物理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留心观察皆学问。对下列生活实例的理解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正确的是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接种疫苗时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用注射器将药液注入肌肉是利用了大气压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用高压锅煮食物容易熟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是因为液体沸点随气体压强的增大而降低</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塑料吸盘能吸附在墙面的瓷砖上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是因为吸盘对瓷砖有吸引力</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用吸管吸饮料时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排出了吸管上半部分的空气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大气压把饮料压进了人的嘴里</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1466882" y="1815593"/>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29657657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29156"/>
            <a:ext cx="11430000" cy="3890039"/>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接种疫苗时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用注射器将药液注入肌肉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是利用外力增大针管内的压强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与大气压无关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用高压锅煮食物容易熟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是因为液体的沸点跟气压有关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气压越大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沸点越高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塑料吸盘能吸附在墙面的瓷砖上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是利用了大气压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用吸管吸饮料时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排出了吸管上半部分的空气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使吸管中的气压变小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小于大气压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大气压把饮料压进了嘴里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4219195"/>
            <a:ext cx="11430000" cy="1384995"/>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方法</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归纳</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液体</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的沸点跟气压有关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气压越大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沸点越高。利用大气压必须存在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气压差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396205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70287"/>
            <a:ext cx="11430000" cy="397031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如图所示</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en-US" sz="2800" dirty="0" smtClean="0">
                <a:solidFill>
                  <a:srgbClr val="000000"/>
                </a:solidFill>
                <a:latin typeface="Times New Roman" panose="02020603050405020304" pitchFamily="18" charset="0"/>
                <a:cs typeface="Times New Roman" panose="02020603050405020304" pitchFamily="18" charset="0"/>
              </a:rPr>
              <a:t>钢笔</a:t>
            </a:r>
            <a:r>
              <a:rPr lang="zh-CN" altLang="zh-CN" sz="2800" dirty="0" smtClean="0">
                <a:solidFill>
                  <a:srgbClr val="000000"/>
                </a:solidFill>
                <a:latin typeface="Times New Roman" panose="02020603050405020304" pitchFamily="18" charset="0"/>
                <a:cs typeface="Times New Roman" panose="02020603050405020304" pitchFamily="18" charset="0"/>
              </a:rPr>
              <a:t>吸</a:t>
            </a:r>
            <a:r>
              <a:rPr lang="zh-CN" altLang="zh-CN" sz="2800" dirty="0">
                <a:solidFill>
                  <a:srgbClr val="000000"/>
                </a:solidFill>
                <a:latin typeface="Times New Roman" panose="02020603050405020304" pitchFamily="18" charset="0"/>
                <a:cs typeface="Times New Roman" panose="02020603050405020304" pitchFamily="18" charset="0"/>
              </a:rPr>
              <a:t>墨水时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向上拉小活塞</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墨水就进入橡皮管内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这是由于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大气压的作用使墨水进入橡皮管</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重力的作用使墨水进入橡皮管</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小活塞吸力使墨水进入橡皮管</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手的拉力使墨水进入橡皮管</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JW8QXR06.eps" descr="id:2147492786;FounderCES"/>
          <p:cNvPicPr/>
          <p:nvPr/>
        </p:nvPicPr>
        <p:blipFill>
          <a:blip r:embed="rId2">
            <a:clrChange>
              <a:clrFrom>
                <a:srgbClr val="FFFFFF"/>
              </a:clrFrom>
              <a:clrTo>
                <a:srgbClr val="FFFFFF">
                  <a:alpha val="0"/>
                </a:srgbClr>
              </a:clrTo>
            </a:clrChange>
          </a:blip>
          <a:stretch>
            <a:fillRect/>
          </a:stretch>
        </p:blipFill>
        <p:spPr>
          <a:xfrm>
            <a:off x="6880531" y="1789801"/>
            <a:ext cx="2852048" cy="2880597"/>
          </a:xfrm>
          <a:prstGeom prst="rect">
            <a:avLst/>
          </a:prstGeom>
        </p:spPr>
      </p:pic>
      <p:sp>
        <p:nvSpPr>
          <p:cNvPr id="5" name="矩形 4"/>
          <p:cNvSpPr>
            <a:spLocks noChangeAspect="1"/>
          </p:cNvSpPr>
          <p:nvPr/>
        </p:nvSpPr>
        <p:spPr>
          <a:xfrm>
            <a:off x="2612509" y="1689469"/>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Tree>
    <p:extLst>
      <p:ext uri="{BB962C8B-B14F-4D97-AF65-F5344CB8AC3E}">
        <p14:creationId xmlns:p14="http://schemas.microsoft.com/office/powerpoint/2010/main" val="28426166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4053938"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405393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4053937"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aphicFrame>
        <p:nvGraphicFramePr>
          <p:cNvPr id="2" name="表格 1"/>
          <p:cNvGraphicFramePr>
            <a:graphicFrameLocks noGrp="1" noChangeAspect="1"/>
          </p:cNvGraphicFramePr>
          <p:nvPr>
            <p:extLst>
              <p:ext uri="{D42A27DB-BD31-4B8C-83A1-F6EECF244321}">
                <p14:modId xmlns:p14="http://schemas.microsoft.com/office/powerpoint/2010/main" val="1662082847"/>
              </p:ext>
            </p:extLst>
          </p:nvPr>
        </p:nvGraphicFramePr>
        <p:xfrm>
          <a:off x="381000" y="1601535"/>
          <a:ext cx="11430000" cy="3748231"/>
        </p:xfrm>
        <a:graphic>
          <a:graphicData uri="http://schemas.openxmlformats.org/drawingml/2006/table">
            <a:tbl>
              <a:tblPr firstRow="1" firstCol="1" bandRow="1"/>
              <a:tblGrid>
                <a:gridCol w="4632434"/>
                <a:gridCol w="6797566"/>
              </a:tblGrid>
              <a:tr h="0">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素养目标</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思维导图</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1511">
                <a:tc>
                  <a:txBody>
                    <a:bodyPr/>
                    <a:lstStyle/>
                    <a:p>
                      <a:pPr>
                        <a:spcAft>
                          <a:spcPts val="0"/>
                        </a:spcAft>
                        <a:tabLst>
                          <a:tab pos="1188085" algn="l"/>
                          <a:tab pos="2163445" algn="l"/>
                          <a:tab pos="3142615" algn="l"/>
                          <a:tab pos="4190365" algn="l"/>
                        </a:tabLst>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知道生活中大气压强的存在及实例。</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物理观念</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知道托里拆利实验和标准大气压的大小。</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科学思维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知道大气压的变化和应用。</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物理观念</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pic>
        <p:nvPicPr>
          <p:cNvPr id="14" name="JW8QXR01.eps"/>
          <p:cNvPicPr/>
          <p:nvPr/>
        </p:nvPicPr>
        <p:blipFill>
          <a:blip r:embed="rId3">
            <a:clrChange>
              <a:clrFrom>
                <a:srgbClr val="FFFFFF"/>
              </a:clrFrom>
              <a:clrTo>
                <a:srgbClr val="FFFFFF">
                  <a:alpha val="0"/>
                </a:srgbClr>
              </a:clrTo>
            </a:clrChange>
          </a:blip>
          <a:stretch>
            <a:fillRect/>
          </a:stretch>
        </p:blipFill>
        <p:spPr>
          <a:xfrm>
            <a:off x="5116947" y="2117591"/>
            <a:ext cx="6507494" cy="3019105"/>
          </a:xfrm>
          <a:prstGeom prst="rect">
            <a:avLst/>
          </a:prstGeom>
        </p:spPr>
      </p:pic>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943014"/>
            <a:ext cx="11430000" cy="2031325"/>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大气</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压强的存在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特点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大气向</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方向都有压强。</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现象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用吸管吸饮料、覆杯实验</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________</a:t>
            </a:r>
            <a:r>
              <a:rPr lang="zh-CN" altLang="zh-CN" sz="2800" dirty="0" smtClean="0">
                <a:solidFill>
                  <a:srgbClr val="000000"/>
                </a:solidFill>
                <a:latin typeface="Times New Roman" panose="02020603050405020304" pitchFamily="18" charset="0"/>
                <a:cs typeface="Times New Roman" panose="02020603050405020304" pitchFamily="18" charset="0"/>
              </a:rPr>
              <a:t>等</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81000" y="2969471"/>
            <a:ext cx="11430000" cy="1304716"/>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zh-CN" altLang="zh-CN" sz="28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小明同学取一小瓶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用嘴吸出一部分空气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小瓶就会挂在嘴上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这是为什么</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2871952" y="1594908"/>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各个</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6224752" y="2229199"/>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吸盘</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381000" y="4337928"/>
            <a:ext cx="11430000" cy="1304716"/>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用嘴将小瓶内的空气吸出后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瓶内气压小于外界大气压强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这样瓶内外的气压差增大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大气压将小瓶压在嘴上。</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886205"/>
            <a:ext cx="11430000" cy="397031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大气压</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的测量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托里拆利实验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通过玻璃管内外水银面的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间接显示大气压的大小。</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标准大气压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通常把高</a:t>
            </a:r>
            <a:r>
              <a:rPr lang="en-US" altLang="zh-CN" sz="2800" dirty="0">
                <a:solidFill>
                  <a:srgbClr val="000000"/>
                </a:solidFill>
                <a:latin typeface="Times New Roman" panose="02020603050405020304" pitchFamily="18" charset="0"/>
                <a:cs typeface="Times New Roman" panose="02020603050405020304" pitchFamily="18" charset="0"/>
              </a:rPr>
              <a:t>________ mm</a:t>
            </a:r>
            <a:r>
              <a:rPr lang="zh-CN" altLang="zh-CN" sz="2800" dirty="0">
                <a:solidFill>
                  <a:srgbClr val="000000"/>
                </a:solidFill>
                <a:latin typeface="Times New Roman" panose="02020603050405020304" pitchFamily="18" charset="0"/>
                <a:cs typeface="Times New Roman" panose="02020603050405020304" pitchFamily="18" charset="0"/>
              </a:rPr>
              <a:t>水银柱所产生的压强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作为标准大气压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a:t>
            </a:r>
            <a:r>
              <a:rPr lang="en-US" altLang="zh-CN" sz="2800" i="1" dirty="0">
                <a:solidFill>
                  <a:srgbClr val="000000"/>
                </a:solidFill>
                <a:latin typeface="Times New Roman" panose="02020603050405020304" pitchFamily="18" charset="0"/>
                <a:cs typeface="Times New Roman" panose="02020603050405020304" pitchFamily="18" charset="0"/>
              </a:rPr>
              <a:t>p</a:t>
            </a:r>
            <a:r>
              <a:rPr lang="en-US" altLang="zh-CN" sz="2800" baseline="-25000" dirty="0">
                <a:solidFill>
                  <a:srgbClr val="000000"/>
                </a:solidFill>
                <a:latin typeface="Times New Roman" panose="02020603050405020304" pitchFamily="18" charset="0"/>
                <a:cs typeface="Times New Roman" panose="02020603050405020304" pitchFamily="18" charset="0"/>
              </a:rPr>
              <a:t>0</a:t>
            </a:r>
            <a:r>
              <a:rPr lang="zh-CN" altLang="zh-CN" sz="2800" dirty="0">
                <a:solidFill>
                  <a:srgbClr val="000000"/>
                </a:solidFill>
                <a:latin typeface="Times New Roman" panose="02020603050405020304" pitchFamily="18" charset="0"/>
                <a:cs typeface="Times New Roman" panose="02020603050405020304" pitchFamily="18" charset="0"/>
              </a:rPr>
              <a:t>表示。</a:t>
            </a:r>
            <a:r>
              <a:rPr lang="en-US" altLang="zh-CN" sz="2800" i="1" dirty="0">
                <a:solidFill>
                  <a:srgbClr val="000000"/>
                </a:solidFill>
                <a:latin typeface="Times New Roman" panose="02020603050405020304" pitchFamily="18" charset="0"/>
                <a:cs typeface="Times New Roman" panose="02020603050405020304" pitchFamily="18" charset="0"/>
              </a:rPr>
              <a:t>p</a:t>
            </a:r>
            <a:r>
              <a:rPr lang="en-US" altLang="zh-CN" sz="2800" baseline="-25000" dirty="0">
                <a:solidFill>
                  <a:srgbClr val="000000"/>
                </a:solidFill>
                <a:latin typeface="Times New Roman" panose="02020603050405020304" pitchFamily="18" charset="0"/>
                <a:cs typeface="Times New Roman" panose="02020603050405020304" pitchFamily="18" charset="0"/>
              </a:rPr>
              <a:t>0</a:t>
            </a:r>
            <a:r>
              <a:rPr lang="en-US" altLang="zh-CN" sz="2800" i="1"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_____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___ </a:t>
            </a:r>
            <a:r>
              <a:rPr lang="en-US" altLang="zh-CN" sz="2800" dirty="0">
                <a:solidFill>
                  <a:srgbClr val="000000"/>
                </a:solidFill>
                <a:latin typeface="Times New Roman" panose="02020603050405020304" pitchFamily="18" charset="0"/>
                <a:cs typeface="Times New Roman" panose="02020603050405020304" pitchFamily="18" charset="0"/>
              </a:rPr>
              <a:t>Pa</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常用的测量大气压的仪器有两种</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气压计和</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气压计。</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6918435" y="1533289"/>
            <a:ext cx="1351652"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高度差</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6" name="矩形 15"/>
          <p:cNvSpPr>
            <a:spLocks noChangeAspect="1"/>
          </p:cNvSpPr>
          <p:nvPr/>
        </p:nvSpPr>
        <p:spPr>
          <a:xfrm>
            <a:off x="4374931" y="2831224"/>
            <a:ext cx="723275" cy="66954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cs typeface="Times New Roman" panose="02020603050405020304" pitchFamily="18" charset="0"/>
              </a:rPr>
              <a:t>760</a:t>
            </a:r>
            <a:endParaRPr lang="zh-CN" altLang="en-US" sz="2800" dirty="0"/>
          </a:p>
        </p:txBody>
      </p:sp>
      <p:sp>
        <p:nvSpPr>
          <p:cNvPr id="6" name="矩形 5"/>
          <p:cNvSpPr>
            <a:spLocks noChangeAspect="1"/>
          </p:cNvSpPr>
          <p:nvPr/>
        </p:nvSpPr>
        <p:spPr>
          <a:xfrm>
            <a:off x="3231592" y="3469236"/>
            <a:ext cx="1890261" cy="66486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rPr>
              <a:t>1</a:t>
            </a:r>
            <a:r>
              <a:rPr lang="en-US" altLang="zh-CN" sz="2800" i="1" dirty="0" smtClean="0">
                <a:solidFill>
                  <a:srgbClr val="FF0000"/>
                </a:solidFill>
                <a:latin typeface="Times New Roman" panose="02020603050405020304" pitchFamily="18" charset="0"/>
              </a:rPr>
              <a:t>.</a:t>
            </a:r>
            <a:r>
              <a:rPr lang="en-US" altLang="zh-CN" sz="2800" dirty="0" smtClean="0">
                <a:solidFill>
                  <a:srgbClr val="FF0000"/>
                </a:solidFill>
                <a:latin typeface="Times New Roman" panose="02020603050405020304" pitchFamily="18" charset="0"/>
              </a:rPr>
              <a:t>013×10</a:t>
            </a:r>
            <a:r>
              <a:rPr lang="en-US" altLang="zh-CN" sz="2800" baseline="30000" dirty="0" smtClean="0">
                <a:solidFill>
                  <a:srgbClr val="FF0000"/>
                </a:solidFill>
                <a:latin typeface="Times New Roman" panose="02020603050405020304" pitchFamily="18" charset="0"/>
              </a:rPr>
              <a:t>5 </a:t>
            </a:r>
            <a:endParaRPr lang="zh-CN" altLang="en-US" sz="2800" dirty="0"/>
          </a:p>
        </p:txBody>
      </p:sp>
      <p:sp>
        <p:nvSpPr>
          <p:cNvPr id="7" name="矩形 6"/>
          <p:cNvSpPr>
            <a:spLocks noChangeAspect="1"/>
          </p:cNvSpPr>
          <p:nvPr/>
        </p:nvSpPr>
        <p:spPr>
          <a:xfrm>
            <a:off x="6056586" y="4092058"/>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水银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8754256" y="4097447"/>
            <a:ext cx="1351652"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金属</a:t>
            </a:r>
            <a:r>
              <a:rPr lang="zh-CN" altLang="zh-CN" sz="2800" dirty="0" smtClean="0">
                <a:solidFill>
                  <a:srgbClr val="FF0000"/>
                </a:solidFill>
                <a:latin typeface="Times New Roman" panose="02020603050405020304" pitchFamily="18" charset="0"/>
                <a:cs typeface="Times New Roman" panose="02020603050405020304" pitchFamily="18" charset="0"/>
              </a:rPr>
              <a:t>盒</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022666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74576"/>
            <a:ext cx="11430000" cy="259737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微判断</a:t>
            </a:r>
            <a:r>
              <a:rPr lang="zh-CN" altLang="zh-CN" sz="28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可以用</a:t>
            </a:r>
            <a:r>
              <a:rPr lang="en-US" altLang="zh-CN" sz="2800" i="1" dirty="0">
                <a:solidFill>
                  <a:srgbClr val="000000"/>
                </a:solidFill>
                <a:latin typeface="Times New Roman" panose="02020603050405020304" pitchFamily="18" charset="0"/>
                <a:cs typeface="Times New Roman" panose="02020603050405020304" pitchFamily="18" charset="0"/>
              </a:rPr>
              <a:t>p=</a:t>
            </a:r>
            <a:r>
              <a:rPr lang="en-US" altLang="zh-CN" sz="28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800" i="1" dirty="0" err="1">
                <a:solidFill>
                  <a:srgbClr val="000000"/>
                </a:solidFill>
                <a:latin typeface="Times New Roman" panose="02020603050405020304" pitchFamily="18" charset="0"/>
                <a:cs typeface="Times New Roman" panose="02020603050405020304" pitchFamily="18" charset="0"/>
              </a:rPr>
              <a:t>gh</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计算大气层的高度。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托里拆利实验中玻璃管越细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管内外水银面高度差越大。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托里拆利实验中玻璃管越倾斜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管内外水银面高度差越大。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托里拆利实验中水银槽内的水银越多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管内外水银面高度差越大。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7333174" y="1671203"/>
            <a:ext cx="627095" cy="567912"/>
          </a:xfrm>
          <a:prstGeom prst="rect">
            <a:avLst/>
          </a:prstGeom>
        </p:spPr>
        <p:txBody>
          <a:bodyPr wrap="none">
            <a:spAutoFit/>
          </a:bodyPr>
          <a:lstStyle/>
          <a:p>
            <a:pPr>
              <a:lnSpc>
                <a:spcPct val="120000"/>
              </a:lnSpc>
            </a:pPr>
            <a:r>
              <a:rPr lang="en-US" altLang="zh-CN" sz="2800" b="1" dirty="0" smtClean="0">
                <a:solidFill>
                  <a:srgbClr val="FF0000"/>
                </a:solidFill>
              </a:rPr>
              <a:t>× </a:t>
            </a:r>
            <a:endParaRPr lang="zh-CN" altLang="en-US" sz="2400" b="1" dirty="0">
              <a:solidFill>
                <a:srgbClr val="FF0000"/>
              </a:solidFill>
            </a:endParaRPr>
          </a:p>
        </p:txBody>
      </p:sp>
      <p:sp>
        <p:nvSpPr>
          <p:cNvPr id="6" name="矩形 5"/>
          <p:cNvSpPr>
            <a:spLocks noChangeAspect="1"/>
          </p:cNvSpPr>
          <p:nvPr/>
        </p:nvSpPr>
        <p:spPr>
          <a:xfrm>
            <a:off x="9592898" y="2305353"/>
            <a:ext cx="627095" cy="567912"/>
          </a:xfrm>
          <a:prstGeom prst="rect">
            <a:avLst/>
          </a:prstGeom>
        </p:spPr>
        <p:txBody>
          <a:bodyPr wrap="none">
            <a:spAutoFit/>
          </a:bodyPr>
          <a:lstStyle/>
          <a:p>
            <a:pPr>
              <a:lnSpc>
                <a:spcPct val="120000"/>
              </a:lnSpc>
            </a:pPr>
            <a:r>
              <a:rPr lang="en-US" altLang="zh-CN" sz="2800" b="1" dirty="0" smtClean="0">
                <a:solidFill>
                  <a:srgbClr val="FF0000"/>
                </a:solidFill>
              </a:rPr>
              <a:t>× </a:t>
            </a:r>
            <a:endParaRPr lang="zh-CN" altLang="en-US" sz="2400" b="1" dirty="0">
              <a:solidFill>
                <a:srgbClr val="FF0000"/>
              </a:solidFill>
            </a:endParaRPr>
          </a:p>
        </p:txBody>
      </p:sp>
      <p:sp>
        <p:nvSpPr>
          <p:cNvPr id="7" name="矩形 6"/>
          <p:cNvSpPr>
            <a:spLocks noChangeAspect="1"/>
          </p:cNvSpPr>
          <p:nvPr/>
        </p:nvSpPr>
        <p:spPr>
          <a:xfrm>
            <a:off x="9906445" y="2954697"/>
            <a:ext cx="627095" cy="567912"/>
          </a:xfrm>
          <a:prstGeom prst="rect">
            <a:avLst/>
          </a:prstGeom>
        </p:spPr>
        <p:txBody>
          <a:bodyPr wrap="none">
            <a:spAutoFit/>
          </a:bodyPr>
          <a:lstStyle/>
          <a:p>
            <a:pPr>
              <a:lnSpc>
                <a:spcPct val="120000"/>
              </a:lnSpc>
            </a:pPr>
            <a:r>
              <a:rPr lang="en-US" altLang="zh-CN" sz="2800" b="1" dirty="0" smtClean="0">
                <a:solidFill>
                  <a:srgbClr val="FF0000"/>
                </a:solidFill>
              </a:rPr>
              <a:t>× </a:t>
            </a:r>
            <a:endParaRPr lang="zh-CN" altLang="en-US" sz="2400" b="1" dirty="0">
              <a:solidFill>
                <a:srgbClr val="FF0000"/>
              </a:solidFill>
            </a:endParaRPr>
          </a:p>
        </p:txBody>
      </p:sp>
      <p:sp>
        <p:nvSpPr>
          <p:cNvPr id="8" name="矩形 7"/>
          <p:cNvSpPr>
            <a:spLocks noChangeAspect="1"/>
          </p:cNvSpPr>
          <p:nvPr/>
        </p:nvSpPr>
        <p:spPr>
          <a:xfrm>
            <a:off x="10967990" y="3573977"/>
            <a:ext cx="627095" cy="567912"/>
          </a:xfrm>
          <a:prstGeom prst="rect">
            <a:avLst/>
          </a:prstGeom>
        </p:spPr>
        <p:txBody>
          <a:bodyPr wrap="none">
            <a:spAutoFit/>
          </a:bodyPr>
          <a:lstStyle/>
          <a:p>
            <a:pPr>
              <a:lnSpc>
                <a:spcPct val="120000"/>
              </a:lnSpc>
            </a:pPr>
            <a:r>
              <a:rPr lang="en-US" altLang="zh-CN" sz="2800" b="1" dirty="0" smtClean="0">
                <a:solidFill>
                  <a:srgbClr val="FF0000"/>
                </a:solidFill>
              </a:rPr>
              <a:t>× </a:t>
            </a:r>
            <a:endParaRPr lang="zh-CN" altLang="en-US" sz="2400" b="1" dirty="0">
              <a:solidFill>
                <a:srgbClr val="FF0000"/>
              </a:solidFill>
            </a:endParaRPr>
          </a:p>
        </p:txBody>
      </p:sp>
    </p:spTree>
    <p:extLst>
      <p:ext uri="{BB962C8B-B14F-4D97-AF65-F5344CB8AC3E}">
        <p14:creationId xmlns:p14="http://schemas.microsoft.com/office/powerpoint/2010/main" val="138182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20184"/>
            <a:ext cx="11430000" cy="324370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三</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大气压</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的变化和应用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海拔越高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大气压</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在海拔</a:t>
            </a:r>
            <a:r>
              <a:rPr lang="en-US" altLang="zh-CN" sz="2800" dirty="0">
                <a:solidFill>
                  <a:srgbClr val="000000"/>
                </a:solidFill>
                <a:latin typeface="Times New Roman" panose="02020603050405020304" pitchFamily="18" charset="0"/>
                <a:cs typeface="Times New Roman" panose="02020603050405020304" pitchFamily="18" charset="0"/>
              </a:rPr>
              <a:t>3 000 m</a:t>
            </a:r>
            <a:r>
              <a:rPr lang="zh-CN" altLang="zh-CN" sz="2800" dirty="0">
                <a:solidFill>
                  <a:srgbClr val="000000"/>
                </a:solidFill>
                <a:latin typeface="Times New Roman" panose="02020603050405020304" pitchFamily="18" charset="0"/>
                <a:cs typeface="Times New Roman" panose="02020603050405020304" pitchFamily="18" charset="0"/>
              </a:rPr>
              <a:t>以内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每升高</a:t>
            </a:r>
            <a:r>
              <a:rPr lang="en-US" altLang="zh-CN" sz="2800" dirty="0">
                <a:solidFill>
                  <a:srgbClr val="000000"/>
                </a:solidFill>
                <a:latin typeface="Times New Roman" panose="02020603050405020304" pitchFamily="18" charset="0"/>
                <a:cs typeface="Times New Roman" panose="02020603050405020304" pitchFamily="18" charset="0"/>
              </a:rPr>
              <a:t>10 m,</a:t>
            </a:r>
            <a:r>
              <a:rPr lang="zh-CN" altLang="zh-CN" sz="2800" dirty="0">
                <a:solidFill>
                  <a:srgbClr val="000000"/>
                </a:solidFill>
                <a:latin typeface="Times New Roman" panose="02020603050405020304" pitchFamily="18" charset="0"/>
                <a:cs typeface="Times New Roman" panose="02020603050405020304" pitchFamily="18" charset="0"/>
              </a:rPr>
              <a:t>大气压大约减小</a:t>
            </a:r>
            <a:r>
              <a:rPr lang="en-US" altLang="zh-CN" sz="2800" dirty="0">
                <a:solidFill>
                  <a:srgbClr val="000000"/>
                </a:solidFill>
                <a:latin typeface="Times New Roman" panose="02020603050405020304" pitchFamily="18" charset="0"/>
                <a:cs typeface="Times New Roman" panose="02020603050405020304" pitchFamily="18" charset="0"/>
              </a:rPr>
              <a:t>________ Pa</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水的沸点随大气压的变化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随着大气压的减小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水的沸点会</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大气压的应用</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4343400" y="1638965"/>
            <a:ext cx="992579"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越</a:t>
            </a:r>
            <a:r>
              <a:rPr lang="zh-CN" altLang="zh-CN" sz="2800" dirty="0" smtClean="0">
                <a:solidFill>
                  <a:srgbClr val="FF0000"/>
                </a:solidFill>
                <a:latin typeface="Times New Roman" panose="02020603050405020304" pitchFamily="18" charset="0"/>
                <a:cs typeface="Times New Roman" panose="02020603050405020304" pitchFamily="18" charset="0"/>
              </a:rPr>
              <a:t>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2167758" y="2287528"/>
            <a:ext cx="723275" cy="66954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cs typeface="Times New Roman" panose="02020603050405020304" pitchFamily="18" charset="0"/>
              </a:rPr>
              <a:t>100</a:t>
            </a:r>
            <a:endParaRPr lang="zh-CN" altLang="en-US" sz="2800" dirty="0"/>
          </a:p>
        </p:txBody>
      </p:sp>
      <p:sp>
        <p:nvSpPr>
          <p:cNvPr id="6" name="矩形 5"/>
          <p:cNvSpPr>
            <a:spLocks noChangeAspect="1"/>
          </p:cNvSpPr>
          <p:nvPr/>
        </p:nvSpPr>
        <p:spPr>
          <a:xfrm>
            <a:off x="9672145" y="2931500"/>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降低</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128965" y="3556758"/>
            <a:ext cx="2428870" cy="738664"/>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用吸管吸</a:t>
            </a:r>
            <a:r>
              <a:rPr lang="zh-CN" altLang="zh-CN" sz="2800" dirty="0" smtClean="0">
                <a:solidFill>
                  <a:srgbClr val="FF0000"/>
                </a:solidFill>
                <a:latin typeface="Times New Roman" panose="02020603050405020304" pitchFamily="18" charset="0"/>
                <a:cs typeface="Times New Roman" panose="02020603050405020304" pitchFamily="18" charset="0"/>
              </a:rPr>
              <a:t>饮料</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009489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1020"/>
            <a:ext cx="11430000" cy="3890039"/>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教材素材再利用</a:t>
            </a:r>
            <a:r>
              <a:rPr lang="en-US"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日常生活中用吸盘挂钩挂物品的情境如图所示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吸盘之所以能够附在光滑的墙面上并能承载重物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是因为吸盘内部气压</a:t>
            </a:r>
            <a:r>
              <a:rPr lang="en-US" altLang="zh-CN" sz="2800" dirty="0" smtClean="0">
                <a:solidFill>
                  <a:srgbClr val="000000"/>
                </a:solidFill>
                <a:latin typeface="Times New Roman" panose="02020603050405020304" pitchFamily="18" charset="0"/>
                <a:cs typeface="Times New Roman" panose="02020603050405020304" pitchFamily="18" charset="0"/>
              </a:rPr>
              <a:t>________ (</a:t>
            </a:r>
            <a:r>
              <a:rPr lang="zh-CN" altLang="zh-CN" sz="2800" dirty="0">
                <a:solidFill>
                  <a:srgbClr val="000000"/>
                </a:solidFill>
                <a:latin typeface="Times New Roman" panose="02020603050405020304" pitchFamily="18" charset="0"/>
                <a:cs typeface="Times New Roman" panose="02020603050405020304" pitchFamily="18" charset="0"/>
              </a:rPr>
              <a:t>选填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等于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外部大气压强。若吸盘的面积是</a:t>
            </a:r>
            <a:r>
              <a:rPr lang="en-US" altLang="zh-CN" sz="2800" dirty="0">
                <a:solidFill>
                  <a:srgbClr val="000000"/>
                </a:solidFill>
                <a:latin typeface="Times New Roman" panose="02020603050405020304" pitchFamily="18" charset="0"/>
                <a:cs typeface="Times New Roman" panose="02020603050405020304" pitchFamily="18" charset="0"/>
              </a:rPr>
              <a:t>10 cm</a:t>
            </a:r>
            <a:r>
              <a:rPr lang="en-US" altLang="zh-CN" sz="2800" baseline="300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吸盘受到的大气压力约</a:t>
            </a:r>
            <a:r>
              <a:rPr lang="en-US" altLang="zh-CN" sz="2800" dirty="0">
                <a:solidFill>
                  <a:srgbClr val="000000"/>
                </a:solidFill>
                <a:latin typeface="Times New Roman" panose="02020603050405020304" pitchFamily="18" charset="0"/>
                <a:cs typeface="Times New Roman" panose="02020603050405020304" pitchFamily="18" charset="0"/>
              </a:rPr>
              <a:t>100 N,</a:t>
            </a:r>
            <a:r>
              <a:rPr lang="zh-CN" altLang="zh-CN" sz="2800" dirty="0">
                <a:solidFill>
                  <a:srgbClr val="000000"/>
                </a:solidFill>
                <a:latin typeface="Times New Roman" panose="02020603050405020304" pitchFamily="18" charset="0"/>
                <a:cs typeface="Times New Roman" panose="02020603050405020304" pitchFamily="18" charset="0"/>
              </a:rPr>
              <a:t>则吸盘受到的大气压强约</a:t>
            </a:r>
            <a:r>
              <a:rPr lang="en-US" altLang="zh-CN" sz="2800" dirty="0">
                <a:solidFill>
                  <a:srgbClr val="000000"/>
                </a:solidFill>
                <a:latin typeface="Times New Roman" panose="02020603050405020304" pitchFamily="18" charset="0"/>
                <a:cs typeface="Times New Roman" panose="02020603050405020304" pitchFamily="18" charset="0"/>
              </a:rPr>
              <a:t>________ Pa,</a:t>
            </a:r>
            <a:r>
              <a:rPr lang="zh-CN" altLang="zh-CN" sz="2800" dirty="0">
                <a:solidFill>
                  <a:srgbClr val="000000"/>
                </a:solidFill>
                <a:latin typeface="Times New Roman" panose="02020603050405020304" pitchFamily="18" charset="0"/>
                <a:cs typeface="Times New Roman" panose="02020603050405020304" pitchFamily="18" charset="0"/>
              </a:rPr>
              <a:t>吸盘不会掉下来是因为墙壁对吸盘的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与吸盘及所挂物品受到的总重力平衡了。</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JW8QXR02.eps" descr="id:2147492716;FounderCES"/>
          <p:cNvPicPr/>
          <p:nvPr/>
        </p:nvPicPr>
        <p:blipFill>
          <a:blip r:embed="rId2">
            <a:clrChange>
              <a:clrFrom>
                <a:srgbClr val="FFFFFF"/>
              </a:clrFrom>
              <a:clrTo>
                <a:srgbClr val="FFFFFF">
                  <a:alpha val="0"/>
                </a:srgbClr>
              </a:clrTo>
            </a:clrChange>
          </a:blip>
          <a:stretch>
            <a:fillRect/>
          </a:stretch>
        </p:blipFill>
        <p:spPr>
          <a:xfrm>
            <a:off x="5156802" y="3911058"/>
            <a:ext cx="1695943" cy="2760759"/>
          </a:xfrm>
          <a:prstGeom prst="rect">
            <a:avLst/>
          </a:prstGeom>
        </p:spPr>
      </p:pic>
      <p:sp>
        <p:nvSpPr>
          <p:cNvPr id="5" name="矩形 4"/>
          <p:cNvSpPr>
            <a:spLocks noChangeAspect="1"/>
          </p:cNvSpPr>
          <p:nvPr/>
        </p:nvSpPr>
        <p:spPr>
          <a:xfrm>
            <a:off x="10344807" y="682524"/>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小于</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8347841" y="1966039"/>
            <a:ext cx="1261884" cy="66486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rPr>
              <a:t>1×10</a:t>
            </a:r>
            <a:r>
              <a:rPr lang="en-US" altLang="zh-CN" sz="2800" baseline="30000" dirty="0" smtClean="0">
                <a:solidFill>
                  <a:srgbClr val="FF0000"/>
                </a:solidFill>
                <a:latin typeface="Times New Roman" panose="02020603050405020304" pitchFamily="18" charset="0"/>
              </a:rPr>
              <a:t>5 </a:t>
            </a:r>
            <a:endParaRPr lang="zh-CN" altLang="en-US" sz="2800" dirty="0"/>
          </a:p>
        </p:txBody>
      </p:sp>
      <p:sp>
        <p:nvSpPr>
          <p:cNvPr id="7" name="矩形 6"/>
          <p:cNvSpPr>
            <a:spLocks noChangeAspect="1"/>
          </p:cNvSpPr>
          <p:nvPr/>
        </p:nvSpPr>
        <p:spPr>
          <a:xfrm>
            <a:off x="4794914" y="2583739"/>
            <a:ext cx="1351652"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摩擦力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441019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矩形 2"/>
              <p:cNvSpPr>
                <a:spLocks noChangeAspect="1"/>
              </p:cNvSpPr>
              <p:nvPr/>
            </p:nvSpPr>
            <p:spPr>
              <a:xfrm>
                <a:off x="381000" y="1537045"/>
                <a:ext cx="11430000" cy="2882649"/>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排净吸盘内的空气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使里面的气压减小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外界大气压将吸盘压在墙上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吸盘受到的大气压强</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100</m:t>
                        </m:r>
                        <m:r>
                          <m:rPr>
                            <m:sty m:val="p"/>
                          </m:rPr>
                          <a:rPr lang="en-US" altLang="zh-CN" sz="2800">
                            <a:solidFill>
                              <a:srgbClr val="000000"/>
                            </a:solidFill>
                            <a:latin typeface="Cambria Math" panose="02040503050406030204" pitchFamily="18" charset="0"/>
                            <a:cs typeface="Times New Roman" panose="02020603050405020304" pitchFamily="18" charset="0"/>
                          </a:rPr>
                          <m:t>N</m:t>
                        </m:r>
                      </m:num>
                      <m:den>
                        <m:r>
                          <a:rPr lang="en-US" altLang="zh-CN" sz="2800">
                            <a:solidFill>
                              <a:srgbClr val="000000"/>
                            </a:solidFill>
                            <a:latin typeface="Cambria Math" panose="02040503050406030204" pitchFamily="18" charset="0"/>
                            <a:cs typeface="Times New Roman" panose="02020603050405020304" pitchFamily="18" charset="0"/>
                          </a:rPr>
                          <m:t>1×1</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800">
                                <a:solidFill>
                                  <a:srgbClr val="000000"/>
                                </a:solidFill>
                                <a:latin typeface="Cambria Math" panose="02040503050406030204" pitchFamily="18" charset="0"/>
                                <a:cs typeface="Times New Roman" panose="02020603050405020304" pitchFamily="18" charset="0"/>
                              </a:rPr>
                              <m:t>0</m:t>
                            </m:r>
                          </m:e>
                          <m:sup>
                            <m:r>
                              <m:rPr>
                                <m:nor/>
                              </m:rPr>
                              <a:rPr lang="en-US" altLang="zh-CN" sz="2800" i="1">
                                <a:solidFill>
                                  <a:srgbClr val="000000"/>
                                </a:solidFill>
                                <a:latin typeface="Times New Roman" panose="02020603050405020304" pitchFamily="18" charset="0"/>
                                <a:cs typeface="Times New Roman" panose="02020603050405020304" pitchFamily="18" charset="0"/>
                              </a:rPr>
                              <m:t>−</m:t>
                            </m:r>
                            <m:r>
                              <a:rPr lang="en-US" altLang="zh-CN" sz="2800">
                                <a:solidFill>
                                  <a:srgbClr val="000000"/>
                                </a:solidFill>
                                <a:latin typeface="Cambria Math" panose="02040503050406030204" pitchFamily="18" charset="0"/>
                                <a:cs typeface="Times New Roman" panose="02020603050405020304" pitchFamily="18" charset="0"/>
                              </a:rPr>
                              <m:t>3</m:t>
                            </m:r>
                          </m:sup>
                        </m:sSup>
                        <m:r>
                          <m:rPr>
                            <m:nor/>
                          </m:rPr>
                          <a:rPr lang="en-US" altLang="zh-CN" sz="2800">
                            <a:solidFill>
                              <a:srgbClr val="000000"/>
                            </a:solidFill>
                            <a:latin typeface="Times New Roman" panose="02020603050405020304" pitchFamily="18" charset="0"/>
                            <a:cs typeface="Times New Roman" panose="02020603050405020304" pitchFamily="18" charset="0"/>
                          </a:rPr>
                          <m:t> </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altLang="zh-CN" sz="2800">
                                <a:solidFill>
                                  <a:srgbClr val="000000"/>
                                </a:solidFill>
                                <a:latin typeface="Cambria Math" panose="02040503050406030204" pitchFamily="18" charset="0"/>
                                <a:cs typeface="Times New Roman" panose="02020603050405020304" pitchFamily="18" charset="0"/>
                              </a:rPr>
                              <m:t>m</m:t>
                            </m:r>
                          </m:e>
                          <m:sup>
                            <m:r>
                              <a:rPr lang="en-US" altLang="zh-CN" sz="2800">
                                <a:solidFill>
                                  <a:srgbClr val="000000"/>
                                </a:solidFill>
                                <a:latin typeface="Cambria Math" panose="02040503050406030204" pitchFamily="18" charset="0"/>
                                <a:cs typeface="Times New Roman" panose="02020603050405020304" pitchFamily="18" charset="0"/>
                              </a:rPr>
                              <m:t>2</m:t>
                            </m:r>
                          </m:sup>
                        </m:sSup>
                      </m:den>
                    </m:f>
                  </m:oMath>
                </a14:m>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1×10</a:t>
                </a:r>
                <a:r>
                  <a:rPr lang="en-US" altLang="zh-CN" sz="2800" baseline="300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。吸盘不会掉下来是因为墙壁对吸盘的摩擦力与吸盘及所挂物品受到的总重力是一对平衡力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吸盘处于静止状态。</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3" name="矩形 2"/>
              <p:cNvSpPr>
                <a:spLocks noRot="1" noChangeAspect="1" noMove="1" noResize="1" noEditPoints="1" noAdjustHandles="1" noChangeArrowheads="1" noChangeShapeType="1" noTextEdit="1"/>
              </p:cNvSpPr>
              <p:nvPr/>
            </p:nvSpPr>
            <p:spPr>
              <a:xfrm>
                <a:off x="381000" y="1537045"/>
                <a:ext cx="11430000" cy="2882649"/>
              </a:xfrm>
              <a:prstGeom prst="rect">
                <a:avLst/>
              </a:prstGeom>
              <a:blipFill rotWithShape="0">
                <a:blip r:embed="rId2"/>
                <a:stretch>
                  <a:fillRect l="-1120" b="-422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2509904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303</TotalTime>
  <Words>994</Words>
  <Application>Microsoft Office PowerPoint</Application>
  <PresentationFormat>宽屏</PresentationFormat>
  <Paragraphs>88</Paragraphs>
  <Slides>17</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17</vt:i4>
      </vt:variant>
    </vt:vector>
  </HeadingPairs>
  <TitlesOfParts>
    <vt:vector size="34"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Microsoft Yi Baiti</vt:lpstr>
      <vt:lpstr>Times New Roman</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40</cp:revision>
  <dcterms:created xsi:type="dcterms:W3CDTF">2021-07-19T03:09:34Z</dcterms:created>
  <dcterms:modified xsi:type="dcterms:W3CDTF">2026-03-12T07:29:18Z</dcterms:modified>
</cp:coreProperties>
</file>