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13" r:id="rId2"/>
  </p:sldMasterIdLst>
  <p:notesMasterIdLst>
    <p:notesMasterId r:id="rId13"/>
  </p:notesMasterIdLst>
  <p:sldIdLst>
    <p:sldId id="347" r:id="rId3"/>
    <p:sldId id="350" r:id="rId4"/>
    <p:sldId id="296" r:id="rId5"/>
    <p:sldId id="345" r:id="rId6"/>
    <p:sldId id="351" r:id="rId7"/>
    <p:sldId id="352" r:id="rId8"/>
    <p:sldId id="346" r:id="rId9"/>
    <p:sldId id="355" r:id="rId10"/>
    <p:sldId id="354" r:id="rId11"/>
    <p:sldId id="34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3788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4049485" y="37346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22" r:id="rId5"/>
    <p:sldLayoutId id="2147483660" r:id="rId6"/>
    <p:sldLayoutId id="2147483699" r:id="rId7"/>
    <p:sldLayoutId id="2147483652" r:id="rId8"/>
    <p:sldLayoutId id="2147483682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定滑轮和动滑轮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4053938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405393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4053937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144052351"/>
              </p:ext>
            </p:extLst>
          </p:nvPr>
        </p:nvGraphicFramePr>
        <p:xfrm>
          <a:off x="381000" y="1290145"/>
          <a:ext cx="11430000" cy="4267200"/>
        </p:xfrm>
        <a:graphic>
          <a:graphicData uri="http://schemas.openxmlformats.org/drawingml/2006/table">
            <a:tbl>
              <a:tblPr firstRow="1" firstCol="1" bandRow="1"/>
              <a:tblGrid>
                <a:gridCol w="5715000"/>
                <a:gridCol w="571500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素养目标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思维导图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认识定滑轮和动滑轮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知道滑轮是一种物理模型。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通过实验了解定滑轮、动滑轮、滑轮组的作用。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科学探究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知道滑轮在生产生活中的应用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能根据要求组装简单的滑轮组。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能了解机械的使用对社会发展的作用。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科学态度与责任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" name="LW8QXR102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3178" y="2013924"/>
            <a:ext cx="5676803" cy="265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11484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定滑轮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图示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的滑轮。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但能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绳子自由端移动的距离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和物体升高的距离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4" name="LW8QXR103.eps" descr="id:214749514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02429" y="1941014"/>
            <a:ext cx="1191074" cy="1477963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355428" y="3678915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固定不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368973" y="4800436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省力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62411" y="4810946"/>
            <a:ext cx="242887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改变力的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791609" y="5380066"/>
            <a:ext cx="835485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s=h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69013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动滑轮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图示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的滑轮。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但不能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绳子自由端移动的距离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和物体升高的距离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6" name="LW8QXR104.eps" descr="id:214749515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0636" y="1373012"/>
            <a:ext cx="1233116" cy="196731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216664" y="3598887"/>
            <a:ext cx="278794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随物体一起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600200" y="4707223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省力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185745" y="4707223"/>
            <a:ext cx="242887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改变力的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082048" y="5286432"/>
            <a:ext cx="1015021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s=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h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3454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72315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教材素材再利用</a:t>
            </a:r>
            <a:r>
              <a:rPr lang="en-US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装置是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使用它的目的是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LW8QXR105.eps" descr="id:214749516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9887" y="1947240"/>
            <a:ext cx="3392554" cy="222513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418934" y="772315"/>
            <a:ext cx="633507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27841" y="1317738"/>
            <a:ext cx="242887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改变力的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4271726"/>
            <a:ext cx="907171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旗杆上的滑轮是定滑轮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它的作用是改变力的方向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948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73381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问题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动滑轮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的特点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在水平拉力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m/s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的速度在水平面上做匀速直线运动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此时弹簧测力计的示数为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。若不计滑轮、弹簧测力计和绳所受的重力及滑轮与绳之间的摩擦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说法正确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自由端的拉力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N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自由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端的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</a:t>
            </a:r>
            <a:r>
              <a:rPr lang="zh-CN" altLang="en-US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8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此滑轮是定滑轮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与地面间的摩擦力为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N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5" name="LW8QXR106.eps" descr="id:214749519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63373" y="3733405"/>
            <a:ext cx="4215743" cy="1567838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11020786" y="3124573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5992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弹簧测力计的示数为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由于动滑轮两侧绳子的拉力大小相同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所以自由端的拉力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自由端的速度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绳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滑轮随物体一起运动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所以此滑轮为动滑轮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物体做匀速直线运动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滑轮对物体的拉力和地面对物体的摩擦力是一对平衡力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而使用动滑轮能省一半的力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与地面间的摩擦力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矩形 16"/>
              <p:cNvSpPr>
                <a:spLocks noChangeAspect="1"/>
              </p:cNvSpPr>
              <p:nvPr/>
            </p:nvSpPr>
            <p:spPr>
              <a:xfrm>
                <a:off x="381000" y="3582551"/>
                <a:ext cx="11430000" cy="2518062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正黑简体"/>
                    <a:cs typeface="Times New Roman" panose="02020603050405020304" pitchFamily="18" charset="0"/>
                  </a:rPr>
                  <a:t>规律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正黑简体"/>
                    <a:cs typeface="Times New Roman" panose="02020603050405020304" pitchFamily="18" charset="0"/>
                  </a:rPr>
                  <a:t>总结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正黑简体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在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使用动滑轮水平匀速拉动物体时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不计滑轮、弹簧测力计和绳所受的重力及滑轮与绳之间的摩擦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由于物体所受滑动摩擦力与滑轮挂钩对其的拉力相等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而动滑轮的拉力由两段绳子承担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则绳自由端的拉力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aseline="-25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若物体通过的距离为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则绳自由端通过的距离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3582551"/>
                <a:ext cx="11430000" cy="2518062"/>
              </a:xfrm>
              <a:prstGeom prst="rect">
                <a:avLst/>
              </a:prstGeom>
              <a:blipFill rotWithShape="0">
                <a:blip r:embed="rId2"/>
                <a:stretch>
                  <a:fillRect l="-1066" t="-482" b="-1928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3599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1825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用一个动滑轮把重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的物体匀速提起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不计摩擦和动滑轮所受的重力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人对绳子的拉力为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绳子自由端移动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m,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动滑轮的挂钩受到的拉力为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LW8QXR108.eps" descr="id:214749520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9312" y="1838434"/>
            <a:ext cx="1306688" cy="2084689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8088400" y="663577"/>
            <a:ext cx="72327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250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393311" y="1240112"/>
            <a:ext cx="36420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279103" y="1226701"/>
            <a:ext cx="72327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500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>
                <a:spLocks noChangeAspect="1"/>
              </p:cNvSpPr>
              <p:nvPr/>
            </p:nvSpPr>
            <p:spPr>
              <a:xfrm>
                <a:off x="381000" y="3954653"/>
                <a:ext cx="11430000" cy="250491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zh-CN" sz="2800" dirty="0">
                    <a:solidFill>
                      <a:srgbClr val="FF0000"/>
                    </a:solidFill>
                    <a:effectLst/>
                    <a:latin typeface="NEU-BZ-S92" panose="02020503000000020003" pitchFamily="18" charset="-122"/>
                    <a:ea typeface="Arial" panose="020B0604020202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不计摩擦和动滑轮所受的重力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动滑轮能省一半的力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所以拉力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×500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250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绳子自由端移动的距离是物体移动距离的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倍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2×2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动滑轮的挂钩受到的拉力大小等于物体所受的重力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3954653"/>
                <a:ext cx="11430000" cy="2504916"/>
              </a:xfrm>
              <a:prstGeom prst="rect">
                <a:avLst/>
              </a:prstGeom>
              <a:blipFill rotWithShape="0">
                <a:blip r:embed="rId3"/>
                <a:stretch>
                  <a:fillRect l="-1120" t="-730" r="-320" b="-6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7655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309</TotalTime>
  <Words>524</Words>
  <Application>Microsoft Office PowerPoint</Application>
  <PresentationFormat>宽屏</PresentationFormat>
  <Paragraphs>64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41</cp:revision>
  <dcterms:created xsi:type="dcterms:W3CDTF">2021-07-19T03:09:34Z</dcterms:created>
  <dcterms:modified xsi:type="dcterms:W3CDTF">2026-03-12T09:42:12Z</dcterms:modified>
</cp:coreProperties>
</file>