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13" r:id="rId2"/>
  </p:sldMasterIdLst>
  <p:notesMasterIdLst>
    <p:notesMasterId r:id="rId17"/>
  </p:notesMasterIdLst>
  <p:sldIdLst>
    <p:sldId id="347" r:id="rId3"/>
    <p:sldId id="350" r:id="rId4"/>
    <p:sldId id="296" r:id="rId5"/>
    <p:sldId id="345" r:id="rId6"/>
    <p:sldId id="351" r:id="rId7"/>
    <p:sldId id="352" r:id="rId8"/>
    <p:sldId id="353" r:id="rId9"/>
    <p:sldId id="354" r:id="rId10"/>
    <p:sldId id="357" r:id="rId11"/>
    <p:sldId id="346" r:id="rId12"/>
    <p:sldId id="358" r:id="rId13"/>
    <p:sldId id="355" r:id="rId14"/>
    <p:sldId id="356" r:id="rId15"/>
    <p:sldId id="349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78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37886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4049485" y="3734673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2704032" y="188911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8748428" y="4011025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22" r:id="rId5"/>
    <p:sldLayoutId id="2147483660" r:id="rId6"/>
    <p:sldLayoutId id="2147483699" r:id="rId7"/>
    <p:sldLayoutId id="2147483652" r:id="rId8"/>
    <p:sldLayoutId id="2147483682" r:id="rId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2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节　动能和势能</a:t>
            </a: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23721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探究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问题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动能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和势能的比较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歼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-20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是我国自主研制的新一代隐身重型歼击机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具有卓越的机动性能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当它在空中加速向下俯冲时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动能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重力势能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均选填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NEU-BZ-S92" panose="02020503000000020003" pitchFamily="18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14" name="LW8QXR180.eps" descr="id:2147494387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4026387" y="3123682"/>
            <a:ext cx="2962992" cy="1973269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5085207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</a:t>
            </a:r>
            <a:r>
              <a:rPr lang="zh-CN" altLang="zh-CN" sz="28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导引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rPr>
              <a:t>  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这类问题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根据影响动能和重力势能大小的因素来考虑。重点是分析物体运动过程中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物体的质量、速度、高度怎么改变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再进一步判断动能和重力势能的变化。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881769" y="1939824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9808780" y="1939824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减小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81000" y="2037258"/>
            <a:ext cx="11430000" cy="1714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800" dirty="0">
                <a:solidFill>
                  <a:srgbClr val="FF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影响动能的因素有质量和速度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影响重力势能的因素有质量和高度。歼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在空中加速向下俯冲时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质量不变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速度增大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而高度减小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因此动能增大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重力势能减小。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6867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210209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【对点训练】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长征五号遥八运载火箭搭载嫦娥六号探测器成功发射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开启了人类月背取样的旅程。嫦娥六号加速升空的过程中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重力势能和动能都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rPr>
              <a:t>	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重力势能和动能都减小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重力势能减小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动能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rPr>
              <a:t>	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重力势能增大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动能减小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17" name="LW8QXR179.eps" descr="id:214749440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483539" y="1333720"/>
            <a:ext cx="2583914" cy="3330291"/>
          </a:xfrm>
          <a:prstGeom prst="rect">
            <a:avLst/>
          </a:prstGeom>
        </p:spPr>
      </p:pic>
      <p:sp>
        <p:nvSpPr>
          <p:cNvPr id="18" name="矩形 17"/>
          <p:cNvSpPr>
            <a:spLocks noChangeAspect="1"/>
          </p:cNvSpPr>
          <p:nvPr/>
        </p:nvSpPr>
        <p:spPr>
          <a:xfrm>
            <a:off x="11169991" y="728811"/>
            <a:ext cx="44435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88421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67863"/>
            <a:ext cx="11430000" cy="569386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规律总结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动能与势能的比较如下表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endParaRPr lang="zh-CN" altLang="en-US" sz="2800" dirty="0"/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336072674"/>
              </p:ext>
            </p:extLst>
          </p:nvPr>
        </p:nvGraphicFramePr>
        <p:xfrm>
          <a:off x="563617" y="1570285"/>
          <a:ext cx="11064766" cy="4267200"/>
        </p:xfrm>
        <a:graphic>
          <a:graphicData uri="http://schemas.openxmlformats.org/drawingml/2006/table">
            <a:tbl>
              <a:tblPr firstRow="1" firstCol="1" bandRow="1"/>
              <a:tblGrid>
                <a:gridCol w="501869"/>
                <a:gridCol w="956441"/>
                <a:gridCol w="2385849"/>
                <a:gridCol w="2596055"/>
                <a:gridCol w="3084786"/>
                <a:gridCol w="1539766"/>
              </a:tblGrid>
              <a:tr h="0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项目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概念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特点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决定其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大小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的因素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共同特点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动能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物体由于运动而具有的能量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12700" marR="127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一切运动的物体都具有动能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12700" marR="127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质量、速度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12700" marR="127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具有能的物体都能够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对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外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做功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势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能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重力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势能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物体由于受到重力并处在一定高度而具有的能量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12700" marR="127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一切受到重力并处在一定高度的物体都具有重力势能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12700" marR="127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质量、高度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12700" marR="127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弹性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势能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物体由于发生弹性形变而具有的能量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12700" marR="127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一切发生弹性形变的物体都具有弹性势能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12700" marR="127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altLang="en-US" sz="280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弹性形变</a:t>
                      </a:r>
                      <a:r>
                        <a:rPr lang="zh-CN" sz="280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程度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、材料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12700" marR="127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6328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4053938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405393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4053937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687082645"/>
              </p:ext>
            </p:extLst>
          </p:nvPr>
        </p:nvGraphicFramePr>
        <p:xfrm>
          <a:off x="381000" y="1521372"/>
          <a:ext cx="11430000" cy="3840480"/>
        </p:xfrm>
        <a:graphic>
          <a:graphicData uri="http://schemas.openxmlformats.org/drawingml/2006/table">
            <a:tbl>
              <a:tblPr firstRow="1" firstCol="1" bandRow="1"/>
              <a:tblGrid>
                <a:gridCol w="5715000"/>
                <a:gridCol w="5715000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素养目标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思维导图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知道能量的概念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了解能量与功的关系。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物理观念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探究动能跟哪些因素有关。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科学探究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了解重力势能、弹性势能的概念及影响它们大小的因素。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科学思维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能从能量的角度分析高空抛物的危害。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科学态度与责任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20503000000020003" pitchFamily="18" charset="-122"/>
                          <a:ea typeface="NEU-BZ-S92" panose="02020503000000020003" pitchFamily="18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8" name="LW8QXR19.ep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58065" y="2073483"/>
            <a:ext cx="5539948" cy="3055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8420"/>
            <a:ext cx="11430000" cy="56351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知识点一</a:t>
            </a:r>
            <a:r>
              <a:rPr lang="en-US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能量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物体能够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就说这个物体具有能量。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单位是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符号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一个物体能够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越多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表示这个物体的能量越大。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知识点二</a:t>
            </a:r>
            <a:r>
              <a:rPr lang="en-US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动能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物体由于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而具有的能量。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一切运动的物体都具有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决定因素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:________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质量相同的物体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运动的速度越大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它的动能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运动速度相同的物体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质量越大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它的动能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882463" y="1411630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对外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做功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979652" y="1974840"/>
            <a:ext cx="902811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焦耳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4806934" y="1974839"/>
            <a:ext cx="324128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947153" y="2519690"/>
            <a:ext cx="135165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做的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功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210005" y="3623415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472708" y="4181073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动能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450863" y="4732348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261486" y="4753368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速度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643649" y="5290536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30" name="矩形 29"/>
          <p:cNvSpPr>
            <a:spLocks noChangeAspect="1"/>
          </p:cNvSpPr>
          <p:nvPr/>
        </p:nvSpPr>
        <p:spPr>
          <a:xfrm>
            <a:off x="7338849" y="5837562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  <p:bldP spid="15" grpId="0"/>
      <p:bldP spid="4" grpId="0"/>
      <p:bldP spid="5" grpId="0"/>
      <p:bldP spid="6" grpId="0"/>
      <p:bldP spid="7" grpId="0"/>
      <p:bldP spid="8" grpId="0"/>
      <p:bldP spid="9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671831"/>
            <a:ext cx="9499716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微思考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高速公路上对机动车进行限重、限速的原因是什么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334827"/>
            <a:ext cx="11430000" cy="1714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结合影响动能大小的因素可知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机动车的速度一定时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质量越大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动能就越大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同一机动车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速度越大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动能就越大。动能大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行驶时危险性就大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所以要对汽车进行限重、限速。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8422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36874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知识点三</a:t>
            </a:r>
            <a:r>
              <a:rPr lang="en-US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势能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重力势能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在地球表面附近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物体由于受到重力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所具有的能量。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决定因素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弹性势能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物体由于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具有的能量。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它具有的弹性势能就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212724" y="1753558"/>
            <a:ext cx="350608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并处在一定的高度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588172" y="2850084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416972" y="2854495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位置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323897" y="3960773"/>
            <a:ext cx="2428870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弹性形变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859516" y="4518962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弹性形变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528035" y="4518961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25735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767690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微判断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正在做功的物体才具有能量。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物体能够做的功越多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物体具有的能量越大。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速度越大的物体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动能就一定越大。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高度越高的物体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具有的重力势能一定越大。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723575" y="1849880"/>
            <a:ext cx="627095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</a:rPr>
              <a:t>× 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806138" y="2349901"/>
            <a:ext cx="415498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b="1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410027" y="2915306"/>
            <a:ext cx="627095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</a:rPr>
              <a:t>× 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816648" y="3472055"/>
            <a:ext cx="627095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</a:rPr>
              <a:t>× 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5227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0717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E36C0A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教材素材再利用</a:t>
            </a:r>
            <a:r>
              <a:rPr lang="en-US" altLang="zh-CN" sz="2800" dirty="0">
                <a:solidFill>
                  <a:srgbClr val="E36C0A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在射箭比赛中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运动员用力将弓拉开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下列判断正确的是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放在拉弯了的弓上的箭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具有弹性势能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弓拉得越弯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人的弹性势能越大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弓拉得越弯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弓的弹性势能越大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放开箭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在箭射出后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弓还具有弹性势能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5" name="LW8QXR20.eps" descr="id:2147494366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61912" y="1489318"/>
            <a:ext cx="3841564" cy="2490054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2139545" y="740448"/>
            <a:ext cx="444352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1694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592717"/>
            <a:ext cx="11430000" cy="28343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800" dirty="0">
                <a:solidFill>
                  <a:srgbClr val="FF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因为弹性势能与弹性形变有关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搭在拉弯了的弓上的箭没有发生弹性形变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故箭不具有弹性势能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弓拉得越弯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说明弓的弹性形变越大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故弓具有的弹性势能越大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人没有发生弹性形变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故人没有弹性势能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放开箭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在箭射出后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弓恢复原状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弓没有弹性势能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5886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302</TotalTime>
  <Words>685</Words>
  <Application>Microsoft Office PowerPoint</Application>
  <PresentationFormat>宽屏</PresentationFormat>
  <Paragraphs>120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0" baseType="lpstr">
      <vt:lpstr>NEU-BZ-S92</vt:lpstr>
      <vt:lpstr>方正兰亭中黑_GBK</vt:lpstr>
      <vt:lpstr>方正正黑简体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41</cp:revision>
  <dcterms:created xsi:type="dcterms:W3CDTF">2021-07-19T03:09:34Z</dcterms:created>
  <dcterms:modified xsi:type="dcterms:W3CDTF">2026-03-12T09:28:20Z</dcterms:modified>
</cp:coreProperties>
</file>