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 id="2147483713" r:id="rId2"/>
  </p:sldMasterIdLst>
  <p:notesMasterIdLst>
    <p:notesMasterId r:id="rId21"/>
  </p:notesMasterIdLst>
  <p:sldIdLst>
    <p:sldId id="347" r:id="rId3"/>
    <p:sldId id="350" r:id="rId4"/>
    <p:sldId id="296" r:id="rId5"/>
    <p:sldId id="345" r:id="rId6"/>
    <p:sldId id="352" r:id="rId7"/>
    <p:sldId id="351" r:id="rId8"/>
    <p:sldId id="353" r:id="rId9"/>
    <p:sldId id="346" r:id="rId10"/>
    <p:sldId id="354" r:id="rId11"/>
    <p:sldId id="355" r:id="rId12"/>
    <p:sldId id="356" r:id="rId13"/>
    <p:sldId id="357" r:id="rId14"/>
    <p:sldId id="362" r:id="rId15"/>
    <p:sldId id="358" r:id="rId16"/>
    <p:sldId id="359" r:id="rId17"/>
    <p:sldId id="360" r:id="rId18"/>
    <p:sldId id="361" r:id="rId19"/>
    <p:sldId id="349"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 userDrawn="1">
          <p15:clr>
            <a:srgbClr val="A4A3A4"/>
          </p15:clr>
        </p15:guide>
        <p15:guide id="2" pos="21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FFEE"/>
    <a:srgbClr val="C9FFDE"/>
    <a:srgbClr val="D5FFE5"/>
    <a:srgbClr val="4040C8"/>
    <a:srgbClr val="8FCFFF"/>
    <a:srgbClr val="C1EBF5"/>
    <a:srgbClr val="FFC000"/>
    <a:srgbClr val="3D7351"/>
    <a:srgbClr val="D9827B"/>
    <a:srgbClr val="D1E7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99" autoAdjust="0"/>
    <p:restoredTop sz="94660"/>
  </p:normalViewPr>
  <p:slideViewPr>
    <p:cSldViewPr snapToGrid="0" showGuides="1">
      <p:cViewPr varScale="1">
        <p:scale>
          <a:sx n="91" d="100"/>
          <a:sy n="91" d="100"/>
        </p:scale>
        <p:origin x="348" y="78"/>
      </p:cViewPr>
      <p:guideLst>
        <p:guide orient="horz" pos="210"/>
        <p:guide pos="211"/>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F8CE93-3421-4A9C-A82A-A596695197CE}" type="datetimeFigureOut">
              <a:rPr lang="zh-CN" altLang="en-US" smtClean="0"/>
              <a:t>2026-03-12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CD60EB-E9B4-4072-ADC6-C3A0134EA174}" type="slidenum">
              <a:rPr lang="zh-CN" altLang="en-US" smtClean="0"/>
              <a:t>‹#›</a:t>
            </a:fld>
            <a:endParaRPr lang="zh-CN" altLang="en-US"/>
          </a:p>
        </p:txBody>
      </p:sp>
    </p:spTree>
    <p:extLst>
      <p:ext uri="{BB962C8B-B14F-4D97-AF65-F5344CB8AC3E}">
        <p14:creationId xmlns:p14="http://schemas.microsoft.com/office/powerpoint/2010/main" val="34211746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18</a:t>
            </a:fld>
            <a:endParaRPr lang="zh-CN" altLang="en-US"/>
          </a:p>
        </p:txBody>
      </p:sp>
    </p:spTree>
    <p:extLst>
      <p:ext uri="{BB962C8B-B14F-4D97-AF65-F5344CB8AC3E}">
        <p14:creationId xmlns:p14="http://schemas.microsoft.com/office/powerpoint/2010/main" val="16468108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221141915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51550" y="533156"/>
            <a:ext cx="7958966" cy="4889548"/>
          </a:xfrm>
          <a:prstGeom prst="rect">
            <a:avLst/>
          </a:prstGeom>
        </p:spPr>
      </p:pic>
    </p:spTree>
    <p:extLst>
      <p:ext uri="{BB962C8B-B14F-4D97-AF65-F5344CB8AC3E}">
        <p14:creationId xmlns:p14="http://schemas.microsoft.com/office/powerpoint/2010/main" val="693681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7852073"/>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576202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 xmlns:a16="http://schemas.microsoft.com/office/drawing/2014/main"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a:spcBef>
                <a:spcPct val="0"/>
              </a:spcBef>
              <a:buFont typeface="Arial" panose="020B0604020202020204" pitchFamily="34" charset="0"/>
              <a:buNone/>
              <a:defRPr/>
            </a:pPr>
            <a:r>
              <a:rPr lang="zh-CN" altLang="en-US" sz="2000" dirty="0">
                <a:solidFill>
                  <a:prstClr val="white"/>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7123714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435143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51550" y="533156"/>
            <a:ext cx="7958966" cy="4889548"/>
          </a:xfrm>
          <a:prstGeom prst="rect">
            <a:avLst/>
          </a:prstGeom>
        </p:spPr>
      </p:pic>
    </p:spTree>
    <p:extLst>
      <p:ext uri="{BB962C8B-B14F-4D97-AF65-F5344CB8AC3E}">
        <p14:creationId xmlns:p14="http://schemas.microsoft.com/office/powerpoint/2010/main" val="35353788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199606136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4049485" y="3734673"/>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2704032" y="188911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8748428" y="4011025"/>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212300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 xmlns:a16="http://schemas.microsoft.com/office/drawing/2014/main"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eaLnBrk="1" fontAlgn="auto" hangingPunct="1">
              <a:spcAft>
                <a:spcPts val="0"/>
              </a:spcAft>
              <a:buFont typeface="Arial" panose="020B0604020202020204" pitchFamily="34" charset="0"/>
              <a:buNone/>
              <a:defRPr/>
            </a:pPr>
            <a:r>
              <a:rPr lang="zh-CN" altLang="en-US" sz="2000" dirty="0">
                <a:solidFill>
                  <a:schemeClr val="bg1"/>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3446561071"/>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316714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5" Type="http://schemas.openxmlformats.org/officeDocument/2006/relationships/audio" Target="../media/audio1.wav"/><Relationship Id="rId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762393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22" r:id="rId5"/>
    <p:sldLayoutId id="2147483660" r:id="rId6"/>
    <p:sldLayoutId id="2147483699" r:id="rId7"/>
    <p:sldLayoutId id="2147483652" r:id="rId8"/>
    <p:sldLayoutId id="2147483682" r:id="rId9"/>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50000"/>
          </a:schemeClr>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 xmlns:a16="http://schemas.microsoft.com/office/drawing/2014/main" id="{F4BE031C-B885-491B-AFE9-3136DB3D16BC}"/>
              </a:ext>
            </a:extLst>
          </p:cNvPr>
          <p:cNvSpPr/>
          <p:nvPr userDrawn="1"/>
        </p:nvSpPr>
        <p:spPr>
          <a:xfrm>
            <a:off x="1" y="6604258"/>
            <a:ext cx="12192000" cy="253742"/>
          </a:xfrm>
          <a:prstGeom prst="rect">
            <a:avLst/>
          </a:prstGeom>
          <a:solidFill>
            <a:schemeClr val="accent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fontAlgn="base">
              <a:spcBef>
                <a:spcPct val="0"/>
              </a:spcBef>
              <a:spcAft>
                <a:spcPct val="0"/>
              </a:spcAft>
              <a:buFont typeface="Arial" panose="020B0604020202020204" pitchFamily="34" charset="0"/>
              <a:buNone/>
            </a:pPr>
            <a:endParaRPr lang="zh-CN" altLang="en-US" sz="3200" dirty="0">
              <a:ln w="0"/>
              <a:solidFill>
                <a:srgbClr val="7FD13B"/>
              </a:solidFill>
              <a:effectLst>
                <a:outerShdw blurRad="38100" dist="25400" dir="5400000" algn="ctr" rotWithShape="0">
                  <a:srgbClr val="6E747A">
                    <a:alpha val="43000"/>
                  </a:srgbClr>
                </a:outerShdw>
              </a:effectLst>
            </a:endParaRPr>
          </a:p>
        </p:txBody>
      </p:sp>
      <p:cxnSp>
        <p:nvCxnSpPr>
          <p:cNvPr id="20" name="直接连接符 19">
            <a:extLst>
              <a:ext uri="{FF2B5EF4-FFF2-40B4-BE49-F238E27FC236}">
                <a16:creationId xmlns="" xmlns:a16="http://schemas.microsoft.com/office/drawing/2014/main" id="{B1BE55F9-2A5E-4E28-8E5F-1BBB89835B59}"/>
              </a:ext>
            </a:extLst>
          </p:cNvPr>
          <p:cNvCxnSpPr/>
          <p:nvPr userDrawn="1"/>
        </p:nvCxnSpPr>
        <p:spPr>
          <a:xfrm>
            <a:off x="1" y="670189"/>
            <a:ext cx="12192000" cy="0"/>
          </a:xfrm>
          <a:prstGeom prst="line">
            <a:avLst/>
          </a:prstGeom>
          <a:ln>
            <a:solidFill>
              <a:srgbClr val="339966"/>
            </a:solidFill>
          </a:ln>
        </p:spPr>
        <p:style>
          <a:lnRef idx="3">
            <a:schemeClr val="accent6"/>
          </a:lnRef>
          <a:fillRef idx="0">
            <a:schemeClr val="accent6"/>
          </a:fillRef>
          <a:effectRef idx="2">
            <a:schemeClr val="accent6"/>
          </a:effectRef>
          <a:fontRef idx="minor">
            <a:schemeClr val="tx1"/>
          </a:fontRef>
        </p:style>
      </p:cxnSp>
      <p:sp>
        <p:nvSpPr>
          <p:cNvPr id="11" name="矩形 10">
            <a:extLst>
              <a:ext uri="{FF2B5EF4-FFF2-40B4-BE49-F238E27FC236}">
                <a16:creationId xmlns="" xmlns:a16="http://schemas.microsoft.com/office/drawing/2014/main" id="{3C8BB19B-3BF3-48F9-BA5C-0CEE270043F5}"/>
              </a:ext>
            </a:extLst>
          </p:cNvPr>
          <p:cNvSpPr/>
          <p:nvPr userDrawn="1"/>
        </p:nvSpPr>
        <p:spPr>
          <a:xfrm>
            <a:off x="1" y="1"/>
            <a:ext cx="12192000" cy="665287"/>
          </a:xfrm>
          <a:prstGeom prst="rect">
            <a:avLst/>
          </a:prstGeom>
          <a:gradFill>
            <a:gsLst>
              <a:gs pos="0">
                <a:schemeClr val="accent1">
                  <a:lumMod val="5000"/>
                  <a:lumOff val="9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200" b="1" dirty="0">
              <a:solidFill>
                <a:prstClr val="white"/>
              </a:solidFill>
            </a:endParaRPr>
          </a:p>
        </p:txBody>
      </p:sp>
      <p:sp>
        <p:nvSpPr>
          <p:cNvPr id="2" name="动作按钮: 第一张 1">
            <a:hlinkClick r:id="rId4" action="ppaction://hlinksldjump" highlightClick="1">
              <a:snd r:embed="rId5" name="camera.wav"/>
            </a:hlinkClick>
          </p:cNvPr>
          <p:cNvSpPr/>
          <p:nvPr userDrawn="1"/>
        </p:nvSpPr>
        <p:spPr>
          <a:xfrm>
            <a:off x="11212566" y="5884205"/>
            <a:ext cx="914337" cy="951041"/>
          </a:xfrm>
          <a:prstGeom prst="actionButtonHome">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386" b="1">
              <a:solidFill>
                <a:prstClr val="white"/>
              </a:solidFill>
            </a:endParaRPr>
          </a:p>
        </p:txBody>
      </p:sp>
    </p:spTree>
    <p:extLst>
      <p:ext uri="{BB962C8B-B14F-4D97-AF65-F5344CB8AC3E}">
        <p14:creationId xmlns:p14="http://schemas.microsoft.com/office/powerpoint/2010/main" val="2175035742"/>
      </p:ext>
    </p:extLst>
  </p:cSld>
  <p:clrMap bg1="lt1" tx1="dk1" bg2="lt2" tx2="dk2" accent1="accent1" accent2="accent2" accent3="accent3" accent4="accent4" accent5="accent5" accent6="accent6" hlink="hlink" folHlink="folHlink"/>
  <p:sldLayoutIdLst>
    <p:sldLayoutId id="2147483714" r:id="rId1"/>
    <p:sldLayoutId id="2147483720"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Arial" charset="0"/>
          <a:ea typeface="黑体" pitchFamily="2" charset="-122"/>
        </a:defRPr>
      </a:lvl2pPr>
      <a:lvl3pPr algn="ctr" rtl="0" eaLnBrk="1" fontAlgn="base" hangingPunct="1">
        <a:spcBef>
          <a:spcPct val="0"/>
        </a:spcBef>
        <a:spcAft>
          <a:spcPct val="0"/>
        </a:spcAft>
        <a:defRPr sz="4400">
          <a:solidFill>
            <a:schemeClr val="tx1"/>
          </a:solidFill>
          <a:latin typeface="Arial" charset="0"/>
          <a:ea typeface="黑体" pitchFamily="2" charset="-122"/>
        </a:defRPr>
      </a:lvl3pPr>
      <a:lvl4pPr algn="ctr" rtl="0" eaLnBrk="1" fontAlgn="base" hangingPunct="1">
        <a:spcBef>
          <a:spcPct val="0"/>
        </a:spcBef>
        <a:spcAft>
          <a:spcPct val="0"/>
        </a:spcAft>
        <a:defRPr sz="4400">
          <a:solidFill>
            <a:schemeClr val="tx1"/>
          </a:solidFill>
          <a:latin typeface="Arial" charset="0"/>
          <a:ea typeface="黑体" pitchFamily="2" charset="-122"/>
        </a:defRPr>
      </a:lvl4pPr>
      <a:lvl5pPr algn="ctr" rtl="0" eaLnBrk="1" fontAlgn="base" hangingPunct="1">
        <a:spcBef>
          <a:spcPct val="0"/>
        </a:spcBef>
        <a:spcAft>
          <a:spcPct val="0"/>
        </a:spcAft>
        <a:defRPr sz="4400">
          <a:solidFill>
            <a:schemeClr val="tx1"/>
          </a:solidFill>
          <a:latin typeface="Arial" charset="0"/>
          <a:ea typeface="黑体" pitchFamily="2" charset="-122"/>
        </a:defRPr>
      </a:lvl5pPr>
      <a:lvl6pPr marL="457108" algn="ctr" rtl="0" eaLnBrk="1" fontAlgn="base" hangingPunct="1">
        <a:spcBef>
          <a:spcPct val="0"/>
        </a:spcBef>
        <a:spcAft>
          <a:spcPct val="0"/>
        </a:spcAft>
        <a:defRPr sz="4400">
          <a:solidFill>
            <a:schemeClr val="tx1"/>
          </a:solidFill>
          <a:latin typeface="Arial" charset="0"/>
          <a:ea typeface="黑体" pitchFamily="2" charset="-122"/>
        </a:defRPr>
      </a:lvl6pPr>
      <a:lvl7pPr marL="914216" algn="ctr" rtl="0" eaLnBrk="1" fontAlgn="base" hangingPunct="1">
        <a:spcBef>
          <a:spcPct val="0"/>
        </a:spcBef>
        <a:spcAft>
          <a:spcPct val="0"/>
        </a:spcAft>
        <a:defRPr sz="4400">
          <a:solidFill>
            <a:schemeClr val="tx1"/>
          </a:solidFill>
          <a:latin typeface="Arial" charset="0"/>
          <a:ea typeface="黑体" pitchFamily="2" charset="-122"/>
        </a:defRPr>
      </a:lvl7pPr>
      <a:lvl8pPr marL="1371324" algn="ctr" rtl="0" eaLnBrk="1" fontAlgn="base" hangingPunct="1">
        <a:spcBef>
          <a:spcPct val="0"/>
        </a:spcBef>
        <a:spcAft>
          <a:spcPct val="0"/>
        </a:spcAft>
        <a:defRPr sz="4400">
          <a:solidFill>
            <a:schemeClr val="tx1"/>
          </a:solidFill>
          <a:latin typeface="Arial" charset="0"/>
          <a:ea typeface="黑体" pitchFamily="2" charset="-122"/>
        </a:defRPr>
      </a:lvl8pPr>
      <a:lvl9pPr marL="1828432" algn="ctr" rtl="0" eaLnBrk="1" fontAlgn="base" hangingPunct="1">
        <a:spcBef>
          <a:spcPct val="0"/>
        </a:spcBef>
        <a:spcAft>
          <a:spcPct val="0"/>
        </a:spcAft>
        <a:defRPr sz="4400">
          <a:solidFill>
            <a:schemeClr val="tx1"/>
          </a:solidFill>
          <a:latin typeface="Arial" charset="0"/>
          <a:ea typeface="黑体" pitchFamily="2" charset="-122"/>
        </a:defRPr>
      </a:lvl9pPr>
    </p:titleStyle>
    <p:bodyStyle>
      <a:lvl1pPr marL="342831" indent="-342831"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800" indent="-285692"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2770" indent="-228554"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599878"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6986"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094"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02"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10"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417"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16" rtl="0" eaLnBrk="1" latinLnBrk="0" hangingPunct="1">
        <a:defRPr sz="1800" kern="1200">
          <a:solidFill>
            <a:schemeClr val="tx1"/>
          </a:solidFill>
          <a:latin typeface="+mn-lt"/>
          <a:ea typeface="+mn-ea"/>
          <a:cs typeface="+mn-cs"/>
        </a:defRPr>
      </a:lvl1pPr>
      <a:lvl2pPr marL="457108" algn="l" defTabSz="914216" rtl="0" eaLnBrk="1" latinLnBrk="0" hangingPunct="1">
        <a:defRPr sz="1800" kern="1200">
          <a:solidFill>
            <a:schemeClr val="tx1"/>
          </a:solidFill>
          <a:latin typeface="+mn-lt"/>
          <a:ea typeface="+mn-ea"/>
          <a:cs typeface="+mn-cs"/>
        </a:defRPr>
      </a:lvl2pPr>
      <a:lvl3pPr marL="914216" algn="l" defTabSz="914216" rtl="0" eaLnBrk="1" latinLnBrk="0" hangingPunct="1">
        <a:defRPr sz="1800" kern="1200">
          <a:solidFill>
            <a:schemeClr val="tx1"/>
          </a:solidFill>
          <a:latin typeface="+mn-lt"/>
          <a:ea typeface="+mn-ea"/>
          <a:cs typeface="+mn-cs"/>
        </a:defRPr>
      </a:lvl3pPr>
      <a:lvl4pPr marL="1371324" algn="l" defTabSz="914216" rtl="0" eaLnBrk="1" latinLnBrk="0" hangingPunct="1">
        <a:defRPr sz="1800" kern="1200">
          <a:solidFill>
            <a:schemeClr val="tx1"/>
          </a:solidFill>
          <a:latin typeface="+mn-lt"/>
          <a:ea typeface="+mn-ea"/>
          <a:cs typeface="+mn-cs"/>
        </a:defRPr>
      </a:lvl4pPr>
      <a:lvl5pPr marL="1828432" algn="l" defTabSz="914216" rtl="0" eaLnBrk="1" latinLnBrk="0" hangingPunct="1">
        <a:defRPr sz="1800" kern="1200">
          <a:solidFill>
            <a:schemeClr val="tx1"/>
          </a:solidFill>
          <a:latin typeface="+mn-lt"/>
          <a:ea typeface="+mn-ea"/>
          <a:cs typeface="+mn-cs"/>
        </a:defRPr>
      </a:lvl5pPr>
      <a:lvl6pPr marL="2285539" algn="l" defTabSz="914216" rtl="0" eaLnBrk="1" latinLnBrk="0" hangingPunct="1">
        <a:defRPr sz="1800" kern="1200">
          <a:solidFill>
            <a:schemeClr val="tx1"/>
          </a:solidFill>
          <a:latin typeface="+mn-lt"/>
          <a:ea typeface="+mn-ea"/>
          <a:cs typeface="+mn-cs"/>
        </a:defRPr>
      </a:lvl6pPr>
      <a:lvl7pPr marL="2742648" algn="l" defTabSz="914216" rtl="0" eaLnBrk="1" latinLnBrk="0" hangingPunct="1">
        <a:defRPr sz="1800" kern="1200">
          <a:solidFill>
            <a:schemeClr val="tx1"/>
          </a:solidFill>
          <a:latin typeface="+mn-lt"/>
          <a:ea typeface="+mn-ea"/>
          <a:cs typeface="+mn-cs"/>
        </a:defRPr>
      </a:lvl7pPr>
      <a:lvl8pPr marL="3199756" algn="l" defTabSz="914216" rtl="0" eaLnBrk="1" latinLnBrk="0" hangingPunct="1">
        <a:defRPr sz="1800" kern="1200">
          <a:solidFill>
            <a:schemeClr val="tx1"/>
          </a:solidFill>
          <a:latin typeface="+mn-lt"/>
          <a:ea typeface="+mn-ea"/>
          <a:cs typeface="+mn-cs"/>
        </a:defRPr>
      </a:lvl8pPr>
      <a:lvl9pPr marL="3656863" algn="l" defTabSz="91421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slide" Target="slide8.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棱台 3"/>
          <p:cNvSpPr/>
          <p:nvPr/>
        </p:nvSpPr>
        <p:spPr>
          <a:xfrm>
            <a:off x="457589" y="3939326"/>
            <a:ext cx="11429211" cy="1889772"/>
          </a:xfrm>
          <a:prstGeom prst="bevel">
            <a:avLst/>
          </a:prstGeom>
          <a:gradFill>
            <a:gsLst>
              <a:gs pos="0">
                <a:schemeClr val="accent1">
                  <a:lumMod val="5000"/>
                  <a:lumOff val="95000"/>
                </a:schemeClr>
              </a:gs>
              <a:gs pos="0">
                <a:schemeClr val="accent1">
                  <a:lumMod val="45000"/>
                  <a:lumOff val="55000"/>
                </a:schemeClr>
              </a:gs>
              <a:gs pos="44000">
                <a:schemeClr val="accent1">
                  <a:lumMod val="45000"/>
                  <a:lumOff val="55000"/>
                </a:schemeClr>
              </a:gs>
              <a:gs pos="8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r>
              <a:rPr lang="zh-CN" altLang="en-US" sz="4656" b="1" dirty="0">
                <a:solidFill>
                  <a:srgbClr val="D60093"/>
                </a:solidFill>
                <a:latin typeface="隶书" panose="02010509060101010101" pitchFamily="49" charset="-122"/>
                <a:ea typeface="隶书" panose="02010509060101010101" pitchFamily="49" charset="-122"/>
              </a:rPr>
              <a:t>第</a:t>
            </a:r>
            <a:r>
              <a:rPr lang="en-US" altLang="zh-CN" sz="4656" b="1" dirty="0">
                <a:solidFill>
                  <a:srgbClr val="D60093"/>
                </a:solidFill>
                <a:latin typeface="隶书" panose="02010509060101010101" pitchFamily="49" charset="-122"/>
                <a:ea typeface="隶书" panose="02010509060101010101" pitchFamily="49" charset="-122"/>
              </a:rPr>
              <a:t>1</a:t>
            </a:r>
            <a:r>
              <a:rPr lang="zh-CN" altLang="en-US" sz="4656" b="1" dirty="0">
                <a:solidFill>
                  <a:srgbClr val="D60093"/>
                </a:solidFill>
                <a:latin typeface="隶书" panose="02010509060101010101" pitchFamily="49" charset="-122"/>
                <a:ea typeface="隶书" panose="02010509060101010101" pitchFamily="49" charset="-122"/>
              </a:rPr>
              <a:t>节　浮力</a:t>
            </a:r>
          </a:p>
        </p:txBody>
      </p:sp>
    </p:spTree>
    <p:extLst>
      <p:ext uri="{BB962C8B-B14F-4D97-AF65-F5344CB8AC3E}">
        <p14:creationId xmlns:p14="http://schemas.microsoft.com/office/powerpoint/2010/main" val="86895822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34" presetClass="emph" presetSubtype="0" fill="hold" grpId="1" nodeType="after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4"/>
                                        </p:tgtEl>
                                        <p:attrNameLst>
                                          <p:attrName>ppt_x</p:attrName>
                                          <p:attrName>ppt_y</p:attrName>
                                        </p:attrNameLst>
                                      </p:cBhvr>
                                    </p:animMotion>
                                    <p:animRot by="1500000">
                                      <p:cBhvr>
                                        <p:cTn id="13" dur="125" fill="hold">
                                          <p:stCondLst>
                                            <p:cond delay="0"/>
                                          </p:stCondLst>
                                        </p:cTn>
                                        <p:tgtEl>
                                          <p:spTgt spid="4"/>
                                        </p:tgtEl>
                                        <p:attrNameLst>
                                          <p:attrName>r</p:attrName>
                                        </p:attrNameLst>
                                      </p:cBhvr>
                                    </p:animRot>
                                    <p:animRot by="-1500000">
                                      <p:cBhvr>
                                        <p:cTn id="14" dur="125" fill="hold">
                                          <p:stCondLst>
                                            <p:cond delay="125"/>
                                          </p:stCondLst>
                                        </p:cTn>
                                        <p:tgtEl>
                                          <p:spTgt spid="4"/>
                                        </p:tgtEl>
                                        <p:attrNameLst>
                                          <p:attrName>r</p:attrName>
                                        </p:attrNameLst>
                                      </p:cBhvr>
                                    </p:animRot>
                                    <p:animRot by="-1500000">
                                      <p:cBhvr>
                                        <p:cTn id="15" dur="125" fill="hold">
                                          <p:stCondLst>
                                            <p:cond delay="250"/>
                                          </p:stCondLst>
                                        </p:cTn>
                                        <p:tgtEl>
                                          <p:spTgt spid="4"/>
                                        </p:tgtEl>
                                        <p:attrNameLst>
                                          <p:attrName>r</p:attrName>
                                        </p:attrNameLst>
                                      </p:cBhvr>
                                    </p:animRot>
                                    <p:animRot by="1500000">
                                      <p:cBhvr>
                                        <p:cTn id="16"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365887"/>
            <a:ext cx="11430000" cy="2597378"/>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800" b="1"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800" dirty="0">
                <a:solidFill>
                  <a:srgbClr val="000000"/>
                </a:solidFill>
                <a:latin typeface="Times New Roman" panose="02020603050405020304" pitchFamily="18" charset="0"/>
                <a:cs typeface="Times New Roman" panose="02020603050405020304" pitchFamily="18" charset="0"/>
              </a:rPr>
              <a:t>小明将重</a:t>
            </a:r>
            <a:r>
              <a:rPr lang="en-US" altLang="zh-CN" sz="2800" dirty="0">
                <a:solidFill>
                  <a:srgbClr val="000000"/>
                </a:solidFill>
                <a:latin typeface="Times New Roman" panose="02020603050405020304" pitchFamily="18" charset="0"/>
                <a:cs typeface="Times New Roman" panose="02020603050405020304" pitchFamily="18" charset="0"/>
              </a:rPr>
              <a:t>3 N</a:t>
            </a:r>
            <a:r>
              <a:rPr lang="zh-CN" altLang="zh-CN" sz="2800" dirty="0">
                <a:solidFill>
                  <a:srgbClr val="000000"/>
                </a:solidFill>
                <a:latin typeface="Times New Roman" panose="02020603050405020304" pitchFamily="18" charset="0"/>
                <a:cs typeface="Times New Roman" panose="02020603050405020304" pitchFamily="18" charset="0"/>
              </a:rPr>
              <a:t>的石块挂在弹簧测力计下端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先后浸没在水和盐水中</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石块静止时弹簧测力计的示数如图甲、乙所示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则石块在水中所受浮力为</a:t>
            </a:r>
            <a:r>
              <a:rPr lang="en-US" altLang="zh-CN" sz="2800" dirty="0">
                <a:solidFill>
                  <a:srgbClr val="000000"/>
                </a:solidFill>
                <a:latin typeface="Times New Roman" panose="02020603050405020304" pitchFamily="18" charset="0"/>
                <a:cs typeface="Times New Roman" panose="02020603050405020304" pitchFamily="18" charset="0"/>
              </a:rPr>
              <a:t>________ N;</a:t>
            </a:r>
            <a:r>
              <a:rPr lang="zh-CN" altLang="zh-CN" sz="2800" dirty="0">
                <a:solidFill>
                  <a:srgbClr val="000000"/>
                </a:solidFill>
                <a:latin typeface="Times New Roman" panose="02020603050405020304" pitchFamily="18" charset="0"/>
                <a:cs typeface="Times New Roman" panose="02020603050405020304" pitchFamily="18" charset="0"/>
              </a:rPr>
              <a:t>从图中还可看出石块所受浮力的大小与液体的</a:t>
            </a:r>
            <a:r>
              <a:rPr lang="en-US" altLang="zh-CN" sz="2800" dirty="0">
                <a:solidFill>
                  <a:srgbClr val="000000"/>
                </a:solidFill>
                <a:latin typeface="Times New Roman" panose="02020603050405020304" pitchFamily="18" charset="0"/>
                <a:cs typeface="Times New Roman" panose="02020603050405020304" pitchFamily="18" charset="0"/>
              </a:rPr>
              <a:t>________</a:t>
            </a:r>
            <a:r>
              <a:rPr lang="zh-CN" altLang="zh-CN" sz="2800" dirty="0">
                <a:solidFill>
                  <a:srgbClr val="000000"/>
                </a:solidFill>
                <a:latin typeface="Times New Roman" panose="02020603050405020304" pitchFamily="18" charset="0"/>
                <a:cs typeface="Times New Roman" panose="02020603050405020304" pitchFamily="18" charset="0"/>
              </a:rPr>
              <a:t>有关。</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4" name="AW8QXR25.eps" descr="id:2147493202;FounderCES"/>
          <p:cNvPicPr/>
          <p:nvPr/>
        </p:nvPicPr>
        <p:blipFill>
          <a:blip r:embed="rId2">
            <a:clrChange>
              <a:clrFrom>
                <a:srgbClr val="FFFFFF"/>
              </a:clrFrom>
              <a:clrTo>
                <a:srgbClr val="FFFFFF">
                  <a:alpha val="0"/>
                </a:srgbClr>
              </a:clrTo>
            </a:clrChange>
          </a:blip>
          <a:stretch>
            <a:fillRect/>
          </a:stretch>
        </p:blipFill>
        <p:spPr>
          <a:xfrm>
            <a:off x="4330141" y="2963264"/>
            <a:ext cx="3258328" cy="2795489"/>
          </a:xfrm>
          <a:prstGeom prst="rect">
            <a:avLst/>
          </a:prstGeom>
        </p:spPr>
      </p:pic>
      <p:sp>
        <p:nvSpPr>
          <p:cNvPr id="5" name="矩形 4"/>
          <p:cNvSpPr>
            <a:spLocks noChangeAspect="1"/>
          </p:cNvSpPr>
          <p:nvPr/>
        </p:nvSpPr>
        <p:spPr>
          <a:xfrm>
            <a:off x="2065972" y="1748657"/>
            <a:ext cx="364202" cy="572593"/>
          </a:xfrm>
          <a:prstGeom prst="rect">
            <a:avLst/>
          </a:prstGeom>
        </p:spPr>
        <p:txBody>
          <a:bodyPr wrap="none">
            <a:spAutoFit/>
          </a:bodyPr>
          <a:lstStyle/>
          <a:p>
            <a:pPr>
              <a:lnSpc>
                <a:spcPct val="120000"/>
              </a:lnSpc>
            </a:pPr>
            <a:r>
              <a:rPr lang="en-US" altLang="zh-CN" sz="2800" dirty="0" smtClean="0">
                <a:solidFill>
                  <a:srgbClr val="FF0000"/>
                </a:solidFill>
                <a:latin typeface="Times New Roman" panose="02020603050405020304" pitchFamily="18" charset="0"/>
              </a:rPr>
              <a:t>1</a:t>
            </a:r>
            <a:endParaRPr lang="zh-CN" altLang="en-US" sz="2800" dirty="0">
              <a:solidFill>
                <a:srgbClr val="FF0000"/>
              </a:solidFill>
            </a:endParaRPr>
          </a:p>
        </p:txBody>
      </p:sp>
      <p:sp>
        <p:nvSpPr>
          <p:cNvPr id="6" name="矩形 5"/>
          <p:cNvSpPr>
            <a:spLocks noChangeAspect="1"/>
          </p:cNvSpPr>
          <p:nvPr/>
        </p:nvSpPr>
        <p:spPr>
          <a:xfrm>
            <a:off x="677183" y="2390671"/>
            <a:ext cx="902811" cy="567912"/>
          </a:xfrm>
          <a:prstGeom prst="rect">
            <a:avLst/>
          </a:prstGeom>
        </p:spPr>
        <p:txBody>
          <a:bodyPr wrap="none">
            <a:spAutoFit/>
          </a:bodyPr>
          <a:lstStyle/>
          <a:p>
            <a:pPr>
              <a:lnSpc>
                <a:spcPct val="120000"/>
              </a:lnSpc>
            </a:pPr>
            <a:r>
              <a:rPr lang="zh-CN" altLang="en-US" sz="2800" dirty="0">
                <a:solidFill>
                  <a:srgbClr val="FF0000"/>
                </a:solidFill>
                <a:latin typeface="Times New Roman" panose="02020603050405020304" pitchFamily="18" charset="0"/>
              </a:rPr>
              <a:t>密度</a:t>
            </a:r>
            <a:endParaRPr lang="zh-CN" altLang="en-US" sz="2800" dirty="0">
              <a:solidFill>
                <a:srgbClr val="FF0000"/>
              </a:solidFill>
            </a:endParaRPr>
          </a:p>
        </p:txBody>
      </p:sp>
    </p:spTree>
    <p:extLst>
      <p:ext uri="{BB962C8B-B14F-4D97-AF65-F5344CB8AC3E}">
        <p14:creationId xmlns:p14="http://schemas.microsoft.com/office/powerpoint/2010/main" val="107946259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355487"/>
            <a:ext cx="11430000" cy="5262979"/>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探究问题</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二</a:t>
            </a:r>
            <a:r>
              <a:rPr lang="en-US" altLang="zh-CN" sz="2800" dirty="0" smtClean="0">
                <a:solidFill>
                  <a:srgbClr val="000000"/>
                </a:solidFill>
                <a:latin typeface="NEU-BZ-S92" panose="02020503000000020003" pitchFamily="18" charset="-122"/>
                <a:ea typeface="方正兰亭中黑_GBK"/>
                <a:cs typeface="Times New Roman" panose="02020603050405020304" pitchFamily="18" charset="0"/>
              </a:rPr>
              <a:t>    </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决定</a:t>
            </a: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浮力大小的因素</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800" b="1"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800" dirty="0">
                <a:solidFill>
                  <a:srgbClr val="000000"/>
                </a:solidFill>
                <a:latin typeface="Times New Roman" panose="02020603050405020304" pitchFamily="18" charset="0"/>
                <a:cs typeface="Times New Roman" panose="02020603050405020304" pitchFamily="18" charset="0"/>
              </a:rPr>
              <a:t>在探究浮力的大小与哪些因素有关时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同学们提出了</a:t>
            </a:r>
            <a:r>
              <a:rPr lang="zh-CN" altLang="zh-CN" sz="2800" dirty="0" smtClean="0">
                <a:solidFill>
                  <a:srgbClr val="000000"/>
                </a:solidFill>
                <a:latin typeface="Times New Roman" panose="02020603050405020304" pitchFamily="18" charset="0"/>
                <a:cs typeface="Times New Roman" panose="02020603050405020304" pitchFamily="18" charset="0"/>
              </a:rPr>
              <a:t>如下猜想</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可能跟物体浸没在液体中的深度有关</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cs typeface="Times New Roman" panose="02020603050405020304" pitchFamily="18" charset="0"/>
              </a:rPr>
              <a:t>可能跟物体浸在液体中的体积有关</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可能跟液体的密度有关</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latin typeface="Times New Roman" panose="02020603050405020304" pitchFamily="18" charset="0"/>
                <a:cs typeface="Times New Roman" panose="02020603050405020304" pitchFamily="18" charset="0"/>
              </a:rPr>
              <a:t>可能跟物体的密度有关。</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为了验证上述猜想</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小明做了如图所示的实验</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他在弹簧测力计下端挂一个铁块</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依次把它缓缓地浸在水中不同位置。</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5" name="AW8QXR26.eps" descr="id:2147493216;FounderCES"/>
          <p:cNvPicPr/>
          <p:nvPr/>
        </p:nvPicPr>
        <p:blipFill>
          <a:blip r:embed="rId2">
            <a:clrChange>
              <a:clrFrom>
                <a:srgbClr val="FFFFFF"/>
              </a:clrFrom>
              <a:clrTo>
                <a:srgbClr val="FFFFFF">
                  <a:alpha val="0"/>
                </a:srgbClr>
              </a:clrTo>
            </a:clrChange>
          </a:blip>
          <a:stretch>
            <a:fillRect/>
          </a:stretch>
        </p:blipFill>
        <p:spPr>
          <a:xfrm>
            <a:off x="7993631" y="1747323"/>
            <a:ext cx="2264466" cy="3068165"/>
          </a:xfrm>
          <a:prstGeom prst="rect">
            <a:avLst/>
          </a:prstGeom>
        </p:spPr>
      </p:pic>
    </p:spTree>
    <p:extLst>
      <p:ext uri="{BB962C8B-B14F-4D97-AF65-F5344CB8AC3E}">
        <p14:creationId xmlns:p14="http://schemas.microsoft.com/office/powerpoint/2010/main" val="309761967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429061"/>
            <a:ext cx="11430000" cy="5182701"/>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铁块从位置</a:t>
            </a:r>
            <a:r>
              <a:rPr lang="en-US" altLang="zh-CN" sz="2800" dirty="0">
                <a:solidFill>
                  <a:srgbClr val="000000"/>
                </a:solidFill>
                <a:latin typeface="Times New Roman" panose="02020603050405020304" pitchFamily="18" charset="0"/>
                <a:cs typeface="Times New Roman" panose="02020603050405020304" pitchFamily="18" charset="0"/>
              </a:rPr>
              <a:t>1→2→3</a:t>
            </a:r>
            <a:r>
              <a:rPr lang="zh-CN" altLang="zh-CN" sz="2800" dirty="0">
                <a:solidFill>
                  <a:srgbClr val="000000"/>
                </a:solidFill>
                <a:latin typeface="Times New Roman" panose="02020603050405020304" pitchFamily="18" charset="0"/>
                <a:cs typeface="Times New Roman" panose="02020603050405020304" pitchFamily="18" charset="0"/>
              </a:rPr>
              <a:t>的过程中</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弹簧测力计的示数</a:t>
            </a:r>
            <a:r>
              <a:rPr lang="en-US" altLang="zh-CN" sz="2800" dirty="0">
                <a:solidFill>
                  <a:srgbClr val="000000"/>
                </a:solidFill>
                <a:latin typeface="Times New Roman" panose="02020603050405020304" pitchFamily="18" charset="0"/>
                <a:cs typeface="Times New Roman" panose="02020603050405020304" pitchFamily="18" charset="0"/>
              </a:rPr>
              <a:t>________,</a:t>
            </a:r>
            <a:r>
              <a:rPr lang="zh-CN" altLang="zh-CN" sz="2800" dirty="0">
                <a:solidFill>
                  <a:srgbClr val="000000"/>
                </a:solidFill>
                <a:latin typeface="Times New Roman" panose="02020603050405020304" pitchFamily="18" charset="0"/>
                <a:cs typeface="Times New Roman" panose="02020603050405020304" pitchFamily="18" charset="0"/>
              </a:rPr>
              <a:t>说明铁块受到的浮力</a:t>
            </a:r>
            <a:r>
              <a:rPr lang="en-US" altLang="zh-CN" sz="2800" dirty="0">
                <a:solidFill>
                  <a:srgbClr val="000000"/>
                </a:solidFill>
                <a:latin typeface="Times New Roman" panose="02020603050405020304" pitchFamily="18" charset="0"/>
                <a:cs typeface="Times New Roman" panose="02020603050405020304" pitchFamily="18" charset="0"/>
              </a:rPr>
              <a:t>________;</a:t>
            </a:r>
            <a:r>
              <a:rPr lang="zh-CN" altLang="zh-CN" sz="2800" dirty="0">
                <a:solidFill>
                  <a:srgbClr val="000000"/>
                </a:solidFill>
                <a:latin typeface="Times New Roman" panose="02020603050405020304" pitchFamily="18" charset="0"/>
                <a:cs typeface="Times New Roman" panose="02020603050405020304" pitchFamily="18" charset="0"/>
              </a:rPr>
              <a:t>从位置</a:t>
            </a:r>
            <a:r>
              <a:rPr lang="en-US" altLang="zh-CN" sz="2800" dirty="0">
                <a:solidFill>
                  <a:srgbClr val="000000"/>
                </a:solidFill>
                <a:latin typeface="Times New Roman" panose="02020603050405020304" pitchFamily="18" charset="0"/>
                <a:cs typeface="Times New Roman" panose="02020603050405020304" pitchFamily="18" charset="0"/>
              </a:rPr>
              <a:t>3→4</a:t>
            </a:r>
            <a:r>
              <a:rPr lang="zh-CN" altLang="zh-CN" sz="2800" dirty="0">
                <a:solidFill>
                  <a:srgbClr val="000000"/>
                </a:solidFill>
                <a:latin typeface="Times New Roman" panose="02020603050405020304" pitchFamily="18" charset="0"/>
                <a:cs typeface="Times New Roman" panose="02020603050405020304" pitchFamily="18" charset="0"/>
              </a:rPr>
              <a:t>的过程中</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弹簧测力计的示数</a:t>
            </a:r>
            <a:r>
              <a:rPr lang="en-US" altLang="zh-CN" sz="2800" dirty="0">
                <a:solidFill>
                  <a:srgbClr val="000000"/>
                </a:solidFill>
                <a:latin typeface="Times New Roman" panose="02020603050405020304" pitchFamily="18" charset="0"/>
                <a:cs typeface="Times New Roman" panose="02020603050405020304" pitchFamily="18" charset="0"/>
              </a:rPr>
              <a:t>________,</a:t>
            </a:r>
            <a:r>
              <a:rPr lang="zh-CN" altLang="zh-CN" sz="2800" dirty="0">
                <a:solidFill>
                  <a:srgbClr val="000000"/>
                </a:solidFill>
                <a:latin typeface="Times New Roman" panose="02020603050405020304" pitchFamily="18" charset="0"/>
                <a:cs typeface="Times New Roman" panose="02020603050405020304" pitchFamily="18" charset="0"/>
              </a:rPr>
              <a:t>说明铁块受到的浮力</a:t>
            </a:r>
            <a:r>
              <a:rPr lang="en-US" altLang="zh-CN" sz="2800" dirty="0">
                <a:solidFill>
                  <a:srgbClr val="000000"/>
                </a:solidFill>
                <a:latin typeface="Times New Roman" panose="02020603050405020304" pitchFamily="18" charset="0"/>
                <a:cs typeface="Times New Roman" panose="02020603050405020304" pitchFamily="18" charset="0"/>
              </a:rPr>
              <a:t>________</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均选填</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变大</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变小</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或</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不变</a:t>
            </a:r>
            <a:r>
              <a:rPr lang="en-US"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宋体" panose="02010600030101010101" pitchFamily="2" charset="-122"/>
                <a:ea typeface="NEU-BZ-S92" panose="02020503000000020003" pitchFamily="18" charset="-122"/>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通过以上实验可以验证上述猜想</a:t>
            </a:r>
            <a:r>
              <a:rPr lang="en-US" altLang="zh-CN" sz="2800" dirty="0">
                <a:solidFill>
                  <a:srgbClr val="000000"/>
                </a:solidFill>
                <a:latin typeface="Times New Roman" panose="02020603050405020304" pitchFamily="18" charset="0"/>
                <a:cs typeface="Times New Roman" panose="02020603050405020304" pitchFamily="18" charset="0"/>
              </a:rPr>
              <a:t>________</a:t>
            </a:r>
            <a:r>
              <a:rPr lang="zh-CN" altLang="zh-CN" sz="2800" dirty="0">
                <a:solidFill>
                  <a:srgbClr val="000000"/>
                </a:solidFill>
                <a:latin typeface="Times New Roman" panose="02020603050405020304" pitchFamily="18" charset="0"/>
                <a:cs typeface="Times New Roman" panose="02020603050405020304" pitchFamily="18" charset="0"/>
              </a:rPr>
              <a:t>是正确的。</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选填字母</a:t>
            </a:r>
            <a:r>
              <a:rPr lang="en-US"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宋体" panose="02010600030101010101" pitchFamily="2" charset="-122"/>
                <a:ea typeface="NEU-BZ-S92" panose="02020503000000020003" pitchFamily="18" charset="-122"/>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思路导引</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本实验探究了浮力的大小与哪些因素有关</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实验中观察的重点是物体浸在液体中的体积、弹簧测力计的示数变化</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寻找它们之间的变化关系</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可得出正确的结论。</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8452945" y="429061"/>
            <a:ext cx="992579" cy="664862"/>
          </a:xfrm>
          <a:prstGeom prst="rect">
            <a:avLst/>
          </a:prstGeom>
        </p:spPr>
        <p:txBody>
          <a:bodyPr wrap="none">
            <a:spAutoFit/>
          </a:bodyPr>
          <a:lstStyle/>
          <a:p>
            <a:pPr>
              <a:lnSpc>
                <a:spcPct val="150000"/>
              </a:lnSpc>
            </a:pPr>
            <a:r>
              <a:rPr lang="zh-CN" altLang="zh-CN" sz="2800" dirty="0">
                <a:solidFill>
                  <a:srgbClr val="FF0000"/>
                </a:solidFill>
                <a:latin typeface="Times New Roman" panose="02020603050405020304" pitchFamily="18" charset="0"/>
                <a:cs typeface="Times New Roman" panose="02020603050405020304" pitchFamily="18" charset="0"/>
              </a:rPr>
              <a:t>变</a:t>
            </a:r>
            <a:r>
              <a:rPr lang="zh-CN" altLang="zh-CN" sz="2800" dirty="0" smtClean="0">
                <a:solidFill>
                  <a:srgbClr val="FF0000"/>
                </a:solidFill>
                <a:latin typeface="Times New Roman" panose="02020603050405020304" pitchFamily="18" charset="0"/>
                <a:cs typeface="Times New Roman" panose="02020603050405020304" pitchFamily="18" charset="0"/>
              </a:rPr>
              <a:t>小</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2020613" y="1083413"/>
            <a:ext cx="992579" cy="664862"/>
          </a:xfrm>
          <a:prstGeom prst="rect">
            <a:avLst/>
          </a:prstGeom>
        </p:spPr>
        <p:txBody>
          <a:bodyPr wrap="none">
            <a:spAutoFit/>
          </a:bodyPr>
          <a:lstStyle/>
          <a:p>
            <a:pPr>
              <a:lnSpc>
                <a:spcPct val="150000"/>
              </a:lnSpc>
            </a:pPr>
            <a:r>
              <a:rPr lang="zh-CN" altLang="zh-CN" sz="2800" dirty="0">
                <a:solidFill>
                  <a:srgbClr val="FF0000"/>
                </a:solidFill>
                <a:latin typeface="Times New Roman" panose="02020603050405020304" pitchFamily="18" charset="0"/>
                <a:cs typeface="Times New Roman" panose="02020603050405020304" pitchFamily="18" charset="0"/>
              </a:rPr>
              <a:t>变</a:t>
            </a:r>
            <a:r>
              <a:rPr lang="zh-CN" altLang="zh-CN" sz="2800" dirty="0" smtClean="0">
                <a:solidFill>
                  <a:srgbClr val="FF0000"/>
                </a:solidFill>
                <a:latin typeface="Times New Roman" panose="02020603050405020304" pitchFamily="18" charset="0"/>
                <a:cs typeface="Times New Roman" panose="02020603050405020304" pitchFamily="18" charset="0"/>
              </a:rPr>
              <a:t>大</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9724697" y="1083413"/>
            <a:ext cx="992579" cy="664862"/>
          </a:xfrm>
          <a:prstGeom prst="rect">
            <a:avLst/>
          </a:prstGeom>
        </p:spPr>
        <p:txBody>
          <a:bodyPr wrap="none">
            <a:spAutoFit/>
          </a:bodyPr>
          <a:lstStyle/>
          <a:p>
            <a:pPr>
              <a:lnSpc>
                <a:spcPct val="150000"/>
              </a:lnSpc>
            </a:pPr>
            <a:r>
              <a:rPr lang="zh-CN" altLang="zh-CN" sz="2800" dirty="0" smtClean="0">
                <a:solidFill>
                  <a:srgbClr val="FF0000"/>
                </a:solidFill>
                <a:latin typeface="Times New Roman" panose="02020603050405020304" pitchFamily="18" charset="0"/>
                <a:cs typeface="Times New Roman" panose="02020603050405020304" pitchFamily="18" charset="0"/>
              </a:rPr>
              <a:t>不变</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3534104" y="1695725"/>
            <a:ext cx="992579" cy="664862"/>
          </a:xfrm>
          <a:prstGeom prst="rect">
            <a:avLst/>
          </a:prstGeom>
        </p:spPr>
        <p:txBody>
          <a:bodyPr wrap="none">
            <a:spAutoFit/>
          </a:bodyPr>
          <a:lstStyle/>
          <a:p>
            <a:pPr>
              <a:lnSpc>
                <a:spcPct val="150000"/>
              </a:lnSpc>
            </a:pPr>
            <a:r>
              <a:rPr lang="zh-CN" altLang="zh-CN" sz="2800" dirty="0" smtClean="0">
                <a:solidFill>
                  <a:srgbClr val="FF0000"/>
                </a:solidFill>
                <a:latin typeface="Times New Roman" panose="02020603050405020304" pitchFamily="18" charset="0"/>
                <a:cs typeface="Times New Roman" panose="02020603050405020304" pitchFamily="18" charset="0"/>
              </a:rPr>
              <a:t>不变</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9" name="矩形 8"/>
          <p:cNvSpPr>
            <a:spLocks noChangeAspect="1"/>
          </p:cNvSpPr>
          <p:nvPr/>
        </p:nvSpPr>
        <p:spPr>
          <a:xfrm>
            <a:off x="6424449" y="2347366"/>
            <a:ext cx="423514" cy="669542"/>
          </a:xfrm>
          <a:prstGeom prst="rect">
            <a:avLst/>
          </a:prstGeom>
        </p:spPr>
        <p:txBody>
          <a:bodyPr wrap="none">
            <a:spAutoFit/>
          </a:bodyPr>
          <a:lstStyle/>
          <a:p>
            <a:pPr>
              <a:lnSpc>
                <a:spcPct val="150000"/>
              </a:lnSpc>
            </a:pPr>
            <a:r>
              <a:rPr lang="en-US" altLang="zh-CN" sz="2800" dirty="0" smtClean="0">
                <a:solidFill>
                  <a:srgbClr val="FF0000"/>
                </a:solidFill>
                <a:latin typeface="Times New Roman" panose="02020603050405020304" pitchFamily="18" charset="0"/>
                <a:cs typeface="Times New Roman" panose="02020603050405020304" pitchFamily="18" charset="0"/>
              </a:rPr>
              <a:t>B</a:t>
            </a:r>
            <a:endParaRPr lang="zh-CN" altLang="en-US" sz="2800" dirty="0"/>
          </a:p>
        </p:txBody>
      </p:sp>
    </p:spTree>
    <p:extLst>
      <p:ext uri="{BB962C8B-B14F-4D97-AF65-F5344CB8AC3E}">
        <p14:creationId xmlns:p14="http://schemas.microsoft.com/office/powerpoint/2010/main" val="370798984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085902"/>
            <a:ext cx="11430000" cy="3890039"/>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800" dirty="0">
                <a:solidFill>
                  <a:srgbClr val="FF0000"/>
                </a:solidFill>
                <a:latin typeface="NEU-BZ-S92" panose="02020503000000020003" pitchFamily="18" charset="-122"/>
                <a:ea typeface="Arial" panose="020B0604020202020204" pitchFamily="34"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由题图可知</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铁块从位置</a:t>
            </a:r>
            <a:r>
              <a:rPr lang="en-US" altLang="zh-CN" sz="2800" dirty="0">
                <a:solidFill>
                  <a:srgbClr val="000000"/>
                </a:solidFill>
                <a:latin typeface="Times New Roman" panose="02020603050405020304" pitchFamily="18" charset="0"/>
                <a:cs typeface="Times New Roman" panose="02020603050405020304" pitchFamily="18" charset="0"/>
              </a:rPr>
              <a:t>1→2→3</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的过程中</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浸在液体中的体积逐渐增大</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而弹簧测力计的示数逐渐变小</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a:t>
            </a:r>
            <a:r>
              <a:rPr lang="en-US" altLang="zh-CN" sz="2800" i="1" dirty="0">
                <a:solidFill>
                  <a:srgbClr val="000000"/>
                </a:solidFill>
                <a:latin typeface="Times New Roman" panose="02020603050405020304" pitchFamily="18" charset="0"/>
                <a:cs typeface="Times New Roman" panose="02020603050405020304" pitchFamily="18" charset="0"/>
              </a:rPr>
              <a:t>F</a:t>
            </a:r>
            <a:r>
              <a:rPr lang="zh-CN" altLang="zh-CN" sz="2800"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浮</a:t>
            </a:r>
            <a:r>
              <a:rPr lang="en-US" altLang="zh-CN" sz="2800" i="1" dirty="0">
                <a:solidFill>
                  <a:srgbClr val="000000"/>
                </a:solidFill>
                <a:latin typeface="Times New Roman" panose="02020603050405020304" pitchFamily="18" charset="0"/>
                <a:cs typeface="Times New Roman" panose="02020603050405020304" pitchFamily="18" charset="0"/>
              </a:rPr>
              <a:t>=G-F</a:t>
            </a:r>
            <a:r>
              <a:rPr lang="zh-CN" altLang="zh-CN" sz="2800"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说明铁块受到的浮力变大</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从位置</a:t>
            </a:r>
            <a:r>
              <a:rPr lang="en-US" altLang="zh-CN" sz="2800" dirty="0">
                <a:solidFill>
                  <a:srgbClr val="000000"/>
                </a:solidFill>
                <a:latin typeface="Times New Roman" panose="02020603050405020304" pitchFamily="18" charset="0"/>
                <a:cs typeface="Times New Roman" panose="02020603050405020304" pitchFamily="18" charset="0"/>
              </a:rPr>
              <a:t>3→4</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的过程中</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铁块浸在液体中的体积不再变化</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只改变其浸没在液体中的深度</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弹簧测力计的示数不变</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说明铁块受到的浮力不变。</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a:t>
            </a:r>
            <a:r>
              <a:rPr lang="en-US" altLang="zh-CN" sz="2800" dirty="0">
                <a:solidFill>
                  <a:srgbClr val="000000"/>
                </a:solidFill>
                <a:latin typeface="Times New Roman" panose="02020603050405020304" pitchFamily="18" charset="0"/>
                <a:cs typeface="Times New Roman" panose="02020603050405020304" pitchFamily="18" charset="0"/>
              </a:rPr>
              <a:t>1→2→3→4</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的过程可知</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浮力的大小跟物体浸在液体中的体积有关</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跟物体浸没在液体中的深度无关</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故可验证上述猜想</a:t>
            </a: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是正确的。</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28971354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81000" y="1501004"/>
            <a:ext cx="11430000" cy="2677656"/>
          </a:xfrm>
          <a:prstGeom prst="rect">
            <a:avLst/>
          </a:prstGeom>
          <a:ln>
            <a:solidFill>
              <a:schemeClr val="tx1"/>
            </a:solidFill>
          </a:ln>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正黑简体"/>
                <a:cs typeface="Times New Roman" panose="02020603050405020304" pitchFamily="18" charset="0"/>
              </a:rPr>
              <a:t>方法归纳</a:t>
            </a: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i="1"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测量浮力大小的方法</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称重法。</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用弹簧测力计测出物体在空气中所受重力</a:t>
            </a:r>
            <a:r>
              <a:rPr lang="en-US" altLang="zh-CN" sz="2800" i="1" dirty="0">
                <a:solidFill>
                  <a:srgbClr val="000000"/>
                </a:solidFill>
                <a:latin typeface="Times New Roman" panose="02020603050405020304" pitchFamily="18" charset="0"/>
                <a:cs typeface="Times New Roman" panose="02020603050405020304" pitchFamily="18" charset="0"/>
              </a:rPr>
              <a:t>G</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把物体浸在液体中</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静止时读出弹簧测力计的示数</a:t>
            </a:r>
            <a:r>
              <a:rPr lang="en-US" altLang="zh-CN" sz="2800" i="1" dirty="0">
                <a:solidFill>
                  <a:srgbClr val="000000"/>
                </a:solidFill>
                <a:latin typeface="Times New Roman" panose="02020603050405020304" pitchFamily="18" charset="0"/>
                <a:cs typeface="Times New Roman" panose="02020603050405020304" pitchFamily="18" charset="0"/>
              </a:rPr>
              <a:t>F</a:t>
            </a:r>
            <a:r>
              <a:rPr lang="zh-CN" altLang="zh-CN" sz="2800" baseline="-250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拉</a:t>
            </a:r>
            <a:r>
              <a:rPr lang="zh-CN" altLang="zh-CN" sz="28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en-US" altLang="zh-CN" sz="28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dirty="0" smtClean="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3)</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浸在液体中的物体受到的浮力大小</a:t>
            </a:r>
            <a:r>
              <a:rPr lang="en-US" altLang="zh-CN" sz="2800" i="1" dirty="0">
                <a:solidFill>
                  <a:srgbClr val="000000"/>
                </a:solidFill>
                <a:latin typeface="Times New Roman" panose="02020603050405020304" pitchFamily="18" charset="0"/>
                <a:cs typeface="Times New Roman" panose="02020603050405020304" pitchFamily="18" charset="0"/>
              </a:rPr>
              <a:t>F</a:t>
            </a:r>
            <a:r>
              <a:rPr lang="zh-CN" altLang="zh-CN" sz="2800" baseline="-250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浮</a:t>
            </a:r>
            <a:r>
              <a:rPr lang="en-US" altLang="zh-CN" sz="2800" i="1" dirty="0">
                <a:solidFill>
                  <a:srgbClr val="000000"/>
                </a:solidFill>
                <a:latin typeface="Times New Roman" panose="02020603050405020304" pitchFamily="18" charset="0"/>
                <a:cs typeface="Times New Roman" panose="02020603050405020304" pitchFamily="18" charset="0"/>
              </a:rPr>
              <a:t>=G-F</a:t>
            </a:r>
            <a:r>
              <a:rPr lang="zh-CN" altLang="zh-CN" sz="2800" baseline="-250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拉</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39311865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1612"/>
            <a:ext cx="11430000" cy="6555641"/>
          </a:xfrm>
          <a:prstGeom prst="rect">
            <a:avLst/>
          </a:prstGeom>
          <a:ln>
            <a:solidFill>
              <a:schemeClr val="tx1"/>
            </a:solidFill>
          </a:ln>
        </p:spPr>
        <p:txBody>
          <a:bodyPr>
            <a:spAutoFit/>
          </a:bodyPr>
          <a:lstStyle/>
          <a:p>
            <a:pPr>
              <a:lnSpc>
                <a:spcPct val="15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i="1"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探究方法</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控制变量法。</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探究浮力的大小跟物体浸在液体中体积的关系时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控制液体的密度不变</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即用同一种液体</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改变物体浸在液体中的体积。</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探究浮力的大小跟液体密度的关系时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控制物体浸在液体中的体积不变</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改变液体的密度</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即换用不同液体。</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(3)</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探究浮力的大小跟深度的关系时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控制液体的密度、物体浸在液体中的体积不变</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即浸没在同一种液体中</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改变物体在液体中的深度。</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i="1"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浸在液体中的物体受到浮力的大小</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跟物体浸在液体中的体积有关</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跟液体的密度有关</a:t>
            </a:r>
            <a:r>
              <a:rPr lang="en-US" altLang="zh-CN" sz="2800" dirty="0" smtClean="0">
                <a:solidFill>
                  <a:srgbClr val="000000"/>
                </a:solidFill>
                <a:latin typeface="Times New Roman" panose="02020603050405020304" pitchFamily="18" charset="0"/>
                <a:cs typeface="Times New Roman" panose="02020603050405020304" pitchFamily="18" charset="0"/>
              </a:rPr>
              <a:t>;</a:t>
            </a:r>
            <a:r>
              <a:rPr lang="zh-CN" altLang="zh-CN" sz="28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浸没</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在同种液体中的物体所受浮力的大小跟物体浸没在液体中的深度无关。</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9167849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273268"/>
            <a:ext cx="11430000" cy="2031325"/>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800" b="1"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800" dirty="0" smtClean="0">
                <a:solidFill>
                  <a:srgbClr val="000000"/>
                </a:solidFill>
                <a:latin typeface="Times New Roman" panose="02020603050405020304" pitchFamily="18" charset="0"/>
                <a:cs typeface="Times New Roman" panose="02020603050405020304" pitchFamily="18" charset="0"/>
              </a:rPr>
              <a:t>小</a:t>
            </a:r>
            <a:r>
              <a:rPr lang="zh-CN" altLang="zh-CN" sz="2800" dirty="0">
                <a:solidFill>
                  <a:srgbClr val="000000"/>
                </a:solidFill>
                <a:latin typeface="Times New Roman" panose="02020603050405020304" pitchFamily="18" charset="0"/>
                <a:cs typeface="Times New Roman" panose="02020603050405020304" pitchFamily="18" charset="0"/>
              </a:rPr>
              <a:t>明发现木头在水中是漂浮的</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而铁块在水中会下沉</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他猜想浮力的大小与浸在液体中的物体的密度有关。为此他进行了如下探究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请你帮助他完成实验。</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4" name="AW8QXR27.eps" descr="id:2147493237;FounderCES"/>
          <p:cNvPicPr/>
          <p:nvPr/>
        </p:nvPicPr>
        <p:blipFill>
          <a:blip r:embed="rId2">
            <a:clrChange>
              <a:clrFrom>
                <a:srgbClr val="FFFFFF"/>
              </a:clrFrom>
              <a:clrTo>
                <a:srgbClr val="FFFFFF">
                  <a:alpha val="0"/>
                </a:srgbClr>
              </a:clrTo>
            </a:clrChange>
          </a:blip>
          <a:stretch>
            <a:fillRect/>
          </a:stretch>
        </p:blipFill>
        <p:spPr>
          <a:xfrm>
            <a:off x="2545671" y="2266355"/>
            <a:ext cx="6503736" cy="3267739"/>
          </a:xfrm>
          <a:prstGeom prst="rect">
            <a:avLst/>
          </a:prstGeom>
        </p:spPr>
      </p:pic>
    </p:spTree>
    <p:extLst>
      <p:ext uri="{BB962C8B-B14F-4D97-AF65-F5344CB8AC3E}">
        <p14:creationId xmlns:p14="http://schemas.microsoft.com/office/powerpoint/2010/main" val="142656151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43265"/>
            <a:ext cx="11430000" cy="569386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实验思路</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选取体积相同、</a:t>
            </a:r>
            <a:r>
              <a:rPr lang="en-US" altLang="zh-CN" sz="2800" dirty="0">
                <a:solidFill>
                  <a:srgbClr val="000000"/>
                </a:solidFill>
                <a:latin typeface="Times New Roman" panose="02020603050405020304" pitchFamily="18" charset="0"/>
                <a:cs typeface="Times New Roman" panose="02020603050405020304" pitchFamily="18" charset="0"/>
              </a:rPr>
              <a:t>________</a:t>
            </a:r>
            <a:r>
              <a:rPr lang="zh-CN" altLang="zh-CN" sz="2800" dirty="0">
                <a:solidFill>
                  <a:srgbClr val="000000"/>
                </a:solidFill>
                <a:latin typeface="Times New Roman" panose="02020603050405020304" pitchFamily="18" charset="0"/>
                <a:cs typeface="Times New Roman" panose="02020603050405020304" pitchFamily="18" charset="0"/>
              </a:rPr>
              <a:t>不同的物体</a:t>
            </a: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和</a:t>
            </a: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cs typeface="Times New Roman" panose="02020603050405020304" pitchFamily="18" charset="0"/>
              </a:rPr>
              <a:t>分别浸没在水中</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测出其所受浮力并进行比较。</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实验过程</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按照实验思路依次进行如图所示的操作</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从图甲中可知物体</a:t>
            </a: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所受的浮力为</a:t>
            </a:r>
            <a:r>
              <a:rPr lang="en-US" altLang="zh-CN" sz="2800" dirty="0">
                <a:solidFill>
                  <a:srgbClr val="000000"/>
                </a:solidFill>
                <a:latin typeface="Times New Roman" panose="02020603050405020304" pitchFamily="18" charset="0"/>
                <a:cs typeface="Times New Roman" panose="02020603050405020304" pitchFamily="18" charset="0"/>
              </a:rPr>
              <a:t>________ N</a:t>
            </a:r>
            <a:r>
              <a:rPr lang="zh-CN" altLang="zh-CN" sz="2800" dirty="0">
                <a:solidFill>
                  <a:srgbClr val="000000"/>
                </a:solidFill>
                <a:latin typeface="Times New Roman" panose="02020603050405020304" pitchFamily="18" charset="0"/>
                <a:cs typeface="Times New Roman" panose="02020603050405020304" pitchFamily="18" charset="0"/>
              </a:rPr>
              <a:t>。观察图乙可知物体</a:t>
            </a: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cs typeface="Times New Roman" panose="02020603050405020304" pitchFamily="18" charset="0"/>
              </a:rPr>
              <a:t>在水中受到的拉力为</a:t>
            </a:r>
            <a:r>
              <a:rPr lang="en-US" altLang="zh-CN" sz="2800" dirty="0">
                <a:solidFill>
                  <a:srgbClr val="000000"/>
                </a:solidFill>
                <a:latin typeface="Times New Roman" panose="02020603050405020304" pitchFamily="18" charset="0"/>
                <a:cs typeface="Times New Roman" panose="02020603050405020304" pitchFamily="18" charset="0"/>
              </a:rPr>
              <a:t>________ N,</a:t>
            </a:r>
            <a:r>
              <a:rPr lang="zh-CN" altLang="zh-CN" sz="2800" dirty="0">
                <a:solidFill>
                  <a:srgbClr val="000000"/>
                </a:solidFill>
                <a:latin typeface="Times New Roman" panose="02020603050405020304" pitchFamily="18" charset="0"/>
                <a:cs typeface="Times New Roman" panose="02020603050405020304" pitchFamily="18" charset="0"/>
              </a:rPr>
              <a:t>并计算出物体</a:t>
            </a: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cs typeface="Times New Roman" panose="02020603050405020304" pitchFamily="18" charset="0"/>
              </a:rPr>
              <a:t>所受的浮力为</a:t>
            </a:r>
            <a:r>
              <a:rPr lang="en-US" altLang="zh-CN" sz="2800" dirty="0">
                <a:solidFill>
                  <a:srgbClr val="000000"/>
                </a:solidFill>
                <a:latin typeface="Times New Roman" panose="02020603050405020304" pitchFamily="18" charset="0"/>
                <a:cs typeface="Times New Roman" panose="02020603050405020304" pitchFamily="18" charset="0"/>
              </a:rPr>
              <a:t>________ N</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(3)</a:t>
            </a:r>
            <a:r>
              <a:rPr lang="zh-CN" altLang="zh-CN" sz="2800" dirty="0">
                <a:solidFill>
                  <a:srgbClr val="000000"/>
                </a:solidFill>
                <a:latin typeface="Times New Roman" panose="02020603050405020304" pitchFamily="18" charset="0"/>
                <a:cs typeface="Times New Roman" panose="02020603050405020304" pitchFamily="18" charset="0"/>
              </a:rPr>
              <a:t>实验结论</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分析实验数据</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可得出初步结论</a:t>
            </a:r>
            <a:r>
              <a:rPr lang="en-US" altLang="zh-CN" sz="2800" dirty="0" smtClean="0">
                <a:solidFill>
                  <a:srgbClr val="000000"/>
                </a:solidFill>
                <a:latin typeface="Times New Roman" panose="02020603050405020304" pitchFamily="18" charset="0"/>
                <a:cs typeface="Times New Roman" panose="02020603050405020304" pitchFamily="18" charset="0"/>
              </a:rPr>
              <a:t>:</a:t>
            </a:r>
          </a:p>
          <a:p>
            <a:pPr>
              <a:lnSpc>
                <a:spcPct val="130000"/>
              </a:lnSpc>
              <a:spcAft>
                <a:spcPts val="0"/>
              </a:spcAft>
              <a:tabLst>
                <a:tab pos="1188085" algn="l"/>
                <a:tab pos="2163445" algn="l"/>
                <a:tab pos="3142615" algn="l"/>
                <a:tab pos="4190365" algn="l"/>
              </a:tabLst>
            </a:pPr>
            <a:r>
              <a:rPr lang="en-US" altLang="zh-CN" sz="2800" dirty="0" smtClean="0">
                <a:solidFill>
                  <a:srgbClr val="000000"/>
                </a:solidFill>
                <a:latin typeface="Times New Roman" panose="02020603050405020304" pitchFamily="18" charset="0"/>
                <a:cs typeface="Times New Roman" panose="02020603050405020304" pitchFamily="18" charset="0"/>
              </a:rPr>
              <a:t>_________________________</a:t>
            </a:r>
            <a:r>
              <a:rPr lang="en-US" altLang="zh-CN" sz="2800" dirty="0">
                <a:solidFill>
                  <a:srgbClr val="000000"/>
                </a:solidFill>
                <a:latin typeface="Times New Roman" panose="02020603050405020304" pitchFamily="18" charset="0"/>
                <a:cs typeface="Times New Roman" panose="02020603050405020304" pitchFamily="18" charset="0"/>
              </a:rPr>
              <a:t>_</a:t>
            </a:r>
            <a:r>
              <a:rPr lang="en-US" altLang="zh-CN" sz="2800" dirty="0" smtClean="0">
                <a:solidFill>
                  <a:srgbClr val="000000"/>
                </a:solidFill>
                <a:latin typeface="Times New Roman" panose="02020603050405020304" pitchFamily="18" charset="0"/>
                <a:cs typeface="Times New Roman" panose="02020603050405020304" pitchFamily="18" charset="0"/>
              </a:rPr>
              <a:t>___________</a:t>
            </a:r>
            <a:r>
              <a:rPr lang="zh-CN"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11" name="矩形 10"/>
          <p:cNvSpPr>
            <a:spLocks noChangeAspect="1"/>
          </p:cNvSpPr>
          <p:nvPr/>
        </p:nvSpPr>
        <p:spPr>
          <a:xfrm>
            <a:off x="3229303" y="629972"/>
            <a:ext cx="992579" cy="664862"/>
          </a:xfrm>
          <a:prstGeom prst="rect">
            <a:avLst/>
          </a:prstGeom>
        </p:spPr>
        <p:txBody>
          <a:bodyPr wrap="none">
            <a:spAutoFit/>
          </a:bodyPr>
          <a:lstStyle/>
          <a:p>
            <a:pPr>
              <a:lnSpc>
                <a:spcPct val="150000"/>
              </a:lnSpc>
            </a:pPr>
            <a:r>
              <a:rPr lang="zh-CN" altLang="zh-CN" sz="2800" dirty="0" smtClean="0">
                <a:solidFill>
                  <a:srgbClr val="FF0000"/>
                </a:solidFill>
                <a:latin typeface="Times New Roman" panose="02020603050405020304" pitchFamily="18" charset="0"/>
                <a:cs typeface="Times New Roman" panose="02020603050405020304" pitchFamily="18" charset="0"/>
              </a:rPr>
              <a:t>密度</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2" name="矩形 11"/>
          <p:cNvSpPr>
            <a:spLocks noChangeAspect="1"/>
          </p:cNvSpPr>
          <p:nvPr/>
        </p:nvSpPr>
        <p:spPr>
          <a:xfrm>
            <a:off x="1179786" y="2870235"/>
            <a:ext cx="633507" cy="669542"/>
          </a:xfrm>
          <a:prstGeom prst="rect">
            <a:avLst/>
          </a:prstGeom>
        </p:spPr>
        <p:txBody>
          <a:bodyPr wrap="none">
            <a:spAutoFit/>
          </a:bodyPr>
          <a:lstStyle/>
          <a:p>
            <a:pPr>
              <a:lnSpc>
                <a:spcPct val="150000"/>
              </a:lnSpc>
            </a:pPr>
            <a:r>
              <a:rPr lang="en-US" altLang="zh-CN" sz="2800" dirty="0" smtClean="0">
                <a:solidFill>
                  <a:srgbClr val="FF0000"/>
                </a:solidFill>
                <a:latin typeface="Times New Roman" panose="02020603050405020304" pitchFamily="18" charset="0"/>
                <a:cs typeface="Times New Roman" panose="02020603050405020304" pitchFamily="18" charset="0"/>
              </a:rPr>
              <a:t>1.2</a:t>
            </a:r>
            <a:endParaRPr lang="zh-CN" altLang="en-US" sz="2800" dirty="0"/>
          </a:p>
        </p:txBody>
      </p:sp>
      <p:sp>
        <p:nvSpPr>
          <p:cNvPr id="13" name="矩形 12"/>
          <p:cNvSpPr>
            <a:spLocks noChangeAspect="1"/>
          </p:cNvSpPr>
          <p:nvPr/>
        </p:nvSpPr>
        <p:spPr>
          <a:xfrm>
            <a:off x="9556530" y="2742552"/>
            <a:ext cx="633507" cy="669542"/>
          </a:xfrm>
          <a:prstGeom prst="rect">
            <a:avLst/>
          </a:prstGeom>
        </p:spPr>
        <p:txBody>
          <a:bodyPr wrap="none">
            <a:spAutoFit/>
          </a:bodyPr>
          <a:lstStyle/>
          <a:p>
            <a:pPr>
              <a:lnSpc>
                <a:spcPct val="150000"/>
              </a:lnSpc>
            </a:pPr>
            <a:r>
              <a:rPr lang="en-US" altLang="zh-CN" sz="2800" dirty="0" smtClean="0">
                <a:solidFill>
                  <a:srgbClr val="FF0000"/>
                </a:solidFill>
                <a:latin typeface="Times New Roman" panose="02020603050405020304" pitchFamily="18" charset="0"/>
                <a:cs typeface="Times New Roman" panose="02020603050405020304" pitchFamily="18" charset="0"/>
              </a:rPr>
              <a:t>2.8</a:t>
            </a:r>
            <a:endParaRPr lang="zh-CN" altLang="en-US" sz="2800" dirty="0"/>
          </a:p>
        </p:txBody>
      </p:sp>
      <p:sp>
        <p:nvSpPr>
          <p:cNvPr id="14" name="矩形 13"/>
          <p:cNvSpPr>
            <a:spLocks noChangeAspect="1"/>
          </p:cNvSpPr>
          <p:nvPr/>
        </p:nvSpPr>
        <p:spPr>
          <a:xfrm>
            <a:off x="4942490" y="3397816"/>
            <a:ext cx="633507" cy="669542"/>
          </a:xfrm>
          <a:prstGeom prst="rect">
            <a:avLst/>
          </a:prstGeom>
        </p:spPr>
        <p:txBody>
          <a:bodyPr wrap="none">
            <a:spAutoFit/>
          </a:bodyPr>
          <a:lstStyle/>
          <a:p>
            <a:pPr>
              <a:lnSpc>
                <a:spcPct val="150000"/>
              </a:lnSpc>
            </a:pPr>
            <a:r>
              <a:rPr lang="en-US" altLang="zh-CN" sz="2800" dirty="0" smtClean="0">
                <a:solidFill>
                  <a:srgbClr val="FF0000"/>
                </a:solidFill>
                <a:latin typeface="Times New Roman" panose="02020603050405020304" pitchFamily="18" charset="0"/>
                <a:cs typeface="Times New Roman" panose="02020603050405020304" pitchFamily="18" charset="0"/>
              </a:rPr>
              <a:t>1.2</a:t>
            </a:r>
            <a:endParaRPr lang="zh-CN" altLang="en-US" sz="2800" dirty="0"/>
          </a:p>
        </p:txBody>
      </p:sp>
      <p:sp>
        <p:nvSpPr>
          <p:cNvPr id="15" name="矩形 14"/>
          <p:cNvSpPr>
            <a:spLocks noChangeAspect="1"/>
          </p:cNvSpPr>
          <p:nvPr/>
        </p:nvSpPr>
        <p:spPr>
          <a:xfrm>
            <a:off x="177184" y="5039856"/>
            <a:ext cx="7096815" cy="738664"/>
          </a:xfrm>
          <a:prstGeom prst="rect">
            <a:avLst/>
          </a:prstGeom>
        </p:spPr>
        <p:txBody>
          <a:bodyPr wrap="none">
            <a:spAutoFit/>
          </a:bodyPr>
          <a:lstStyle/>
          <a:p>
            <a:pPr>
              <a:lnSpc>
                <a:spcPct val="150000"/>
              </a:lnSpc>
            </a:pPr>
            <a:r>
              <a:rPr lang="zh-CN" altLang="zh-CN" sz="2800" dirty="0">
                <a:solidFill>
                  <a:srgbClr val="FF0000"/>
                </a:solidFill>
                <a:latin typeface="Times New Roman" panose="02020603050405020304" pitchFamily="18" charset="0"/>
                <a:cs typeface="Times New Roman" panose="02020603050405020304" pitchFamily="18" charset="0"/>
              </a:rPr>
              <a:t>浮力的大小与浸在液体中的物体的密度</a:t>
            </a:r>
            <a:r>
              <a:rPr lang="zh-CN" altLang="zh-CN" sz="2800" dirty="0" smtClean="0">
                <a:solidFill>
                  <a:srgbClr val="FF0000"/>
                </a:solidFill>
                <a:latin typeface="Times New Roman" panose="02020603050405020304" pitchFamily="18" charset="0"/>
                <a:cs typeface="Times New Roman" panose="02020603050405020304" pitchFamily="18" charset="0"/>
              </a:rPr>
              <a:t>无关</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pic>
        <p:nvPicPr>
          <p:cNvPr id="16" name="AW8QXR27.eps" descr="id:2147493237;FounderCES"/>
          <p:cNvPicPr/>
          <p:nvPr/>
        </p:nvPicPr>
        <p:blipFill>
          <a:blip r:embed="rId2">
            <a:clrChange>
              <a:clrFrom>
                <a:srgbClr val="FFFFFF"/>
              </a:clrFrom>
              <a:clrTo>
                <a:srgbClr val="FFFFFF">
                  <a:alpha val="0"/>
                </a:srgbClr>
              </a:clrTo>
            </a:clrChange>
          </a:blip>
          <a:stretch>
            <a:fillRect/>
          </a:stretch>
        </p:blipFill>
        <p:spPr>
          <a:xfrm>
            <a:off x="7171765" y="3541046"/>
            <a:ext cx="4916674" cy="2470335"/>
          </a:xfrm>
          <a:prstGeom prst="rect">
            <a:avLst/>
          </a:prstGeom>
        </p:spPr>
      </p:pic>
    </p:spTree>
    <p:extLst>
      <p:ext uri="{BB962C8B-B14F-4D97-AF65-F5344CB8AC3E}">
        <p14:creationId xmlns:p14="http://schemas.microsoft.com/office/powerpoint/2010/main" val="29835604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down)">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down)">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210" y="1371742"/>
            <a:ext cx="5714606" cy="2957989"/>
          </a:xfrm>
          <a:prstGeom prst="rect">
            <a:avLst/>
          </a:prstGeom>
          <a:gradFill>
            <a:gsLst>
              <a:gs pos="47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glow rad="533400">
              <a:schemeClr val="accent1">
                <a:alpha val="40000"/>
              </a:schemeClr>
            </a:glow>
            <a:outerShdw blurRad="50800" dist="50800" dir="3720000" algn="ctr" rotWithShape="0">
              <a:srgbClr val="000000">
                <a:alpha val="43137"/>
              </a:srgbClr>
            </a:outerShdw>
            <a:reflection endPos="0" dist="50800" dir="5400000" sy="-100000" algn="bl" rotWithShape="0"/>
            <a:softEdge rad="127000"/>
          </a:effectLst>
        </p:spPr>
        <p:txBody>
          <a:bodyPr wrap="square" rtlCol="0">
            <a:spAutoFit/>
          </a:bodyPr>
          <a:lstStyle/>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练习结束，</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少年加油！</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399867134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4500417" y="336338"/>
            <a:ext cx="2646878" cy="1107996"/>
          </a:xfrm>
          <a:prstGeom prst="rect">
            <a:avLst/>
          </a:prstGeom>
          <a:noFill/>
        </p:spPr>
        <p:txBody>
          <a:bodyPr wrap="none" lIns="91440" tIns="45720" rIns="91440" bIns="45720">
            <a:spAutoFit/>
            <a:scene3d>
              <a:camera prst="obliqueTopLeft"/>
              <a:lightRig rig="threePt" dir="t"/>
            </a:scene3d>
          </a:bodyPr>
          <a:lstStyle/>
          <a:p>
            <a:pPr algn="ctr"/>
            <a:r>
              <a:rPr lang="zh-CN" altLang="en-US" sz="6600" b="1" dirty="0" smtClean="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rPr>
              <a:t>目    录</a:t>
            </a:r>
            <a:endParaRPr lang="zh-CN" altLang="en-US" sz="6600" b="1" dirty="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endParaRPr>
          </a:p>
        </p:txBody>
      </p:sp>
      <p:sp>
        <p:nvSpPr>
          <p:cNvPr id="25" name="圆角矩形 24">
            <a:hlinkClick r:id="rId2" action="ppaction://hlinksldjump"/>
          </p:cNvPr>
          <p:cNvSpPr/>
          <p:nvPr/>
        </p:nvSpPr>
        <p:spPr>
          <a:xfrm>
            <a:off x="4053938" y="1992087"/>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目标</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学习概览</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26" name="圆角矩形 25">
            <a:hlinkClick r:id="rId3" action="ppaction://hlinksldjump"/>
          </p:cNvPr>
          <p:cNvSpPr/>
          <p:nvPr/>
        </p:nvSpPr>
        <p:spPr>
          <a:xfrm>
            <a:off x="4053938" y="3225639"/>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基础</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自主预习</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27" name="圆角矩形 26">
            <a:hlinkClick r:id="rId4" action="ppaction://hlinksldjump"/>
          </p:cNvPr>
          <p:cNvSpPr/>
          <p:nvPr/>
        </p:nvSpPr>
        <p:spPr>
          <a:xfrm>
            <a:off x="4053937" y="4459191"/>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探究</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重难解析</a:t>
            </a:r>
            <a:endParaRPr lang="zh-CN" altLang="en-US" sz="3600" dirty="0">
              <a:solidFill>
                <a:prstClr val="white"/>
              </a:solidFill>
              <a:latin typeface="华文隶书" panose="02010800040101010101" pitchFamily="2" charset="-122"/>
              <a:ea typeface="华文隶书" panose="02010800040101010101" pitchFamily="2" charset="-122"/>
            </a:endParaRPr>
          </a:p>
        </p:txBody>
      </p:sp>
    </p:spTree>
    <p:extLst>
      <p:ext uri="{BB962C8B-B14F-4D97-AF65-F5344CB8AC3E}">
        <p14:creationId xmlns:p14="http://schemas.microsoft.com/office/powerpoint/2010/main" val="15802533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00" y="209677"/>
            <a:ext cx="11430001" cy="577785"/>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3622979" y="103386"/>
            <a:ext cx="5746402" cy="669887"/>
            <a:chOff x="3606630" y="897473"/>
            <a:chExt cx="4749093" cy="669887"/>
          </a:xfrm>
        </p:grpSpPr>
        <p:pic>
          <p:nvPicPr>
            <p:cNvPr id="16" name="图片 15" descr="阴影"/>
            <p:cNvPicPr>
              <a:picLocks noChangeAspect="1"/>
            </p:cNvPicPr>
            <p:nvPr/>
          </p:nvPicPr>
          <p:blipFill>
            <a:blip r:embed="rId2"/>
            <a:stretch>
              <a:fillRect/>
            </a:stretch>
          </p:blipFill>
          <p:spPr>
            <a:xfrm>
              <a:off x="3606630" y="897473"/>
              <a:ext cx="4749093" cy="669887"/>
            </a:xfrm>
            <a:prstGeom prst="rect">
              <a:avLst/>
            </a:prstGeom>
          </p:spPr>
        </p:pic>
        <p:sp>
          <p:nvSpPr>
            <p:cNvPr id="17" name="文本框 16"/>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目标</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学习概览</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graphicFrame>
        <p:nvGraphicFramePr>
          <p:cNvPr id="2" name="表格 1"/>
          <p:cNvGraphicFramePr>
            <a:graphicFrameLocks noGrp="1" noChangeAspect="1"/>
          </p:cNvGraphicFramePr>
          <p:nvPr>
            <p:extLst>
              <p:ext uri="{D42A27DB-BD31-4B8C-83A1-F6EECF244321}">
                <p14:modId xmlns:p14="http://schemas.microsoft.com/office/powerpoint/2010/main" val="358588829"/>
              </p:ext>
            </p:extLst>
          </p:nvPr>
        </p:nvGraphicFramePr>
        <p:xfrm>
          <a:off x="381000" y="1615965"/>
          <a:ext cx="11430000" cy="3413760"/>
        </p:xfrm>
        <a:graphic>
          <a:graphicData uri="http://schemas.openxmlformats.org/drawingml/2006/table">
            <a:tbl>
              <a:tblPr firstRow="1" firstCol="1" bandRow="1"/>
              <a:tblGrid>
                <a:gridCol w="5715000"/>
                <a:gridCol w="5715000"/>
              </a:tblGrid>
              <a:tr h="0">
                <a:tc>
                  <a:txBody>
                    <a:bodyPr/>
                    <a:lstStyle/>
                    <a:p>
                      <a:pPr algn="ctr">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素养目标</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思维导图</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en-US"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sz="2800"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了解浮力的概念和浮力的方向</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en-US" alt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spcAft>
                          <a:spcPts val="0"/>
                        </a:spcAft>
                        <a:tabLst>
                          <a:tab pos="1188085" algn="l"/>
                          <a:tab pos="2163445" algn="l"/>
                          <a:tab pos="3142615" algn="l"/>
                          <a:tab pos="4190365" algn="l"/>
                        </a:tabLst>
                      </a:pP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物理观念</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en-US"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sz="2800"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探究浮力的大小与哪些因素有关。</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科学探究</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en-US"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sz="2800"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会用弹簧测力计测量浸入液体中的物体受到的浮力。</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物理观念</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en-US"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lang="en-US" sz="2800"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了解浮力产生的原因。</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科学思维</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pic>
        <p:nvPicPr>
          <p:cNvPr id="14" name="AW8QXR22.eps"/>
          <p:cNvPicPr/>
          <p:nvPr/>
        </p:nvPicPr>
        <p:blipFill>
          <a:blip r:embed="rId3">
            <a:clrChange>
              <a:clrFrom>
                <a:srgbClr val="FFFFFF"/>
              </a:clrFrom>
              <a:clrTo>
                <a:srgbClr val="FFFFFF">
                  <a:alpha val="0"/>
                </a:srgbClr>
              </a:clrTo>
            </a:clrChange>
          </a:blip>
          <a:stretch>
            <a:fillRect/>
          </a:stretch>
        </p:blipFill>
        <p:spPr>
          <a:xfrm>
            <a:off x="6173615" y="2231674"/>
            <a:ext cx="5513888" cy="2469635"/>
          </a:xfrm>
          <a:prstGeom prst="rect">
            <a:avLst/>
          </a:prstGeom>
        </p:spPr>
      </p:pic>
    </p:spTree>
    <p:extLst>
      <p:ext uri="{BB962C8B-B14F-4D97-AF65-F5344CB8AC3E}">
        <p14:creationId xmlns:p14="http://schemas.microsoft.com/office/powerpoint/2010/main" val="20241549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5"/>
                                        </p:tgtEl>
                                        <p:attrNameLst>
                                          <p:attrName>r</p:attrName>
                                        </p:attrNameLst>
                                      </p:cBhvr>
                                    </p:animRot>
                                    <p:animRot by="-240000">
                                      <p:cBhvr>
                                        <p:cTn id="7" dur="200" fill="hold">
                                          <p:stCondLst>
                                            <p:cond delay="200"/>
                                          </p:stCondLst>
                                        </p:cTn>
                                        <p:tgtEl>
                                          <p:spTgt spid="15"/>
                                        </p:tgtEl>
                                        <p:attrNameLst>
                                          <p:attrName>r</p:attrName>
                                        </p:attrNameLst>
                                      </p:cBhvr>
                                    </p:animRot>
                                    <p:animRot by="240000">
                                      <p:cBhvr>
                                        <p:cTn id="8" dur="200" fill="hold">
                                          <p:stCondLst>
                                            <p:cond delay="400"/>
                                          </p:stCondLst>
                                        </p:cTn>
                                        <p:tgtEl>
                                          <p:spTgt spid="15"/>
                                        </p:tgtEl>
                                        <p:attrNameLst>
                                          <p:attrName>r</p:attrName>
                                        </p:attrNameLst>
                                      </p:cBhvr>
                                    </p:animRot>
                                    <p:animRot by="-240000">
                                      <p:cBhvr>
                                        <p:cTn id="9" dur="200" fill="hold">
                                          <p:stCondLst>
                                            <p:cond delay="600"/>
                                          </p:stCondLst>
                                        </p:cTn>
                                        <p:tgtEl>
                                          <p:spTgt spid="15"/>
                                        </p:tgtEl>
                                        <p:attrNameLst>
                                          <p:attrName>r</p:attrName>
                                        </p:attrNameLst>
                                      </p:cBhvr>
                                    </p:animRot>
                                    <p:animRot by="120000">
                                      <p:cBhvr>
                                        <p:cTn id="10" dur="200" fill="hold">
                                          <p:stCondLst>
                                            <p:cond delay="80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381000" y="209677"/>
            <a:ext cx="11430001" cy="577785"/>
            <a:chOff x="381000" y="209677"/>
            <a:chExt cx="11430001" cy="577785"/>
          </a:xfrm>
        </p:grpSpPr>
        <p:grpSp>
          <p:nvGrpSpPr>
            <p:cNvPr id="21" name="组合 20"/>
            <p:cNvGrpSpPr/>
            <p:nvPr userDrawn="1"/>
          </p:nvGrpSpPr>
          <p:grpSpPr>
            <a:xfrm>
              <a:off x="381000" y="209677"/>
              <a:ext cx="771985" cy="577785"/>
              <a:chOff x="7201355" y="2798675"/>
              <a:chExt cx="771985" cy="577785"/>
            </a:xfrm>
          </p:grpSpPr>
          <p:sp>
            <p:nvSpPr>
              <p:cNvPr id="23" name="平行四边形 22"/>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平行四边形 23"/>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平行四边形 25"/>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21"/>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3622979" y="103386"/>
            <a:ext cx="5746402" cy="669887"/>
            <a:chOff x="3606630" y="897473"/>
            <a:chExt cx="4749093" cy="669887"/>
          </a:xfrm>
        </p:grpSpPr>
        <p:pic>
          <p:nvPicPr>
            <p:cNvPr id="28" name="图片 27" descr="阴影"/>
            <p:cNvPicPr>
              <a:picLocks noChangeAspect="1"/>
            </p:cNvPicPr>
            <p:nvPr/>
          </p:nvPicPr>
          <p:blipFill>
            <a:blip r:embed="rId2"/>
            <a:stretch>
              <a:fillRect/>
            </a:stretch>
          </p:blipFill>
          <p:spPr>
            <a:xfrm>
              <a:off x="3606630" y="897473"/>
              <a:ext cx="4749093" cy="669887"/>
            </a:xfrm>
            <a:prstGeom prst="rect">
              <a:avLst/>
            </a:prstGeom>
          </p:spPr>
        </p:pic>
        <p:sp>
          <p:nvSpPr>
            <p:cNvPr id="29" name="文本框 28"/>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基础</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自主预习</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1535191"/>
            <a:ext cx="11430000" cy="3323987"/>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知识点</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一</a:t>
            </a:r>
            <a:r>
              <a:rPr lang="en-US" altLang="zh-CN" sz="2800" dirty="0" smtClean="0">
                <a:solidFill>
                  <a:srgbClr val="000000"/>
                </a:solidFill>
                <a:latin typeface="NEU-BZ-S92" panose="02020503000000020003" pitchFamily="18" charset="-122"/>
                <a:ea typeface="方正兰亭中黑_GBK"/>
                <a:cs typeface="Times New Roman" panose="02020603050405020304" pitchFamily="18" charset="0"/>
              </a:rPr>
              <a:t>    </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浮力</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i="1"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定义</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浸在液体中的物体受到</a:t>
            </a:r>
            <a:r>
              <a:rPr lang="en-US" altLang="zh-CN" sz="2800" dirty="0">
                <a:solidFill>
                  <a:srgbClr val="000000"/>
                </a:solidFill>
                <a:latin typeface="Times New Roman" panose="02020603050405020304" pitchFamily="18" charset="0"/>
                <a:cs typeface="Times New Roman" panose="02020603050405020304" pitchFamily="18" charset="0"/>
              </a:rPr>
              <a:t>________</a:t>
            </a:r>
            <a:r>
              <a:rPr lang="zh-CN" altLang="zh-CN" sz="2800" dirty="0">
                <a:solidFill>
                  <a:srgbClr val="000000"/>
                </a:solidFill>
                <a:latin typeface="Times New Roman" panose="02020603050405020304" pitchFamily="18" charset="0"/>
                <a:cs typeface="Times New Roman" panose="02020603050405020304" pitchFamily="18" charset="0"/>
              </a:rPr>
              <a:t>的力。</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i="1"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施力物体</a:t>
            </a:r>
            <a:r>
              <a:rPr lang="en-US" altLang="zh-CN" sz="2800" dirty="0">
                <a:solidFill>
                  <a:srgbClr val="000000"/>
                </a:solidFill>
                <a:latin typeface="Times New Roman" panose="02020603050405020304" pitchFamily="18" charset="0"/>
                <a:cs typeface="Times New Roman" panose="02020603050405020304" pitchFamily="18" charset="0"/>
              </a:rPr>
              <a:t>:________</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rPr>
              <a:t>3</a:t>
            </a:r>
            <a:r>
              <a:rPr lang="en-US" altLang="zh-CN" sz="2800" i="1" dirty="0">
                <a:solidFill>
                  <a:srgbClr val="000000"/>
                </a:solidFill>
                <a:latin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测量</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用弹簧测力计测出物体在空气中所受重力</a:t>
            </a:r>
            <a:r>
              <a:rPr lang="en-US" altLang="zh-CN" sz="2800" i="1" dirty="0">
                <a:solidFill>
                  <a:srgbClr val="000000"/>
                </a:solidFill>
                <a:latin typeface="Times New Roman" panose="02020603050405020304" pitchFamily="18" charset="0"/>
              </a:rPr>
              <a:t>G</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把物体浸入液体中</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静止时弹簧测力计的示数为</a:t>
            </a:r>
            <a:r>
              <a:rPr lang="en-US" altLang="zh-CN" sz="2800" i="1" dirty="0">
                <a:solidFill>
                  <a:srgbClr val="000000"/>
                </a:solidFill>
                <a:latin typeface="Times New Roman" panose="02020603050405020304" pitchFamily="18" charset="0"/>
              </a:rPr>
              <a:t>F</a:t>
            </a:r>
            <a:r>
              <a:rPr lang="zh-CN" altLang="zh-CN" sz="2800" baseline="-25000" dirty="0">
                <a:solidFill>
                  <a:srgbClr val="000000"/>
                </a:solidFill>
                <a:latin typeface="Times New Roman" panose="02020603050405020304" pitchFamily="18" charset="0"/>
                <a:cs typeface="Times New Roman" panose="02020603050405020304" pitchFamily="18" charset="0"/>
              </a:rPr>
              <a:t>拉</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则浮力</a:t>
            </a:r>
            <a:r>
              <a:rPr lang="en-US" altLang="zh-CN" sz="2800" i="1" dirty="0" smtClean="0">
                <a:solidFill>
                  <a:srgbClr val="000000"/>
                </a:solidFill>
                <a:latin typeface="Times New Roman" panose="02020603050405020304" pitchFamily="18" charset="0"/>
                <a:cs typeface="Times New Roman" panose="02020603050405020304" pitchFamily="18" charset="0"/>
              </a:rPr>
              <a:t>F</a:t>
            </a:r>
            <a:r>
              <a:rPr lang="zh-CN" altLang="zh-CN" sz="2800" baseline="-25000" dirty="0">
                <a:solidFill>
                  <a:srgbClr val="000000"/>
                </a:solidFill>
                <a:latin typeface="Times New Roman" panose="02020603050405020304" pitchFamily="18" charset="0"/>
                <a:cs typeface="Times New Roman" panose="02020603050405020304" pitchFamily="18" charset="0"/>
              </a:rPr>
              <a:t>浮</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________</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3" name="矩形 2"/>
          <p:cNvSpPr>
            <a:spLocks noChangeAspect="1"/>
          </p:cNvSpPr>
          <p:nvPr/>
        </p:nvSpPr>
        <p:spPr>
          <a:xfrm>
            <a:off x="5299842" y="2196014"/>
            <a:ext cx="992579" cy="664862"/>
          </a:xfrm>
          <a:prstGeom prst="rect">
            <a:avLst/>
          </a:prstGeom>
        </p:spPr>
        <p:txBody>
          <a:bodyPr wrap="none">
            <a:spAutoFit/>
          </a:bodyPr>
          <a:lstStyle/>
          <a:p>
            <a:pPr>
              <a:lnSpc>
                <a:spcPct val="150000"/>
              </a:lnSpc>
            </a:pPr>
            <a:r>
              <a:rPr lang="zh-CN" altLang="zh-CN" sz="2800" dirty="0" smtClean="0">
                <a:solidFill>
                  <a:srgbClr val="FF0000"/>
                </a:solidFill>
                <a:latin typeface="Times New Roman" panose="02020603050405020304" pitchFamily="18" charset="0"/>
                <a:cs typeface="Times New Roman" panose="02020603050405020304" pitchFamily="18" charset="0"/>
              </a:rPr>
              <a:t>向上</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4" name="矩形 3"/>
          <p:cNvSpPr>
            <a:spLocks noChangeAspect="1"/>
          </p:cNvSpPr>
          <p:nvPr/>
        </p:nvSpPr>
        <p:spPr>
          <a:xfrm>
            <a:off x="2451538" y="2814287"/>
            <a:ext cx="992579" cy="664862"/>
          </a:xfrm>
          <a:prstGeom prst="rect">
            <a:avLst/>
          </a:prstGeom>
        </p:spPr>
        <p:txBody>
          <a:bodyPr wrap="none">
            <a:spAutoFit/>
          </a:bodyPr>
          <a:lstStyle/>
          <a:p>
            <a:pPr>
              <a:lnSpc>
                <a:spcPct val="150000"/>
              </a:lnSpc>
            </a:pPr>
            <a:r>
              <a:rPr lang="zh-CN" altLang="zh-CN" sz="2800" dirty="0" smtClean="0">
                <a:solidFill>
                  <a:srgbClr val="FF0000"/>
                </a:solidFill>
                <a:latin typeface="Times New Roman" panose="02020603050405020304" pitchFamily="18" charset="0"/>
                <a:cs typeface="Times New Roman" panose="02020603050405020304" pitchFamily="18" charset="0"/>
              </a:rPr>
              <a:t>液体</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5" name="矩形 4"/>
          <p:cNvSpPr>
            <a:spLocks noChangeAspect="1"/>
          </p:cNvSpPr>
          <p:nvPr/>
        </p:nvSpPr>
        <p:spPr>
          <a:xfrm>
            <a:off x="6831945" y="4087807"/>
            <a:ext cx="1082348" cy="669542"/>
          </a:xfrm>
          <a:prstGeom prst="rect">
            <a:avLst/>
          </a:prstGeom>
        </p:spPr>
        <p:txBody>
          <a:bodyPr wrap="none">
            <a:spAutoFit/>
          </a:bodyPr>
          <a:lstStyle/>
          <a:p>
            <a:pPr>
              <a:lnSpc>
                <a:spcPct val="150000"/>
              </a:lnSpc>
            </a:pPr>
            <a:r>
              <a:rPr lang="en-US" altLang="zh-CN" sz="2800" i="1" dirty="0">
                <a:solidFill>
                  <a:srgbClr val="FF0000"/>
                </a:solidFill>
                <a:latin typeface="Times New Roman" panose="02020603050405020304" pitchFamily="18" charset="0"/>
              </a:rPr>
              <a:t>G-F</a:t>
            </a:r>
            <a:r>
              <a:rPr lang="zh-CN" altLang="zh-CN" sz="2800" baseline="-25000" dirty="0" smtClean="0">
                <a:solidFill>
                  <a:srgbClr val="FF0000"/>
                </a:solidFill>
                <a:latin typeface="Times New Roman" panose="02020603050405020304" pitchFamily="18" charset="0"/>
                <a:cs typeface="Times New Roman" panose="02020603050405020304" pitchFamily="18" charset="0"/>
              </a:rPr>
              <a:t>拉</a:t>
            </a:r>
            <a:r>
              <a:rPr lang="en-US" altLang="zh-CN" sz="2800" baseline="-250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4290858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273949"/>
            <a:ext cx="11430000" cy="3243708"/>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知识点</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二</a:t>
            </a:r>
            <a:r>
              <a:rPr lang="en-US" altLang="zh-CN" sz="2800" dirty="0" smtClean="0">
                <a:solidFill>
                  <a:srgbClr val="000000"/>
                </a:solidFill>
                <a:latin typeface="NEU-BZ-S92" panose="02020503000000020003" pitchFamily="18" charset="-122"/>
                <a:ea typeface="方正兰亭中黑_GBK"/>
                <a:cs typeface="Times New Roman" panose="02020603050405020304" pitchFamily="18" charset="0"/>
              </a:rPr>
              <a:t>    </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决定</a:t>
            </a: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浮力大小的因素</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i="1"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探究方法</a:t>
            </a:r>
            <a:r>
              <a:rPr lang="en-US" altLang="zh-CN" sz="2800" dirty="0">
                <a:solidFill>
                  <a:srgbClr val="000000"/>
                </a:solidFill>
                <a:latin typeface="Times New Roman" panose="02020603050405020304" pitchFamily="18" charset="0"/>
                <a:cs typeface="Times New Roman" panose="02020603050405020304" pitchFamily="18" charset="0"/>
              </a:rPr>
              <a:t>:________</a:t>
            </a:r>
            <a:r>
              <a:rPr lang="zh-CN" altLang="zh-CN" sz="2800" dirty="0">
                <a:solidFill>
                  <a:srgbClr val="000000"/>
                </a:solidFill>
                <a:latin typeface="Times New Roman" panose="02020603050405020304" pitchFamily="18" charset="0"/>
                <a:cs typeface="Times New Roman" panose="02020603050405020304" pitchFamily="18" charset="0"/>
              </a:rPr>
              <a:t>法。</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i="1"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结论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物体在液体中所受浮力的大小</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与它浸在液体中的</a:t>
            </a:r>
            <a:r>
              <a:rPr lang="en-US" altLang="zh-CN" sz="2800" dirty="0">
                <a:solidFill>
                  <a:srgbClr val="000000"/>
                </a:solidFill>
                <a:latin typeface="Times New Roman" panose="02020603050405020304" pitchFamily="18" charset="0"/>
                <a:cs typeface="Times New Roman" panose="02020603050405020304" pitchFamily="18" charset="0"/>
              </a:rPr>
              <a:t>________</a:t>
            </a:r>
            <a:r>
              <a:rPr lang="zh-CN" altLang="zh-CN" sz="2800" dirty="0">
                <a:solidFill>
                  <a:srgbClr val="000000"/>
                </a:solidFill>
                <a:latin typeface="Times New Roman" panose="02020603050405020304" pitchFamily="18" charset="0"/>
                <a:cs typeface="Times New Roman" panose="02020603050405020304" pitchFamily="18" charset="0"/>
              </a:rPr>
              <a:t>有关</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与液体的</a:t>
            </a:r>
            <a:r>
              <a:rPr lang="en-US" altLang="zh-CN" sz="2800" dirty="0">
                <a:solidFill>
                  <a:srgbClr val="000000"/>
                </a:solidFill>
                <a:latin typeface="Times New Roman" panose="02020603050405020304" pitchFamily="18" charset="0"/>
                <a:cs typeface="Times New Roman" panose="02020603050405020304" pitchFamily="18" charset="0"/>
              </a:rPr>
              <a:t>________</a:t>
            </a:r>
            <a:r>
              <a:rPr lang="zh-CN" altLang="zh-CN" sz="2800" dirty="0">
                <a:solidFill>
                  <a:srgbClr val="000000"/>
                </a:solidFill>
                <a:latin typeface="Times New Roman" panose="02020603050405020304" pitchFamily="18" charset="0"/>
                <a:cs typeface="Times New Roman" panose="02020603050405020304" pitchFamily="18" charset="0"/>
              </a:rPr>
              <a:t>有关</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物体浸在液体中的</a:t>
            </a:r>
            <a:r>
              <a:rPr lang="en-US" altLang="zh-CN" sz="2800" dirty="0">
                <a:solidFill>
                  <a:srgbClr val="000000"/>
                </a:solidFill>
                <a:latin typeface="Times New Roman" panose="02020603050405020304" pitchFamily="18" charset="0"/>
                <a:cs typeface="Times New Roman" panose="02020603050405020304" pitchFamily="18" charset="0"/>
              </a:rPr>
              <a:t>________</a:t>
            </a:r>
            <a:r>
              <a:rPr lang="zh-CN" altLang="zh-CN" sz="2800" dirty="0">
                <a:solidFill>
                  <a:srgbClr val="000000"/>
                </a:solidFill>
                <a:latin typeface="Times New Roman" panose="02020603050405020304" pitchFamily="18" charset="0"/>
                <a:cs typeface="Times New Roman" panose="02020603050405020304" pitchFamily="18" charset="0"/>
              </a:rPr>
              <a:t>越大</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液体的</a:t>
            </a:r>
            <a:r>
              <a:rPr lang="en-US" altLang="zh-CN" sz="2800" dirty="0">
                <a:solidFill>
                  <a:srgbClr val="000000"/>
                </a:solidFill>
                <a:latin typeface="Times New Roman" panose="02020603050405020304" pitchFamily="18" charset="0"/>
                <a:cs typeface="Times New Roman" panose="02020603050405020304" pitchFamily="18" charset="0"/>
              </a:rPr>
              <a:t>________</a:t>
            </a:r>
            <a:r>
              <a:rPr lang="zh-CN" altLang="zh-CN" sz="2800" dirty="0">
                <a:solidFill>
                  <a:srgbClr val="000000"/>
                </a:solidFill>
                <a:latin typeface="Times New Roman" panose="02020603050405020304" pitchFamily="18" charset="0"/>
                <a:cs typeface="Times New Roman" panose="02020603050405020304" pitchFamily="18" charset="0"/>
              </a:rPr>
              <a:t>越大</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所受的浮力就越大。</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381000" y="3517657"/>
            <a:ext cx="11430000" cy="658385"/>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正黑简体"/>
                <a:cs typeface="Times New Roman" panose="02020603050405020304" pitchFamily="18" charset="0"/>
              </a:rPr>
              <a:t>微思考</a:t>
            </a:r>
            <a:r>
              <a:rPr lang="zh-CN" altLang="zh-CN" sz="28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用手捞出浸于水中的西瓜的过程</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人感觉越来越费力</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2" name="矩形 1"/>
          <p:cNvSpPr>
            <a:spLocks noChangeAspect="1"/>
          </p:cNvSpPr>
          <p:nvPr/>
        </p:nvSpPr>
        <p:spPr>
          <a:xfrm>
            <a:off x="2157248" y="919530"/>
            <a:ext cx="1710725" cy="664862"/>
          </a:xfrm>
          <a:prstGeom prst="rect">
            <a:avLst/>
          </a:prstGeom>
        </p:spPr>
        <p:txBody>
          <a:bodyPr wrap="none">
            <a:spAutoFit/>
          </a:bodyPr>
          <a:lstStyle/>
          <a:p>
            <a:pPr>
              <a:lnSpc>
                <a:spcPct val="150000"/>
              </a:lnSpc>
            </a:pPr>
            <a:r>
              <a:rPr lang="zh-CN" altLang="zh-CN" sz="2800" dirty="0" smtClean="0">
                <a:solidFill>
                  <a:srgbClr val="FF0000"/>
                </a:solidFill>
                <a:latin typeface="Times New Roman" panose="02020603050405020304" pitchFamily="18" charset="0"/>
                <a:cs typeface="Times New Roman" panose="02020603050405020304" pitchFamily="18" charset="0"/>
              </a:rPr>
              <a:t>控制变量</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5" name="矩形 4"/>
          <p:cNvSpPr>
            <a:spLocks noChangeAspect="1"/>
          </p:cNvSpPr>
          <p:nvPr/>
        </p:nvSpPr>
        <p:spPr>
          <a:xfrm>
            <a:off x="9293773" y="1553732"/>
            <a:ext cx="992579" cy="664862"/>
          </a:xfrm>
          <a:prstGeom prst="rect">
            <a:avLst/>
          </a:prstGeom>
        </p:spPr>
        <p:txBody>
          <a:bodyPr wrap="none">
            <a:spAutoFit/>
          </a:bodyPr>
          <a:lstStyle/>
          <a:p>
            <a:pPr>
              <a:lnSpc>
                <a:spcPct val="150000"/>
              </a:lnSpc>
            </a:pPr>
            <a:r>
              <a:rPr lang="zh-CN" altLang="zh-CN" sz="2800" dirty="0" smtClean="0">
                <a:solidFill>
                  <a:srgbClr val="FF0000"/>
                </a:solidFill>
                <a:latin typeface="Times New Roman" panose="02020603050405020304" pitchFamily="18" charset="0"/>
                <a:cs typeface="Times New Roman" panose="02020603050405020304" pitchFamily="18" charset="0"/>
              </a:rPr>
              <a:t>体积</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1736834" y="2193023"/>
            <a:ext cx="992579" cy="664862"/>
          </a:xfrm>
          <a:prstGeom prst="rect">
            <a:avLst/>
          </a:prstGeom>
        </p:spPr>
        <p:txBody>
          <a:bodyPr wrap="none">
            <a:spAutoFit/>
          </a:bodyPr>
          <a:lstStyle/>
          <a:p>
            <a:pPr>
              <a:lnSpc>
                <a:spcPct val="150000"/>
              </a:lnSpc>
            </a:pPr>
            <a:r>
              <a:rPr lang="zh-CN" altLang="zh-CN" sz="2800" dirty="0" smtClean="0">
                <a:solidFill>
                  <a:srgbClr val="FF0000"/>
                </a:solidFill>
                <a:latin typeface="Times New Roman" panose="02020603050405020304" pitchFamily="18" charset="0"/>
                <a:cs typeface="Times New Roman" panose="02020603050405020304" pitchFamily="18" charset="0"/>
              </a:rPr>
              <a:t>密度</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6776546" y="2197574"/>
            <a:ext cx="992579" cy="738664"/>
          </a:xfrm>
          <a:prstGeom prst="rect">
            <a:avLst/>
          </a:prstGeom>
        </p:spPr>
        <p:txBody>
          <a:bodyPr wrap="none">
            <a:spAutoFit/>
          </a:bodyPr>
          <a:lstStyle/>
          <a:p>
            <a:pPr>
              <a:lnSpc>
                <a:spcPct val="150000"/>
              </a:lnSpc>
            </a:pPr>
            <a:r>
              <a:rPr lang="zh-CN" altLang="zh-CN" sz="2800" dirty="0" smtClean="0">
                <a:solidFill>
                  <a:srgbClr val="FF0000"/>
                </a:solidFill>
                <a:latin typeface="Times New Roman" panose="02020603050405020304" pitchFamily="18" charset="0"/>
                <a:cs typeface="Times New Roman" panose="02020603050405020304" pitchFamily="18" charset="0"/>
              </a:rPr>
              <a:t>体积</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10077116" y="2188474"/>
            <a:ext cx="992579" cy="664862"/>
          </a:xfrm>
          <a:prstGeom prst="rect">
            <a:avLst/>
          </a:prstGeom>
        </p:spPr>
        <p:txBody>
          <a:bodyPr wrap="none">
            <a:spAutoFit/>
          </a:bodyPr>
          <a:lstStyle/>
          <a:p>
            <a:pPr>
              <a:lnSpc>
                <a:spcPct val="150000"/>
              </a:lnSpc>
            </a:pPr>
            <a:r>
              <a:rPr lang="zh-CN" altLang="zh-CN" sz="2800" dirty="0" smtClean="0">
                <a:solidFill>
                  <a:srgbClr val="FF0000"/>
                </a:solidFill>
                <a:latin typeface="Times New Roman" panose="02020603050405020304" pitchFamily="18" charset="0"/>
                <a:cs typeface="Times New Roman" panose="02020603050405020304" pitchFamily="18" charset="0"/>
              </a:rPr>
              <a:t>密度</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9" name="矩形 8"/>
          <p:cNvSpPr>
            <a:spLocks noChangeAspect="1"/>
          </p:cNvSpPr>
          <p:nvPr/>
        </p:nvSpPr>
        <p:spPr>
          <a:xfrm>
            <a:off x="381000" y="4173748"/>
            <a:ext cx="11430000" cy="1951047"/>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8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用手捞出西瓜的过程中</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西瓜浸在水中的体积逐渐减小</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而水的密度不变</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根据决定浮力大小的因素可知</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这个过程西瓜所受的浮力逐渐变小。根据</a:t>
            </a:r>
            <a:r>
              <a:rPr lang="en-US" altLang="zh-CN" sz="2800" i="1" dirty="0">
                <a:solidFill>
                  <a:srgbClr val="000000"/>
                </a:solidFill>
                <a:latin typeface="Times New Roman" panose="02020603050405020304" pitchFamily="18" charset="0"/>
                <a:cs typeface="Times New Roman" panose="02020603050405020304" pitchFamily="18" charset="0"/>
              </a:rPr>
              <a:t>F</a:t>
            </a:r>
            <a:r>
              <a:rPr lang="zh-CN" altLang="zh-CN" sz="2800"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a:t>
            </a:r>
            <a:r>
              <a:rPr lang="en-US" altLang="zh-CN" sz="2800" i="1" dirty="0">
                <a:solidFill>
                  <a:srgbClr val="000000"/>
                </a:solidFill>
                <a:latin typeface="Times New Roman" panose="02020603050405020304" pitchFamily="18" charset="0"/>
                <a:cs typeface="Times New Roman" panose="02020603050405020304" pitchFamily="18" charset="0"/>
              </a:rPr>
              <a:t>=G-F</a:t>
            </a:r>
            <a:r>
              <a:rPr lang="zh-CN" altLang="zh-CN" sz="2800"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浮</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人会感觉越来越费力。</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690998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down)">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P spid="8"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381000" y="407928"/>
            <a:ext cx="11430000" cy="2419124"/>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知识点</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三</a:t>
            </a:r>
            <a:r>
              <a:rPr lang="en-US" altLang="zh-CN" sz="2800" dirty="0" smtClean="0">
                <a:solidFill>
                  <a:srgbClr val="000000"/>
                </a:solidFill>
                <a:latin typeface="NEU-BZ-S92" panose="02020503000000020003" pitchFamily="18" charset="-122"/>
                <a:ea typeface="方正兰亭中黑_GBK"/>
                <a:cs typeface="Times New Roman" panose="02020603050405020304" pitchFamily="18" charset="0"/>
              </a:rPr>
              <a:t>    </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浮力</a:t>
            </a: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产生的原因</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pPr>
            <a:r>
              <a:rPr lang="zh-CN" altLang="zh-CN" sz="2800" dirty="0">
                <a:solidFill>
                  <a:srgbClr val="000000"/>
                </a:solidFill>
                <a:latin typeface="Times New Roman" panose="02020603050405020304" pitchFamily="18" charset="0"/>
                <a:cs typeface="Times New Roman" panose="02020603050405020304" pitchFamily="18" charset="0"/>
              </a:rPr>
              <a:t>浸没在液体中的物体</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其上、下表面受到液体对它的压力不同</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这就是浮力产生的原因。</a:t>
            </a:r>
            <a:r>
              <a:rPr lang="en-US" altLang="zh-CN" sz="2800" i="1" dirty="0">
                <a:solidFill>
                  <a:srgbClr val="000000"/>
                </a:solidFill>
                <a:latin typeface="Times New Roman" panose="02020603050405020304" pitchFamily="18" charset="0"/>
              </a:rPr>
              <a:t>F</a:t>
            </a:r>
            <a:r>
              <a:rPr lang="zh-CN" altLang="zh-CN" sz="2800" baseline="-25000" dirty="0">
                <a:solidFill>
                  <a:srgbClr val="000000"/>
                </a:solidFill>
                <a:latin typeface="Times New Roman" panose="02020603050405020304" pitchFamily="18" charset="0"/>
                <a:cs typeface="Times New Roman" panose="02020603050405020304" pitchFamily="18" charset="0"/>
              </a:rPr>
              <a:t>浮</a:t>
            </a:r>
            <a:r>
              <a:rPr lang="en-US" altLang="zh-CN" sz="2800" i="1" dirty="0">
                <a:solidFill>
                  <a:srgbClr val="000000"/>
                </a:solidFill>
                <a:latin typeface="Times New Roman" panose="02020603050405020304" pitchFamily="18" charset="0"/>
              </a:rPr>
              <a:t>=F</a:t>
            </a:r>
            <a:r>
              <a:rPr lang="en-US" altLang="zh-CN" sz="2800" baseline="-25000" dirty="0">
                <a:solidFill>
                  <a:srgbClr val="000000"/>
                </a:solidFill>
                <a:latin typeface="Times New Roman" panose="02020603050405020304" pitchFamily="18" charset="0"/>
              </a:rPr>
              <a:t>2</a:t>
            </a:r>
            <a:r>
              <a:rPr lang="en-US" altLang="zh-CN" sz="2800" i="1" dirty="0">
                <a:solidFill>
                  <a:srgbClr val="000000"/>
                </a:solidFill>
                <a:latin typeface="Times New Roman" panose="02020603050405020304" pitchFamily="18" charset="0"/>
              </a:rPr>
              <a:t>-F</a:t>
            </a:r>
            <a:r>
              <a:rPr lang="en-US" altLang="zh-CN" sz="2800" baseline="-25000" dirty="0">
                <a:solidFill>
                  <a:srgbClr val="000000"/>
                </a:solidFill>
                <a:latin typeface="Times New Roman" panose="02020603050405020304" pitchFamily="18" charset="0"/>
              </a:rPr>
              <a:t>1</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式中</a:t>
            </a:r>
            <a:r>
              <a:rPr lang="en-US" altLang="zh-CN" sz="2800" i="1" dirty="0">
                <a:solidFill>
                  <a:srgbClr val="000000"/>
                </a:solidFill>
                <a:latin typeface="Times New Roman" panose="02020603050405020304" pitchFamily="18" charset="0"/>
              </a:rPr>
              <a:t>F</a:t>
            </a:r>
            <a:r>
              <a:rPr lang="en-US" altLang="zh-CN" sz="2800" baseline="-25000" dirty="0">
                <a:solidFill>
                  <a:srgbClr val="000000"/>
                </a:solidFill>
                <a:latin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为物体</a:t>
            </a:r>
            <a:r>
              <a:rPr lang="en-US" altLang="zh-CN" sz="2800" dirty="0">
                <a:solidFill>
                  <a:srgbClr val="000000"/>
                </a:solidFill>
                <a:latin typeface="Times New Roman" panose="02020603050405020304" pitchFamily="18" charset="0"/>
                <a:cs typeface="Times New Roman" panose="02020603050405020304" pitchFamily="18" charset="0"/>
              </a:rPr>
              <a:t>________</a:t>
            </a:r>
            <a:r>
              <a:rPr lang="zh-CN" altLang="zh-CN" sz="2800" dirty="0">
                <a:solidFill>
                  <a:srgbClr val="000000"/>
                </a:solidFill>
                <a:latin typeface="Times New Roman" panose="02020603050405020304" pitchFamily="18" charset="0"/>
                <a:cs typeface="Times New Roman" panose="02020603050405020304" pitchFamily="18" charset="0"/>
              </a:rPr>
              <a:t>受到液体对它向上的压力</a:t>
            </a:r>
            <a:r>
              <a:rPr lang="en-US" altLang="zh-CN" sz="2800" dirty="0">
                <a:solidFill>
                  <a:srgbClr val="000000"/>
                </a:solidFill>
                <a:latin typeface="Times New Roman" panose="02020603050405020304" pitchFamily="18" charset="0"/>
              </a:rPr>
              <a:t>,</a:t>
            </a:r>
            <a:r>
              <a:rPr lang="en-US" altLang="zh-CN" sz="2800" i="1" dirty="0">
                <a:solidFill>
                  <a:srgbClr val="000000"/>
                </a:solidFill>
                <a:latin typeface="Times New Roman" panose="02020603050405020304" pitchFamily="18" charset="0"/>
              </a:rPr>
              <a:t>F</a:t>
            </a:r>
            <a:r>
              <a:rPr lang="en-US" altLang="zh-CN" sz="2800" baseline="-25000" dirty="0">
                <a:solidFill>
                  <a:srgbClr val="000000"/>
                </a:solidFill>
                <a:latin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为物体</a:t>
            </a:r>
            <a:r>
              <a:rPr lang="en-US" altLang="zh-CN" sz="2800" dirty="0">
                <a:solidFill>
                  <a:srgbClr val="000000"/>
                </a:solidFill>
                <a:latin typeface="Times New Roman" panose="02020603050405020304" pitchFamily="18" charset="0"/>
                <a:cs typeface="Times New Roman" panose="02020603050405020304" pitchFamily="18" charset="0"/>
              </a:rPr>
              <a:t>________</a:t>
            </a:r>
            <a:r>
              <a:rPr lang="zh-CN" altLang="zh-CN" sz="2800" dirty="0">
                <a:solidFill>
                  <a:srgbClr val="000000"/>
                </a:solidFill>
                <a:latin typeface="Times New Roman" panose="02020603050405020304" pitchFamily="18" charset="0"/>
                <a:cs typeface="Times New Roman" panose="02020603050405020304" pitchFamily="18" charset="0"/>
              </a:rPr>
              <a:t>受到液体对它向下的压力。</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6379152" y="1548962"/>
            <a:ext cx="1351652" cy="664862"/>
          </a:xfrm>
          <a:prstGeom prst="rect">
            <a:avLst/>
          </a:prstGeom>
        </p:spPr>
        <p:txBody>
          <a:bodyPr wrap="none">
            <a:spAutoFit/>
          </a:bodyPr>
          <a:lstStyle/>
          <a:p>
            <a:pPr>
              <a:lnSpc>
                <a:spcPct val="150000"/>
              </a:lnSpc>
            </a:pPr>
            <a:r>
              <a:rPr lang="zh-CN" altLang="zh-CN" sz="2800" dirty="0">
                <a:solidFill>
                  <a:srgbClr val="FF0000"/>
                </a:solidFill>
                <a:latin typeface="Times New Roman" panose="02020603050405020304" pitchFamily="18" charset="0"/>
                <a:cs typeface="Times New Roman" panose="02020603050405020304" pitchFamily="18" charset="0"/>
              </a:rPr>
              <a:t>下</a:t>
            </a:r>
            <a:r>
              <a:rPr lang="zh-CN" altLang="zh-CN" sz="2800" dirty="0" smtClean="0">
                <a:solidFill>
                  <a:srgbClr val="FF0000"/>
                </a:solidFill>
                <a:latin typeface="Times New Roman" panose="02020603050405020304" pitchFamily="18" charset="0"/>
                <a:cs typeface="Times New Roman" panose="02020603050405020304" pitchFamily="18" charset="0"/>
              </a:rPr>
              <a:t>表面</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2319976" y="2084988"/>
            <a:ext cx="1351652" cy="664862"/>
          </a:xfrm>
          <a:prstGeom prst="rect">
            <a:avLst/>
          </a:prstGeom>
        </p:spPr>
        <p:txBody>
          <a:bodyPr wrap="none">
            <a:spAutoFit/>
          </a:bodyPr>
          <a:lstStyle/>
          <a:p>
            <a:pPr>
              <a:lnSpc>
                <a:spcPct val="150000"/>
              </a:lnSpc>
            </a:pPr>
            <a:r>
              <a:rPr lang="zh-CN" altLang="zh-CN" sz="2800" dirty="0">
                <a:solidFill>
                  <a:srgbClr val="FF0000"/>
                </a:solidFill>
                <a:latin typeface="Times New Roman" panose="02020603050405020304" pitchFamily="18" charset="0"/>
                <a:cs typeface="Times New Roman" panose="02020603050405020304" pitchFamily="18" charset="0"/>
              </a:rPr>
              <a:t>上</a:t>
            </a:r>
            <a:r>
              <a:rPr lang="zh-CN" altLang="zh-CN" sz="2800" dirty="0" smtClean="0">
                <a:solidFill>
                  <a:srgbClr val="FF0000"/>
                </a:solidFill>
                <a:latin typeface="Times New Roman" panose="02020603050405020304" pitchFamily="18" charset="0"/>
                <a:cs typeface="Times New Roman" panose="02020603050405020304" pitchFamily="18" charset="0"/>
              </a:rPr>
              <a:t>表面</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34" name="矩形 33"/>
          <p:cNvSpPr>
            <a:spLocks noChangeAspect="1"/>
          </p:cNvSpPr>
          <p:nvPr/>
        </p:nvSpPr>
        <p:spPr>
          <a:xfrm>
            <a:off x="381000" y="2818596"/>
            <a:ext cx="11430000" cy="2677656"/>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正黑简体"/>
                <a:cs typeface="Times New Roman" panose="02020603050405020304" pitchFamily="18" charset="0"/>
              </a:rPr>
              <a:t>微判断</a:t>
            </a:r>
            <a:r>
              <a:rPr lang="zh-CN" altLang="zh-CN" sz="28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i="1" dirty="0" smtClean="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物体在水中受到浮力</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在空气中不受浮力。</a:t>
            </a:r>
            <a:r>
              <a:rPr lang="en-US" altLang="zh-CN" sz="2800" dirty="0" smtClean="0">
                <a:solidFill>
                  <a:srgbClr val="000000"/>
                </a:solidFill>
                <a:latin typeface="Times New Roman" panose="02020603050405020304" pitchFamily="18" charset="0"/>
                <a:cs typeface="Times New Roman" panose="02020603050405020304" pitchFamily="18" charset="0"/>
              </a:rPr>
              <a:t>(</a:t>
            </a:r>
            <a:r>
              <a:rPr lang="zh-CN" altLang="zh-CN" sz="2800" i="1"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i="1"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上浮的物体受浮力</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下沉的物体不受浮力。</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i="1"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i="1"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密度大的物体受到的浮力大。</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i="1"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4</a:t>
            </a:r>
            <a:r>
              <a:rPr lang="en-US" altLang="zh-CN" sz="2800" i="1"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浸没在水中的物体受到水的压力的合力和受到的浮力是等效的。</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i="1"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39" name="矩形 38"/>
          <p:cNvSpPr>
            <a:spLocks noChangeAspect="1"/>
          </p:cNvSpPr>
          <p:nvPr/>
        </p:nvSpPr>
        <p:spPr>
          <a:xfrm>
            <a:off x="8625947" y="2911688"/>
            <a:ext cx="627095" cy="567912"/>
          </a:xfrm>
          <a:prstGeom prst="rect">
            <a:avLst/>
          </a:prstGeom>
        </p:spPr>
        <p:txBody>
          <a:bodyPr wrap="none">
            <a:spAutoFit/>
          </a:bodyPr>
          <a:lstStyle/>
          <a:p>
            <a:pPr>
              <a:lnSpc>
                <a:spcPct val="120000"/>
              </a:lnSpc>
            </a:pPr>
            <a:r>
              <a:rPr lang="en-US" altLang="zh-CN" sz="2800" b="1" dirty="0" smtClean="0">
                <a:solidFill>
                  <a:srgbClr val="FF0000"/>
                </a:solidFill>
              </a:rPr>
              <a:t>× </a:t>
            </a:r>
            <a:endParaRPr lang="zh-CN" altLang="en-US" sz="2400" b="1" dirty="0">
              <a:solidFill>
                <a:srgbClr val="FF0000"/>
              </a:solidFill>
            </a:endParaRPr>
          </a:p>
        </p:txBody>
      </p:sp>
      <p:sp>
        <p:nvSpPr>
          <p:cNvPr id="40" name="矩形 39"/>
          <p:cNvSpPr>
            <a:spLocks noChangeAspect="1"/>
          </p:cNvSpPr>
          <p:nvPr/>
        </p:nvSpPr>
        <p:spPr>
          <a:xfrm>
            <a:off x="7427767" y="3559883"/>
            <a:ext cx="627095" cy="567912"/>
          </a:xfrm>
          <a:prstGeom prst="rect">
            <a:avLst/>
          </a:prstGeom>
        </p:spPr>
        <p:txBody>
          <a:bodyPr wrap="none">
            <a:spAutoFit/>
          </a:bodyPr>
          <a:lstStyle/>
          <a:p>
            <a:pPr>
              <a:lnSpc>
                <a:spcPct val="120000"/>
              </a:lnSpc>
            </a:pPr>
            <a:r>
              <a:rPr lang="en-US" altLang="zh-CN" sz="2800" b="1" dirty="0" smtClean="0">
                <a:solidFill>
                  <a:srgbClr val="FF0000"/>
                </a:solidFill>
              </a:rPr>
              <a:t>× </a:t>
            </a:r>
            <a:endParaRPr lang="zh-CN" altLang="en-US" sz="2400" b="1" dirty="0">
              <a:solidFill>
                <a:srgbClr val="FF0000"/>
              </a:solidFill>
            </a:endParaRPr>
          </a:p>
        </p:txBody>
      </p:sp>
      <p:sp>
        <p:nvSpPr>
          <p:cNvPr id="41" name="矩形 40"/>
          <p:cNvSpPr>
            <a:spLocks noChangeAspect="1"/>
          </p:cNvSpPr>
          <p:nvPr/>
        </p:nvSpPr>
        <p:spPr>
          <a:xfrm>
            <a:off x="5556926" y="4201015"/>
            <a:ext cx="627095" cy="567912"/>
          </a:xfrm>
          <a:prstGeom prst="rect">
            <a:avLst/>
          </a:prstGeom>
        </p:spPr>
        <p:txBody>
          <a:bodyPr wrap="none">
            <a:spAutoFit/>
          </a:bodyPr>
          <a:lstStyle/>
          <a:p>
            <a:pPr>
              <a:lnSpc>
                <a:spcPct val="120000"/>
              </a:lnSpc>
            </a:pPr>
            <a:r>
              <a:rPr lang="en-US" altLang="zh-CN" sz="2800" b="1" dirty="0" smtClean="0">
                <a:solidFill>
                  <a:srgbClr val="FF0000"/>
                </a:solidFill>
              </a:rPr>
              <a:t>× </a:t>
            </a:r>
            <a:endParaRPr lang="zh-CN" altLang="en-US" sz="2400" b="1" dirty="0">
              <a:solidFill>
                <a:srgbClr val="FF0000"/>
              </a:solidFill>
            </a:endParaRPr>
          </a:p>
        </p:txBody>
      </p:sp>
      <p:sp>
        <p:nvSpPr>
          <p:cNvPr id="42" name="矩形 41"/>
          <p:cNvSpPr>
            <a:spLocks noChangeAspect="1"/>
          </p:cNvSpPr>
          <p:nvPr/>
        </p:nvSpPr>
        <p:spPr>
          <a:xfrm>
            <a:off x="10944449" y="4806576"/>
            <a:ext cx="415498" cy="609398"/>
          </a:xfrm>
          <a:prstGeom prst="rect">
            <a:avLst/>
          </a:prstGeom>
        </p:spPr>
        <p:txBody>
          <a:bodyPr wrap="none">
            <a:spAutoFit/>
          </a:bodyPr>
          <a:lstStyle/>
          <a:p>
            <a:pPr>
              <a:lnSpc>
                <a:spcPct val="120000"/>
              </a:lnSpc>
            </a:pPr>
            <a:r>
              <a:rPr lang="en-US" altLang="zh-CN" sz="2800" b="1" dirty="0" smtClean="0">
                <a:solidFill>
                  <a:srgbClr val="FF0000"/>
                </a:solidFill>
                <a:effectLst/>
                <a:latin typeface="Cambria Math" panose="02040503050406030204" pitchFamily="18" charset="0"/>
                <a:ea typeface="NEU-BZ-S92"/>
                <a:cs typeface="Times New Roman" panose="02020603050405020304" pitchFamily="18" charset="0"/>
              </a:rPr>
              <a:t>√</a:t>
            </a:r>
            <a:endParaRPr lang="zh-CN" altLang="en-US" sz="2800" b="1" dirty="0"/>
          </a:p>
        </p:txBody>
      </p:sp>
    </p:spTree>
    <p:extLst>
      <p:ext uri="{BB962C8B-B14F-4D97-AF65-F5344CB8AC3E}">
        <p14:creationId xmlns:p14="http://schemas.microsoft.com/office/powerpoint/2010/main" val="3853529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barn(inVertical)">
                                      <p:cBhvr>
                                        <p:cTn id="17" dur="500"/>
                                        <p:tgtEl>
                                          <p:spTgt spid="3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wipe(down)">
                                      <p:cBhvr>
                                        <p:cTn id="22" dur="500"/>
                                        <p:tgtEl>
                                          <p:spTgt spid="3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wipe(down)">
                                      <p:cBhvr>
                                        <p:cTn id="27" dur="500"/>
                                        <p:tgtEl>
                                          <p:spTgt spid="4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41"/>
                                        </p:tgtEl>
                                        <p:attrNameLst>
                                          <p:attrName>style.visibility</p:attrName>
                                        </p:attrNameLst>
                                      </p:cBhvr>
                                      <p:to>
                                        <p:strVal val="visible"/>
                                      </p:to>
                                    </p:set>
                                    <p:animEffect transition="in" filter="wipe(down)">
                                      <p:cBhvr>
                                        <p:cTn id="32" dur="500"/>
                                        <p:tgtEl>
                                          <p:spTgt spid="4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wipe(down)">
                                      <p:cBhvr>
                                        <p:cTn id="3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34" grpId="0"/>
      <p:bldP spid="39" grpId="0"/>
      <p:bldP spid="40" grpId="0"/>
      <p:bldP spid="41" grpId="0"/>
      <p:bldP spid="4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18578"/>
            <a:ext cx="11430000" cy="3970318"/>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E36C0A"/>
                </a:solidFill>
                <a:latin typeface="Arial" panose="020B0604020202020204" pitchFamily="34" charset="0"/>
                <a:ea typeface="黑体" panose="02010609060101010101" pitchFamily="49" charset="-122"/>
                <a:cs typeface="Times New Roman" panose="02020603050405020304" pitchFamily="18" charset="0"/>
              </a:rPr>
              <a:t>教材素材再利用</a:t>
            </a:r>
            <a:r>
              <a:rPr lang="en-US" altLang="zh-CN" sz="2800" dirty="0">
                <a:solidFill>
                  <a:srgbClr val="E36C0A"/>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dirty="0">
                <a:solidFill>
                  <a:srgbClr val="000000"/>
                </a:solidFill>
                <a:latin typeface="Times New Roman" panose="02020603050405020304" pitchFamily="18" charset="0"/>
                <a:cs typeface="Times New Roman" panose="02020603050405020304" pitchFamily="18" charset="0"/>
              </a:rPr>
              <a:t>如图所示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一个长方体浸没在水中</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其上表面受到水的压力为</a:t>
            </a:r>
            <a:r>
              <a:rPr lang="en-US" altLang="zh-CN" sz="2800" dirty="0">
                <a:solidFill>
                  <a:srgbClr val="000000"/>
                </a:solidFill>
                <a:latin typeface="Times New Roman" panose="02020603050405020304" pitchFamily="18" charset="0"/>
                <a:cs typeface="Times New Roman" panose="02020603050405020304" pitchFamily="18" charset="0"/>
              </a:rPr>
              <a:t>4 N,</a:t>
            </a:r>
            <a:r>
              <a:rPr lang="zh-CN" altLang="zh-CN" sz="2800" dirty="0">
                <a:solidFill>
                  <a:srgbClr val="000000"/>
                </a:solidFill>
                <a:latin typeface="Times New Roman" panose="02020603050405020304" pitchFamily="18" charset="0"/>
                <a:cs typeface="Times New Roman" panose="02020603050405020304" pitchFamily="18" charset="0"/>
              </a:rPr>
              <a:t>下表面受到水的压力为</a:t>
            </a:r>
            <a:r>
              <a:rPr lang="en-US" altLang="zh-CN" sz="2800" dirty="0">
                <a:solidFill>
                  <a:srgbClr val="000000"/>
                </a:solidFill>
                <a:latin typeface="Times New Roman" panose="02020603050405020304" pitchFamily="18" charset="0"/>
                <a:cs typeface="Times New Roman" panose="02020603050405020304" pitchFamily="18" charset="0"/>
              </a:rPr>
              <a:t>7 N,</a:t>
            </a:r>
            <a:r>
              <a:rPr lang="zh-CN" altLang="zh-CN" sz="2800" dirty="0">
                <a:solidFill>
                  <a:srgbClr val="000000"/>
                </a:solidFill>
                <a:latin typeface="Times New Roman" panose="02020603050405020304" pitchFamily="18" charset="0"/>
                <a:cs typeface="Times New Roman" panose="02020603050405020304" pitchFamily="18" charset="0"/>
              </a:rPr>
              <a:t>则长方体受到水的浮力为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i="1"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ctr">
              <a:lnSpc>
                <a:spcPct val="150000"/>
              </a:lnSpc>
              <a:spcAft>
                <a:spcPts val="0"/>
              </a:spcAft>
              <a:tabLst>
                <a:tab pos="1188085" algn="l"/>
                <a:tab pos="2163445" algn="l"/>
                <a:tab pos="3142615" algn="l"/>
                <a:tab pos="4190365" algn="l"/>
              </a:tabLst>
            </a:pPr>
            <a:endParaRPr lang="en-US" altLang="zh-CN" sz="2800" dirty="0" smtClean="0">
              <a:solidFill>
                <a:srgbClr val="000000"/>
              </a:solidFill>
              <a:latin typeface="Times New Roman" panose="02020603050405020304" pitchFamily="18" charset="0"/>
              <a:cs typeface="Times New Roman" panose="02020603050405020304" pitchFamily="18" charset="0"/>
            </a:endParaRPr>
          </a:p>
          <a:p>
            <a:pPr algn="ct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A.3 N	</a:t>
            </a:r>
            <a:r>
              <a:rPr lang="en-US" altLang="zh-CN" sz="2800" dirty="0" smtClean="0">
                <a:solidFill>
                  <a:srgbClr val="000000"/>
                </a:solidFill>
                <a:latin typeface="Times New Roman" panose="02020603050405020304" pitchFamily="18" charset="0"/>
                <a:cs typeface="Times New Roman" panose="02020603050405020304" pitchFamily="18" charset="0"/>
              </a:rPr>
              <a:t>	B.4 </a:t>
            </a:r>
            <a:r>
              <a:rPr lang="en-US" altLang="zh-CN" sz="2800" dirty="0">
                <a:solidFill>
                  <a:srgbClr val="000000"/>
                </a:solidFill>
                <a:latin typeface="Times New Roman" panose="02020603050405020304" pitchFamily="18" charset="0"/>
                <a:cs typeface="Times New Roman" panose="02020603050405020304" pitchFamily="18" charset="0"/>
              </a:rPr>
              <a:t>N</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C.7 N	</a:t>
            </a:r>
            <a:r>
              <a:rPr lang="en-US" altLang="zh-CN" sz="2800" dirty="0" smtClean="0">
                <a:solidFill>
                  <a:srgbClr val="000000"/>
                </a:solidFill>
                <a:latin typeface="Times New Roman" panose="02020603050405020304" pitchFamily="18" charset="0"/>
                <a:cs typeface="Times New Roman" panose="02020603050405020304" pitchFamily="18" charset="0"/>
              </a:rPr>
              <a:t>	D.11 </a:t>
            </a:r>
            <a:r>
              <a:rPr lang="en-US" altLang="zh-CN" sz="2800" dirty="0">
                <a:solidFill>
                  <a:srgbClr val="000000"/>
                </a:solidFill>
                <a:latin typeface="Times New Roman" panose="02020603050405020304" pitchFamily="18" charset="0"/>
                <a:cs typeface="Times New Roman" panose="02020603050405020304" pitchFamily="18" charset="0"/>
              </a:rPr>
              <a:t>N</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7" name="AW8QXR23.eps" descr="id:2147493167;FounderCES"/>
          <p:cNvPicPr/>
          <p:nvPr/>
        </p:nvPicPr>
        <p:blipFill>
          <a:blip r:embed="rId2">
            <a:clrChange>
              <a:clrFrom>
                <a:srgbClr val="FFFFFF"/>
              </a:clrFrom>
              <a:clrTo>
                <a:srgbClr val="FFFFFF">
                  <a:alpha val="0"/>
                </a:srgbClr>
              </a:clrTo>
            </a:clrChange>
          </a:blip>
          <a:stretch>
            <a:fillRect/>
          </a:stretch>
        </p:blipFill>
        <p:spPr>
          <a:xfrm>
            <a:off x="5560608" y="1956238"/>
            <a:ext cx="1365710" cy="2223912"/>
          </a:xfrm>
          <a:prstGeom prst="rect">
            <a:avLst/>
          </a:prstGeom>
        </p:spPr>
      </p:pic>
      <p:sp>
        <p:nvSpPr>
          <p:cNvPr id="8" name="矩形 7"/>
          <p:cNvSpPr>
            <a:spLocks noChangeAspect="1"/>
          </p:cNvSpPr>
          <p:nvPr/>
        </p:nvSpPr>
        <p:spPr>
          <a:xfrm>
            <a:off x="10137917" y="1346840"/>
            <a:ext cx="444352" cy="609398"/>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A</a:t>
            </a:r>
            <a:endParaRPr lang="zh-CN" altLang="en-US" sz="2800" b="1" dirty="0">
              <a:solidFill>
                <a:srgbClr val="FF0000"/>
              </a:solidFill>
            </a:endParaRPr>
          </a:p>
        </p:txBody>
      </p:sp>
      <p:sp>
        <p:nvSpPr>
          <p:cNvPr id="3" name="矩形 2"/>
          <p:cNvSpPr>
            <a:spLocks noChangeAspect="1"/>
          </p:cNvSpPr>
          <p:nvPr/>
        </p:nvSpPr>
        <p:spPr>
          <a:xfrm>
            <a:off x="381000" y="4567876"/>
            <a:ext cx="8521885" cy="738664"/>
          </a:xfrm>
          <a:prstGeom prst="rect">
            <a:avLst/>
          </a:prstGeom>
        </p:spPr>
        <p:txBody>
          <a:bodyPr wrap="none">
            <a:spAutoFit/>
          </a:bodyPr>
          <a:lstStyle/>
          <a:p>
            <a:pPr>
              <a:lnSpc>
                <a:spcPct val="150000"/>
              </a:lnSpc>
              <a:spcAft>
                <a:spcPts val="0"/>
              </a:spcAft>
              <a:tabLst>
                <a:tab pos="1188085" algn="l"/>
                <a:tab pos="2163445" algn="l"/>
                <a:tab pos="3142615" algn="l"/>
                <a:tab pos="4190365" algn="l"/>
              </a:tabLst>
            </a:pPr>
            <a:r>
              <a:rPr lang="zh-CN" altLang="zh-CN" sz="28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8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长方体</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受到水的浮力</a:t>
            </a:r>
            <a:r>
              <a:rPr lang="en-US" altLang="zh-CN" sz="2800" i="1" dirty="0">
                <a:solidFill>
                  <a:srgbClr val="000000"/>
                </a:solidFill>
                <a:latin typeface="Times New Roman" panose="02020603050405020304" pitchFamily="18" charset="0"/>
              </a:rPr>
              <a:t>F</a:t>
            </a:r>
            <a:r>
              <a:rPr lang="zh-CN" altLang="zh-CN" sz="2800"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浮</a:t>
            </a:r>
            <a:r>
              <a:rPr lang="en-US" altLang="zh-CN" sz="2800" i="1" dirty="0">
                <a:solidFill>
                  <a:srgbClr val="000000"/>
                </a:solidFill>
                <a:latin typeface="Times New Roman" panose="02020603050405020304" pitchFamily="18" charset="0"/>
              </a:rPr>
              <a:t>=F</a:t>
            </a:r>
            <a:r>
              <a:rPr lang="zh-CN" altLang="zh-CN" sz="2800"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a:t>
            </a:r>
            <a:r>
              <a:rPr lang="en-US" altLang="zh-CN" sz="2800" i="1" dirty="0">
                <a:solidFill>
                  <a:srgbClr val="000000"/>
                </a:solidFill>
                <a:latin typeface="Times New Roman" panose="02020603050405020304" pitchFamily="18" charset="0"/>
              </a:rPr>
              <a:t>-F</a:t>
            </a:r>
            <a:r>
              <a:rPr lang="zh-CN" altLang="zh-CN" sz="2800"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a:t>
            </a:r>
            <a:r>
              <a:rPr lang="en-US" altLang="zh-CN" sz="2800" i="1" dirty="0">
                <a:solidFill>
                  <a:srgbClr val="000000"/>
                </a:solidFill>
                <a:latin typeface="Times New Roman" panose="02020603050405020304" pitchFamily="18" charset="0"/>
              </a:rPr>
              <a:t>=</a:t>
            </a:r>
            <a:r>
              <a:rPr lang="en-US" altLang="zh-CN" sz="2800" dirty="0">
                <a:solidFill>
                  <a:srgbClr val="000000"/>
                </a:solidFill>
                <a:latin typeface="Times New Roman" panose="02020603050405020304" pitchFamily="18" charset="0"/>
              </a:rPr>
              <a:t>7</a:t>
            </a:r>
            <a:r>
              <a:rPr lang="en-US" altLang="zh-CN" sz="2800" dirty="0">
                <a:solidFill>
                  <a:srgbClr val="000000"/>
                </a:solidFill>
                <a:latin typeface="Times New Roman" panose="02020603050405020304" pitchFamily="18" charset="0"/>
                <a:ea typeface="楷体" panose="02010609060101010101" pitchFamily="49" charset="-122"/>
              </a:rPr>
              <a:t> </a:t>
            </a:r>
            <a:r>
              <a:rPr lang="en-US" altLang="zh-CN" sz="2800" dirty="0">
                <a:solidFill>
                  <a:srgbClr val="000000"/>
                </a:solidFill>
                <a:latin typeface="Times New Roman" panose="02020603050405020304" pitchFamily="18" charset="0"/>
              </a:rPr>
              <a:t>N</a:t>
            </a:r>
            <a:r>
              <a:rPr lang="en-US" altLang="zh-CN" sz="2800" i="1" dirty="0">
                <a:solidFill>
                  <a:srgbClr val="000000"/>
                </a:solidFill>
                <a:latin typeface="Times New Roman" panose="02020603050405020304" pitchFamily="18" charset="0"/>
              </a:rPr>
              <a:t>-</a:t>
            </a:r>
            <a:r>
              <a:rPr lang="en-US" altLang="zh-CN" sz="2800" dirty="0">
                <a:solidFill>
                  <a:srgbClr val="000000"/>
                </a:solidFill>
                <a:latin typeface="Times New Roman" panose="02020603050405020304" pitchFamily="18" charset="0"/>
              </a:rPr>
              <a:t>4</a:t>
            </a:r>
            <a:r>
              <a:rPr lang="en-US" altLang="zh-CN" sz="2800" dirty="0">
                <a:solidFill>
                  <a:srgbClr val="000000"/>
                </a:solidFill>
                <a:latin typeface="Times New Roman" panose="02020603050405020304" pitchFamily="18" charset="0"/>
                <a:ea typeface="楷体" panose="02010609060101010101" pitchFamily="49" charset="-122"/>
              </a:rPr>
              <a:t> </a:t>
            </a:r>
            <a:r>
              <a:rPr lang="en-US" altLang="zh-CN" sz="2800" dirty="0">
                <a:solidFill>
                  <a:srgbClr val="000000"/>
                </a:solidFill>
                <a:latin typeface="Times New Roman" panose="02020603050405020304" pitchFamily="18" charset="0"/>
              </a:rPr>
              <a:t>N</a:t>
            </a:r>
            <a:r>
              <a:rPr lang="en-US" altLang="zh-CN" sz="2800" i="1" dirty="0">
                <a:solidFill>
                  <a:srgbClr val="000000"/>
                </a:solidFill>
                <a:latin typeface="Times New Roman" panose="02020603050405020304" pitchFamily="18" charset="0"/>
              </a:rPr>
              <a:t>=</a:t>
            </a:r>
            <a:r>
              <a:rPr lang="en-US" altLang="zh-CN" sz="2800" dirty="0">
                <a:solidFill>
                  <a:srgbClr val="000000"/>
                </a:solidFill>
                <a:latin typeface="Times New Roman" panose="02020603050405020304" pitchFamily="18" charset="0"/>
              </a:rPr>
              <a:t>3</a:t>
            </a:r>
            <a:r>
              <a:rPr lang="en-US" altLang="zh-CN" sz="2800" dirty="0">
                <a:solidFill>
                  <a:srgbClr val="000000"/>
                </a:solidFill>
                <a:latin typeface="Times New Roman" panose="02020603050405020304" pitchFamily="18" charset="0"/>
                <a:ea typeface="楷体" panose="02010609060101010101" pitchFamily="49" charset="-122"/>
              </a:rPr>
              <a:t> </a:t>
            </a:r>
            <a:r>
              <a:rPr lang="en-US" altLang="zh-CN" sz="2800" dirty="0">
                <a:solidFill>
                  <a:srgbClr val="000000"/>
                </a:solidFill>
                <a:latin typeface="Times New Roman" panose="02020603050405020304" pitchFamily="18" charset="0"/>
              </a:rPr>
              <a:t>N</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88986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00" y="209677"/>
            <a:ext cx="11430001" cy="577785"/>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3622979" y="103386"/>
            <a:ext cx="5746402" cy="669887"/>
            <a:chOff x="3606630" y="897473"/>
            <a:chExt cx="4749093" cy="669887"/>
          </a:xfrm>
        </p:grpSpPr>
        <p:pic>
          <p:nvPicPr>
            <p:cNvPr id="21" name="图片 20" descr="阴影"/>
            <p:cNvPicPr>
              <a:picLocks noChangeAspect="1"/>
            </p:cNvPicPr>
            <p:nvPr/>
          </p:nvPicPr>
          <p:blipFill>
            <a:blip r:embed="rId2"/>
            <a:stretch>
              <a:fillRect/>
            </a:stretch>
          </p:blipFill>
          <p:spPr>
            <a:xfrm>
              <a:off x="3606630" y="897473"/>
              <a:ext cx="4749093" cy="669887"/>
            </a:xfrm>
            <a:prstGeom prst="rect">
              <a:avLst/>
            </a:prstGeom>
          </p:spPr>
        </p:pic>
        <p:sp>
          <p:nvSpPr>
            <p:cNvPr id="22" name="文本框 21"/>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探究</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重难解析</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14" name="矩形 13"/>
          <p:cNvSpPr>
            <a:spLocks noChangeAspect="1"/>
          </p:cNvSpPr>
          <p:nvPr/>
        </p:nvSpPr>
        <p:spPr>
          <a:xfrm>
            <a:off x="381000" y="766442"/>
            <a:ext cx="11430000" cy="2597378"/>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探究问题</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一</a:t>
            </a:r>
            <a:r>
              <a:rPr lang="en-US" altLang="zh-CN" sz="2800" dirty="0" smtClean="0">
                <a:solidFill>
                  <a:srgbClr val="000000"/>
                </a:solidFill>
                <a:latin typeface="NEU-BZ-S92" panose="02020503000000020003" pitchFamily="18" charset="-122"/>
                <a:ea typeface="方正兰亭中黑_GBK"/>
                <a:cs typeface="Times New Roman" panose="02020603050405020304" pitchFamily="18" charset="0"/>
              </a:rPr>
              <a:t>    </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浮力</a:t>
            </a: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的测量</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800" b="1"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800" dirty="0">
                <a:solidFill>
                  <a:srgbClr val="000000"/>
                </a:solidFill>
                <a:latin typeface="Times New Roman" panose="02020603050405020304" pitchFamily="18" charset="0"/>
                <a:cs typeface="Times New Roman" panose="02020603050405020304" pitchFamily="18" charset="0"/>
              </a:rPr>
              <a:t>如图甲所示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弹簧测力计的示数为</a:t>
            </a:r>
            <a:r>
              <a:rPr lang="en-US" altLang="zh-CN" sz="2800" dirty="0">
                <a:solidFill>
                  <a:srgbClr val="000000"/>
                </a:solidFill>
                <a:latin typeface="Times New Roman" panose="02020603050405020304" pitchFamily="18" charset="0"/>
                <a:cs typeface="Times New Roman" panose="02020603050405020304" pitchFamily="18" charset="0"/>
              </a:rPr>
              <a:t>5 N</a:t>
            </a:r>
            <a:r>
              <a:rPr lang="zh-CN" altLang="zh-CN" sz="2800" dirty="0">
                <a:solidFill>
                  <a:srgbClr val="000000"/>
                </a:solidFill>
                <a:latin typeface="Times New Roman" panose="02020603050405020304" pitchFamily="18" charset="0"/>
                <a:cs typeface="Times New Roman" panose="02020603050405020304" pitchFamily="18" charset="0"/>
              </a:rPr>
              <a:t>。如图乙所示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小球一半浸在水中</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弹簧测力计的示数为</a:t>
            </a:r>
            <a:r>
              <a:rPr lang="en-US" altLang="zh-CN" sz="2800" dirty="0">
                <a:solidFill>
                  <a:srgbClr val="000000"/>
                </a:solidFill>
                <a:latin typeface="Times New Roman" panose="02020603050405020304" pitchFamily="18" charset="0"/>
                <a:cs typeface="Times New Roman" panose="02020603050405020304" pitchFamily="18" charset="0"/>
              </a:rPr>
              <a:t>2 N</a:t>
            </a:r>
            <a:r>
              <a:rPr lang="zh-CN" altLang="zh-CN" sz="2800" dirty="0">
                <a:solidFill>
                  <a:srgbClr val="000000"/>
                </a:solidFill>
                <a:latin typeface="Times New Roman" panose="02020603050405020304" pitchFamily="18" charset="0"/>
                <a:cs typeface="Times New Roman" panose="02020603050405020304" pitchFamily="18" charset="0"/>
              </a:rPr>
              <a:t>。则小球受到的浮力为</a:t>
            </a:r>
            <a:r>
              <a:rPr lang="en-US" altLang="zh-CN" sz="2800" dirty="0">
                <a:solidFill>
                  <a:srgbClr val="000000"/>
                </a:solidFill>
                <a:latin typeface="Times New Roman" panose="02020603050405020304" pitchFamily="18" charset="0"/>
                <a:cs typeface="Times New Roman" panose="02020603050405020304" pitchFamily="18" charset="0"/>
              </a:rPr>
              <a:t>________ N,</a:t>
            </a:r>
            <a:r>
              <a:rPr lang="zh-CN" altLang="zh-CN" sz="2800" dirty="0">
                <a:solidFill>
                  <a:srgbClr val="000000"/>
                </a:solidFill>
                <a:latin typeface="Times New Roman" panose="02020603050405020304" pitchFamily="18" charset="0"/>
                <a:cs typeface="Times New Roman" panose="02020603050405020304" pitchFamily="18" charset="0"/>
              </a:rPr>
              <a:t>小球在水中受到的浮力方向</a:t>
            </a:r>
            <a:r>
              <a:rPr lang="en-US" altLang="zh-CN" sz="2800" dirty="0">
                <a:solidFill>
                  <a:srgbClr val="000000"/>
                </a:solidFill>
                <a:latin typeface="Times New Roman" panose="02020603050405020304" pitchFamily="18" charset="0"/>
                <a:cs typeface="Times New Roman" panose="02020603050405020304" pitchFamily="18" charset="0"/>
              </a:rPr>
              <a:t>________</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15" name="AW8QXR24.eps" descr="id:2147493188;FounderCES"/>
          <p:cNvPicPr/>
          <p:nvPr/>
        </p:nvPicPr>
        <p:blipFill>
          <a:blip r:embed="rId3">
            <a:clrChange>
              <a:clrFrom>
                <a:srgbClr val="FFFFFF"/>
              </a:clrFrom>
              <a:clrTo>
                <a:srgbClr val="FFFFFF">
                  <a:alpha val="0"/>
                </a:srgbClr>
              </a:clrTo>
            </a:clrChange>
          </a:blip>
          <a:stretch>
            <a:fillRect/>
          </a:stretch>
        </p:blipFill>
        <p:spPr>
          <a:xfrm>
            <a:off x="4199856" y="3353310"/>
            <a:ext cx="2947179" cy="2552630"/>
          </a:xfrm>
          <a:prstGeom prst="rect">
            <a:avLst/>
          </a:prstGeom>
        </p:spPr>
      </p:pic>
      <p:sp>
        <p:nvSpPr>
          <p:cNvPr id="16" name="矩形 15"/>
          <p:cNvSpPr>
            <a:spLocks noChangeAspect="1"/>
          </p:cNvSpPr>
          <p:nvPr/>
        </p:nvSpPr>
        <p:spPr>
          <a:xfrm>
            <a:off x="9444234" y="2157298"/>
            <a:ext cx="364202" cy="572593"/>
          </a:xfrm>
          <a:prstGeom prst="rect">
            <a:avLst/>
          </a:prstGeom>
        </p:spPr>
        <p:txBody>
          <a:bodyPr wrap="none">
            <a:spAutoFit/>
          </a:bodyPr>
          <a:lstStyle/>
          <a:p>
            <a:pPr>
              <a:lnSpc>
                <a:spcPct val="120000"/>
              </a:lnSpc>
            </a:pPr>
            <a:r>
              <a:rPr lang="en-US" altLang="zh-CN" sz="2800" dirty="0" smtClean="0">
                <a:solidFill>
                  <a:srgbClr val="FF0000"/>
                </a:solidFill>
                <a:latin typeface="Times New Roman" panose="02020603050405020304" pitchFamily="18" charset="0"/>
              </a:rPr>
              <a:t>3</a:t>
            </a:r>
            <a:endParaRPr lang="zh-CN" altLang="en-US" sz="2800" dirty="0">
              <a:solidFill>
                <a:srgbClr val="FF0000"/>
              </a:solidFill>
            </a:endParaRPr>
          </a:p>
        </p:txBody>
      </p:sp>
      <p:sp>
        <p:nvSpPr>
          <p:cNvPr id="19" name="矩形 18"/>
          <p:cNvSpPr>
            <a:spLocks noChangeAspect="1"/>
          </p:cNvSpPr>
          <p:nvPr/>
        </p:nvSpPr>
        <p:spPr>
          <a:xfrm>
            <a:off x="3958118" y="2782441"/>
            <a:ext cx="1627369" cy="567912"/>
          </a:xfrm>
          <a:prstGeom prst="rect">
            <a:avLst/>
          </a:prstGeom>
        </p:spPr>
        <p:txBody>
          <a:bodyPr wrap="none">
            <a:spAutoFit/>
          </a:bodyPr>
          <a:lstStyle/>
          <a:p>
            <a:pPr>
              <a:lnSpc>
                <a:spcPct val="120000"/>
              </a:lnSpc>
            </a:pPr>
            <a:r>
              <a:rPr lang="zh-CN" altLang="en-US" sz="2800" dirty="0">
                <a:solidFill>
                  <a:srgbClr val="FF0000"/>
                </a:solidFill>
                <a:latin typeface="Times New Roman" panose="02020603050405020304" pitchFamily="18" charset="0"/>
              </a:rPr>
              <a:t>竖直向上</a:t>
            </a:r>
            <a:endParaRPr lang="zh-CN" altLang="en-US" sz="2800" dirty="0">
              <a:solidFill>
                <a:srgbClr val="FF0000"/>
              </a:solidFill>
            </a:endParaRPr>
          </a:p>
        </p:txBody>
      </p:sp>
      <p:sp>
        <p:nvSpPr>
          <p:cNvPr id="2" name="矩形 1"/>
          <p:cNvSpPr>
            <a:spLocks noChangeAspect="1"/>
          </p:cNvSpPr>
          <p:nvPr/>
        </p:nvSpPr>
        <p:spPr>
          <a:xfrm>
            <a:off x="381000" y="5812790"/>
            <a:ext cx="11430000" cy="738664"/>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800" dirty="0">
                <a:solidFill>
                  <a:srgbClr val="FF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小球受到的浮力</a:t>
            </a:r>
            <a:r>
              <a:rPr lang="en-US" altLang="zh-CN" sz="2800" i="1" dirty="0">
                <a:solidFill>
                  <a:srgbClr val="000000"/>
                </a:solidFill>
                <a:latin typeface="Times New Roman" panose="02020603050405020304" pitchFamily="18" charset="0"/>
                <a:cs typeface="Times New Roman" panose="02020603050405020304" pitchFamily="18" charset="0"/>
              </a:rPr>
              <a:t>F</a:t>
            </a:r>
            <a:r>
              <a:rPr lang="zh-CN" altLang="zh-CN" sz="2800"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浮</a:t>
            </a:r>
            <a:r>
              <a:rPr lang="en-US" altLang="zh-CN" sz="2800" i="1" dirty="0">
                <a:solidFill>
                  <a:srgbClr val="000000"/>
                </a:solidFill>
                <a:latin typeface="Times New Roman" panose="02020603050405020304" pitchFamily="18" charset="0"/>
                <a:cs typeface="Times New Roman" panose="02020603050405020304" pitchFamily="18" charset="0"/>
              </a:rPr>
              <a:t>=G-F</a:t>
            </a:r>
            <a:r>
              <a:rPr lang="zh-CN" altLang="zh-CN" sz="2800"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5</a:t>
            </a:r>
            <a:r>
              <a:rPr lang="en-US"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N</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N</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N,</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浮力的方向是竖直向上的</a:t>
            </a:r>
            <a:r>
              <a:rPr lang="zh-CN" altLang="zh-CN" sz="28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70727580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20"/>
                                        </p:tgtEl>
                                        <p:attrNameLst>
                                          <p:attrName>r</p:attrName>
                                        </p:attrNameLst>
                                      </p:cBhvr>
                                    </p:animRot>
                                    <p:animRot by="-240000">
                                      <p:cBhvr>
                                        <p:cTn id="7" dur="200" fill="hold">
                                          <p:stCondLst>
                                            <p:cond delay="200"/>
                                          </p:stCondLst>
                                        </p:cTn>
                                        <p:tgtEl>
                                          <p:spTgt spid="20"/>
                                        </p:tgtEl>
                                        <p:attrNameLst>
                                          <p:attrName>r</p:attrName>
                                        </p:attrNameLst>
                                      </p:cBhvr>
                                    </p:animRot>
                                    <p:animRot by="240000">
                                      <p:cBhvr>
                                        <p:cTn id="8" dur="200" fill="hold">
                                          <p:stCondLst>
                                            <p:cond delay="400"/>
                                          </p:stCondLst>
                                        </p:cTn>
                                        <p:tgtEl>
                                          <p:spTgt spid="20"/>
                                        </p:tgtEl>
                                        <p:attrNameLst>
                                          <p:attrName>r</p:attrName>
                                        </p:attrNameLst>
                                      </p:cBhvr>
                                    </p:animRot>
                                    <p:animRot by="-240000">
                                      <p:cBhvr>
                                        <p:cTn id="9" dur="200" fill="hold">
                                          <p:stCondLst>
                                            <p:cond delay="600"/>
                                          </p:stCondLst>
                                        </p:cTn>
                                        <p:tgtEl>
                                          <p:spTgt spid="20"/>
                                        </p:tgtEl>
                                        <p:attrNameLst>
                                          <p:attrName>r</p:attrName>
                                        </p:attrNameLst>
                                      </p:cBhvr>
                                    </p:animRot>
                                    <p:animRot by="120000">
                                      <p:cBhvr>
                                        <p:cTn id="10" dur="200" fill="hold">
                                          <p:stCondLst>
                                            <p:cond delay="800"/>
                                          </p:stCondLst>
                                        </p:cTn>
                                        <p:tgtEl>
                                          <p:spTgt spid="20"/>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500"/>
                                        <p:tgtEl>
                                          <p:spTgt spid="1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down)">
                                      <p:cBhvr>
                                        <p:cTn id="20" dur="500"/>
                                        <p:tgtEl>
                                          <p:spTgt spid="19"/>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down)">
                                      <p:cBhvr>
                                        <p:cTn id="2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220907"/>
            <a:ext cx="11430000" cy="1304716"/>
          </a:xfrm>
          <a:prstGeom prst="rect">
            <a:avLst/>
          </a:prstGeom>
          <a:ln>
            <a:solidFill>
              <a:schemeClr val="tx1"/>
            </a:solidFill>
          </a:ln>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正黑简体"/>
                <a:cs typeface="Times New Roman" panose="02020603050405020304" pitchFamily="18" charset="0"/>
              </a:rPr>
              <a:t>规律</a:t>
            </a:r>
            <a:r>
              <a:rPr lang="zh-CN" altLang="zh-CN" sz="2800" dirty="0" smtClean="0">
                <a:solidFill>
                  <a:srgbClr val="000000"/>
                </a:solidFill>
                <a:latin typeface="NEU-BZ-S92" panose="02020503000000020003" pitchFamily="18" charset="-122"/>
                <a:ea typeface="方正正黑简体"/>
                <a:cs typeface="Times New Roman" panose="02020603050405020304" pitchFamily="18" charset="0"/>
              </a:rPr>
              <a:t>方法</a:t>
            </a:r>
            <a:r>
              <a:rPr lang="en-US" altLang="zh-CN" sz="2800" dirty="0" smtClean="0">
                <a:solidFill>
                  <a:srgbClr val="000000"/>
                </a:solidFill>
                <a:latin typeface="NEU-BZ-S92" panose="02020503000000020003" pitchFamily="18" charset="-122"/>
                <a:ea typeface="方正正黑简体"/>
                <a:cs typeface="Times New Roman" panose="02020603050405020304" pitchFamily="18" charset="0"/>
              </a:rPr>
              <a:t>    </a:t>
            </a:r>
            <a:r>
              <a:rPr lang="zh-CN" altLang="zh-CN" sz="28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称重法求物体浮力</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找出物体的重力</a:t>
            </a:r>
            <a:r>
              <a:rPr lang="en-US" altLang="zh-CN" sz="2800" i="1" dirty="0">
                <a:solidFill>
                  <a:srgbClr val="000000"/>
                </a:solidFill>
                <a:latin typeface="Times New Roman" panose="02020603050405020304" pitchFamily="18" charset="0"/>
                <a:cs typeface="Times New Roman" panose="02020603050405020304" pitchFamily="18" charset="0"/>
              </a:rPr>
              <a:t>G</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和物体在液体中时弹簧测力计的示数</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即弹簧测力计的拉力</a:t>
            </a:r>
            <a:r>
              <a:rPr lang="en-US" altLang="zh-CN" sz="2800" i="1" dirty="0">
                <a:solidFill>
                  <a:srgbClr val="000000"/>
                </a:solidFill>
                <a:latin typeface="Times New Roman" panose="02020603050405020304" pitchFamily="18" charset="0"/>
                <a:cs typeface="Times New Roman" panose="02020603050405020304" pitchFamily="18" charset="0"/>
              </a:rPr>
              <a:t>F</a:t>
            </a:r>
            <a:r>
              <a:rPr lang="zh-CN" altLang="zh-CN" sz="2800" baseline="-250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拉</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代入公式</a:t>
            </a:r>
            <a:r>
              <a:rPr lang="en-US" altLang="zh-CN" sz="2800" i="1" dirty="0">
                <a:solidFill>
                  <a:srgbClr val="000000"/>
                </a:solidFill>
                <a:latin typeface="Times New Roman" panose="02020603050405020304" pitchFamily="18" charset="0"/>
                <a:cs typeface="Times New Roman" panose="02020603050405020304" pitchFamily="18" charset="0"/>
              </a:rPr>
              <a:t>F</a:t>
            </a:r>
            <a:r>
              <a:rPr lang="zh-CN" altLang="zh-CN" sz="2800" baseline="-250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浮</a:t>
            </a:r>
            <a:r>
              <a:rPr lang="en-US" altLang="zh-CN" sz="2800" i="1" dirty="0">
                <a:solidFill>
                  <a:srgbClr val="000000"/>
                </a:solidFill>
                <a:latin typeface="Times New Roman" panose="02020603050405020304" pitchFamily="18" charset="0"/>
                <a:cs typeface="Times New Roman" panose="02020603050405020304" pitchFamily="18" charset="0"/>
              </a:rPr>
              <a:t>=G-F</a:t>
            </a:r>
            <a:r>
              <a:rPr lang="zh-CN" altLang="zh-CN" sz="2800" baseline="-250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拉</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计算。</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23705375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2.xml><?xml version="1.0" encoding="utf-8"?>
<a:theme xmlns:a="http://schemas.openxmlformats.org/drawingml/2006/main" name="1_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3" id="{8BD615A3-ED6F-4864-AAC0-0556D364D909}" vid="{BB39B361-BEE4-4C79-9337-7BDCCC8254BC}"/>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新模板</Template>
  <TotalTime>313</TotalTime>
  <Words>1283</Words>
  <Application>Microsoft Office PowerPoint</Application>
  <PresentationFormat>宽屏</PresentationFormat>
  <Paragraphs>105</Paragraphs>
  <Slides>18</Slides>
  <Notes>1</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18</vt:i4>
      </vt:variant>
    </vt:vector>
  </HeadingPairs>
  <TitlesOfParts>
    <vt:vector size="34" baseType="lpstr">
      <vt:lpstr>NEU-BZ-S92</vt:lpstr>
      <vt:lpstr>方正兰亭中黑_GBK</vt:lpstr>
      <vt:lpstr>方正正黑简体</vt:lpstr>
      <vt:lpstr>仿宋</vt:lpstr>
      <vt:lpstr>黑体</vt:lpstr>
      <vt:lpstr>华文隶书</vt:lpstr>
      <vt:lpstr>楷体</vt:lpstr>
      <vt:lpstr>隶书</vt:lpstr>
      <vt:lpstr>宋体</vt:lpstr>
      <vt:lpstr>微软雅黑</vt:lpstr>
      <vt:lpstr>Arial</vt:lpstr>
      <vt:lpstr>Calibri</vt:lpstr>
      <vt:lpstr>Cambria Math</vt:lpstr>
      <vt:lpstr>Times New Roman</vt:lpstr>
      <vt:lpstr>1_Office 主题</vt:lpstr>
      <vt:lpstr>1_专业教辅课件Q:251490010</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Microsoft</cp:lastModifiedBy>
  <cp:revision>41</cp:revision>
  <dcterms:created xsi:type="dcterms:W3CDTF">2021-07-19T03:09:34Z</dcterms:created>
  <dcterms:modified xsi:type="dcterms:W3CDTF">2026-03-12T07:59:09Z</dcterms:modified>
</cp:coreProperties>
</file>