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13" r:id="rId2"/>
  </p:sldMasterIdLst>
  <p:notesMasterIdLst>
    <p:notesMasterId r:id="rId23"/>
  </p:notesMasterIdLst>
  <p:sldIdLst>
    <p:sldId id="347" r:id="rId3"/>
    <p:sldId id="350" r:id="rId4"/>
    <p:sldId id="296" r:id="rId5"/>
    <p:sldId id="345" r:id="rId6"/>
    <p:sldId id="351" r:id="rId7"/>
    <p:sldId id="352" r:id="rId8"/>
    <p:sldId id="353" r:id="rId9"/>
    <p:sldId id="362" r:id="rId10"/>
    <p:sldId id="346" r:id="rId11"/>
    <p:sldId id="354" r:id="rId12"/>
    <p:sldId id="363" r:id="rId13"/>
    <p:sldId id="355" r:id="rId14"/>
    <p:sldId id="356" r:id="rId15"/>
    <p:sldId id="357" r:id="rId16"/>
    <p:sldId id="358" r:id="rId17"/>
    <p:sldId id="364" r:id="rId18"/>
    <p:sldId id="359" r:id="rId19"/>
    <p:sldId id="360" r:id="rId20"/>
    <p:sldId id="361" r:id="rId21"/>
    <p:sldId id="34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20</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5353788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4049485" y="3734673"/>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2704032" y="188911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8748428" y="4011025"/>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audio" Target="../media/audio1.wav"/><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22" r:id="rId5"/>
    <p:sldLayoutId id="2147483660" r:id="rId6"/>
    <p:sldLayoutId id="2147483699" r:id="rId7"/>
    <p:sldLayoutId id="2147483652" r:id="rId8"/>
    <p:sldLayoutId id="2147483682"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20"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2</a:t>
            </a:r>
            <a:r>
              <a:rPr lang="zh-CN" altLang="en-US" sz="4656" b="1" dirty="0">
                <a:solidFill>
                  <a:srgbClr val="D60093"/>
                </a:solidFill>
                <a:latin typeface="隶书" panose="02010509060101010101" pitchFamily="49" charset="-122"/>
                <a:ea typeface="隶书" panose="02010509060101010101" pitchFamily="49" charset="-122"/>
              </a:rPr>
              <a:t>节　阿基米德原理</a:t>
            </a:r>
          </a:p>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a:t>
            </a:r>
            <a:r>
              <a:rPr lang="zh-CN" altLang="en-US" sz="4656" b="1" dirty="0">
                <a:solidFill>
                  <a:srgbClr val="D60093"/>
                </a:solidFill>
                <a:latin typeface="隶书" panose="02010509060101010101" pitchFamily="49" charset="-122"/>
                <a:ea typeface="隶书" panose="02010509060101010101" pitchFamily="49" charset="-122"/>
              </a:rPr>
              <a:t>课时　阿基米德原理</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74060"/>
            <a:ext cx="11430000" cy="5909310"/>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使用弹簧测力计前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要将指针调在</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位置。</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en-US" sz="2800" dirty="0">
                <a:solidFill>
                  <a:srgbClr val="000000"/>
                </a:solidFill>
                <a:latin typeface="Times New Roman" panose="02020603050405020304" pitchFamily="18" charset="0"/>
                <a:cs typeface="Times New Roman" panose="02020603050405020304" pitchFamily="18" charset="0"/>
              </a:rPr>
              <a:t>实验中所用的物块重</a:t>
            </a:r>
            <a:r>
              <a:rPr lang="en-US" altLang="zh-CN" sz="2800" dirty="0" smtClean="0">
                <a:solidFill>
                  <a:srgbClr val="000000"/>
                </a:solidFill>
                <a:latin typeface="Times New Roman" panose="02020603050405020304" pitchFamily="18" charset="0"/>
                <a:cs typeface="Times New Roman" panose="02020603050405020304" pitchFamily="18" charset="0"/>
              </a:rPr>
              <a:t>________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同学们发现溢水杯中未装满水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如图甲所示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这样进行实验会使测得的溢出</a:t>
            </a:r>
            <a:r>
              <a:rPr lang="zh-CN" altLang="zh-CN" sz="2800" dirty="0" smtClean="0">
                <a:solidFill>
                  <a:srgbClr val="000000"/>
                </a:solidFill>
                <a:latin typeface="Times New Roman" panose="02020603050405020304" pitchFamily="18" charset="0"/>
                <a:cs typeface="Times New Roman" panose="02020603050405020304" pitchFamily="18" charset="0"/>
              </a:rPr>
              <a:t>水所受</a:t>
            </a:r>
            <a:r>
              <a:rPr lang="zh-CN" altLang="en-US"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smtClean="0">
                <a:solidFill>
                  <a:srgbClr val="000000"/>
                </a:solidFill>
                <a:latin typeface="Times New Roman" panose="02020603050405020304" pitchFamily="18" charset="0"/>
                <a:cs typeface="Times New Roman" panose="02020603050405020304" pitchFamily="18" charset="0"/>
              </a:rPr>
              <a:t>重力</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选填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偏大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偏小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把溢水杯装满水后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将物块浸没在水中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如图乙所示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物块受到的浮力</a:t>
            </a:r>
            <a:r>
              <a:rPr lang="zh-CN" altLang="zh-CN" sz="2800" dirty="0" smtClean="0">
                <a:solidFill>
                  <a:srgbClr val="000000"/>
                </a:solidFill>
                <a:latin typeface="Times New Roman" panose="02020603050405020304" pitchFamily="18" charset="0"/>
                <a:cs typeface="Times New Roman" panose="02020603050405020304" pitchFamily="18" charset="0"/>
              </a:rPr>
              <a:t>为</a:t>
            </a:r>
            <a:r>
              <a:rPr lang="en-US" altLang="zh-CN" sz="2800" dirty="0">
                <a:solidFill>
                  <a:srgbClr val="000000"/>
                </a:solidFill>
                <a:latin typeface="Times New Roman" panose="02020603050405020304" pitchFamily="18" charset="0"/>
                <a:cs typeface="Times New Roman" panose="02020603050405020304" pitchFamily="18" charset="0"/>
              </a:rPr>
              <a:t>________ </a:t>
            </a:r>
            <a:r>
              <a:rPr lang="en-US" altLang="zh-CN" sz="2800" dirty="0" smtClean="0">
                <a:solidFill>
                  <a:srgbClr val="000000"/>
                </a:solidFill>
                <a:latin typeface="Times New Roman" panose="02020603050405020304" pitchFamily="18" charset="0"/>
                <a:cs typeface="Times New Roman" panose="02020603050405020304" pitchFamily="18" charset="0"/>
              </a:rPr>
              <a:t>N</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物块受到的浮力大小与它排开水所受的重力大小</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(5)</a:t>
            </a:r>
            <a:r>
              <a:rPr lang="zh-CN" altLang="zh-CN" sz="2800" dirty="0">
                <a:solidFill>
                  <a:srgbClr val="000000"/>
                </a:solidFill>
                <a:latin typeface="Times New Roman" panose="02020603050405020304" pitchFamily="18" charset="0"/>
                <a:cs typeface="Times New Roman" panose="02020603050405020304" pitchFamily="18" charset="0"/>
              </a:rPr>
              <a:t>继续实验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将物块浸没在装满酒精的溢水杯中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如图丙所示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发现</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5</a:t>
            </a:r>
            <a:r>
              <a:rPr lang="en-US" altLang="zh-CN" sz="2800" i="1" dirty="0">
                <a:solidFill>
                  <a:srgbClr val="000000"/>
                </a:solidFill>
                <a:latin typeface="Times New Roman" panose="02020603050405020304" pitchFamily="18" charset="0"/>
                <a:cs typeface="Times New Roman" panose="02020603050405020304" pitchFamily="18" charset="0"/>
              </a:rPr>
              <a:t>&gt;F</a:t>
            </a:r>
            <a:r>
              <a:rPr lang="en-US" altLang="zh-CN" sz="2800" baseline="-25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说明物块受到的浮力大小与</a:t>
            </a:r>
            <a:r>
              <a:rPr lang="en-US" altLang="zh-CN" sz="2800" dirty="0">
                <a:solidFill>
                  <a:srgbClr val="000000"/>
                </a:solidFill>
                <a:latin typeface="Times New Roman" panose="02020603050405020304" pitchFamily="18" charset="0"/>
                <a:cs typeface="Times New Roman" panose="02020603050405020304" pitchFamily="18" charset="0"/>
              </a:rPr>
              <a:t>________________</a:t>
            </a:r>
            <a:r>
              <a:rPr lang="zh-CN" altLang="zh-CN" sz="2800" dirty="0">
                <a:solidFill>
                  <a:srgbClr val="000000"/>
                </a:solidFill>
                <a:latin typeface="Times New Roman" panose="02020603050405020304" pitchFamily="18" charset="0"/>
                <a:cs typeface="Times New Roman" panose="02020603050405020304" pitchFamily="18" charset="0"/>
              </a:rPr>
              <a:t>有关。换用酒精再次实验的目的是</a:t>
            </a:r>
            <a:r>
              <a:rPr lang="en-US" altLang="zh-CN" sz="2800" dirty="0">
                <a:solidFill>
                  <a:srgbClr val="000000"/>
                </a:solidFill>
                <a:latin typeface="Times New Roman" panose="02020603050405020304" pitchFamily="18" charset="0"/>
                <a:cs typeface="Times New Roman" panose="02020603050405020304" pitchFamily="18" charset="0"/>
              </a:rPr>
              <a:t>________________(</a:t>
            </a:r>
            <a:r>
              <a:rPr lang="zh-CN" altLang="zh-CN" sz="2800" dirty="0">
                <a:solidFill>
                  <a:srgbClr val="000000"/>
                </a:solidFill>
                <a:latin typeface="Times New Roman" panose="02020603050405020304" pitchFamily="18" charset="0"/>
                <a:cs typeface="Times New Roman" panose="02020603050405020304" pitchFamily="18" charset="0"/>
              </a:rPr>
              <a:t>选填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减小误差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寻找普遍规律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5835869" y="274060"/>
            <a:ext cx="1710725"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零</a:t>
            </a:r>
            <a:r>
              <a:rPr lang="zh-CN" altLang="zh-CN" sz="2800" dirty="0" smtClean="0">
                <a:solidFill>
                  <a:srgbClr val="FF0000"/>
                </a:solidFill>
                <a:latin typeface="Times New Roman" panose="02020603050405020304" pitchFamily="18" charset="0"/>
                <a:cs typeface="Times New Roman" panose="02020603050405020304" pitchFamily="18" charset="0"/>
              </a:rPr>
              <a:t>刻度线</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7" name="矩形 16"/>
          <p:cNvSpPr>
            <a:spLocks noChangeAspect="1"/>
          </p:cNvSpPr>
          <p:nvPr/>
        </p:nvSpPr>
        <p:spPr>
          <a:xfrm>
            <a:off x="4533566" y="936593"/>
            <a:ext cx="364202" cy="66954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cs typeface="Times New Roman" panose="02020603050405020304" pitchFamily="18" charset="0"/>
              </a:rPr>
              <a:t>4</a:t>
            </a:r>
            <a:endParaRPr lang="zh-CN" altLang="en-US" sz="2800" dirty="0"/>
          </a:p>
        </p:txBody>
      </p:sp>
      <p:sp>
        <p:nvSpPr>
          <p:cNvPr id="5" name="矩形 4"/>
          <p:cNvSpPr>
            <a:spLocks noChangeAspect="1"/>
          </p:cNvSpPr>
          <p:nvPr/>
        </p:nvSpPr>
        <p:spPr>
          <a:xfrm>
            <a:off x="3530477" y="2196012"/>
            <a:ext cx="992579"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偏</a:t>
            </a:r>
            <a:r>
              <a:rPr lang="zh-CN" altLang="zh-CN" sz="2800" dirty="0" smtClean="0">
                <a:solidFill>
                  <a:srgbClr val="FF0000"/>
                </a:solidFill>
                <a:latin typeface="Times New Roman" panose="02020603050405020304" pitchFamily="18" charset="0"/>
                <a:cs typeface="Times New Roman" panose="02020603050405020304" pitchFamily="18" charset="0"/>
              </a:rPr>
              <a:t>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9" name="矩形 18"/>
          <p:cNvSpPr>
            <a:spLocks noChangeAspect="1"/>
          </p:cNvSpPr>
          <p:nvPr/>
        </p:nvSpPr>
        <p:spPr>
          <a:xfrm>
            <a:off x="969579" y="3469586"/>
            <a:ext cx="364202" cy="669542"/>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cs typeface="Times New Roman" panose="02020603050405020304" pitchFamily="18" charset="0"/>
              </a:rPr>
              <a:t>1</a:t>
            </a:r>
            <a:endParaRPr lang="zh-CN" altLang="en-US" sz="2800" dirty="0"/>
          </a:p>
        </p:txBody>
      </p:sp>
      <p:sp>
        <p:nvSpPr>
          <p:cNvPr id="6" name="矩形 5"/>
          <p:cNvSpPr>
            <a:spLocks noChangeAspect="1"/>
          </p:cNvSpPr>
          <p:nvPr/>
        </p:nvSpPr>
        <p:spPr>
          <a:xfrm>
            <a:off x="9987455" y="3469586"/>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相等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5278820" y="4743813"/>
            <a:ext cx="1710725"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液体</a:t>
            </a:r>
            <a:r>
              <a:rPr lang="zh-CN" altLang="zh-CN" sz="2800" dirty="0" smtClean="0">
                <a:solidFill>
                  <a:srgbClr val="FF0000"/>
                </a:solidFill>
                <a:latin typeface="Times New Roman" panose="02020603050405020304" pitchFamily="18" charset="0"/>
                <a:cs typeface="Times New Roman" panose="02020603050405020304" pitchFamily="18" charset="0"/>
              </a:rPr>
              <a:t>密度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8" name="矩形 17"/>
          <p:cNvSpPr>
            <a:spLocks noChangeAspect="1"/>
          </p:cNvSpPr>
          <p:nvPr/>
        </p:nvSpPr>
        <p:spPr>
          <a:xfrm>
            <a:off x="2094186" y="5387655"/>
            <a:ext cx="2428870" cy="738664"/>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寻找普遍</a:t>
            </a:r>
            <a:r>
              <a:rPr lang="zh-CN" altLang="zh-CN" sz="2800" dirty="0" smtClean="0">
                <a:solidFill>
                  <a:srgbClr val="FF0000"/>
                </a:solidFill>
                <a:latin typeface="Times New Roman" panose="02020603050405020304" pitchFamily="18" charset="0"/>
                <a:cs typeface="Times New Roman" panose="02020603050405020304" pitchFamily="18" charset="0"/>
              </a:rPr>
              <a:t>规律</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1242976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5" grpId="0"/>
      <p:bldP spid="19" grpId="0"/>
      <p:bldP spid="6" grpId="0"/>
      <p:bldP spid="14"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53039"/>
            <a:ext cx="11430000" cy="5909310"/>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使用弹簧测力计前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应先观察弹簧</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测力计</a:t>
            </a:r>
            <a:r>
              <a:rPr lang="zh-CN" altLang="zh-CN" sz="28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en-US"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测量范围</a:t>
            </a:r>
            <a:r>
              <a:rPr lang="zh-CN" altLang="zh-CN" sz="28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分度值</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并检查指针是否指在零刻度线。</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由题图甲可知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物块所受重力为</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物块放入水中前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若溢水杯不是装满水的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则小桶内所盛的水将少于物块排开的水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测得溢出水的重力会偏小。</a:t>
            </a: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物块受到的重力是</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物块浸没在水中时弹簧测力计示数是</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物块浸没在水中受到的浮力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物块排开的水所受到的重力</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4</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(5)</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用酒精代替水继续实验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5</a:t>
            </a:r>
            <a:r>
              <a:rPr lang="en-US" altLang="zh-CN" sz="2800" i="1" dirty="0">
                <a:solidFill>
                  <a:srgbClr val="000000"/>
                </a:solidFill>
                <a:latin typeface="Times New Roman" panose="02020603050405020304" pitchFamily="18" charset="0"/>
                <a:cs typeface="Times New Roman" panose="02020603050405020304" pitchFamily="18" charset="0"/>
              </a:rPr>
              <a:t>&gt;F</a:t>
            </a:r>
            <a:r>
              <a:rPr lang="en-US" altLang="zh-CN" sz="2800" baseline="-25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由称重法可知浮力变小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排开液体的体积相同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液体的密度不同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浮力不同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说明浮力的大小与液体的密度有关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换用酒精再次做实验目的是使实验结论具有普遍性。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043307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3060"/>
            <a:ext cx="11430000" cy="259737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下列甲、乙、丙、丁四幅图是某实验小组利用弹簧测力计、溢水杯、圆柱形物块、小桶和水探究浸在液体中的物体所受浮力跟它排开液体所受重力的关系的过程情境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其中弹簧测力计的示数依次是</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AW8QXR38-2.eps" descr="id:2147493385;FounderCES"/>
          <p:cNvPicPr/>
          <p:nvPr/>
        </p:nvPicPr>
        <p:blipFill>
          <a:blip r:embed="rId2">
            <a:clrChange>
              <a:clrFrom>
                <a:srgbClr val="FFFFFF"/>
              </a:clrFrom>
              <a:clrTo>
                <a:srgbClr val="FFFFFF">
                  <a:alpha val="0"/>
                </a:srgbClr>
              </a:clrTo>
            </a:clrChange>
          </a:blip>
          <a:stretch>
            <a:fillRect/>
          </a:stretch>
        </p:blipFill>
        <p:spPr>
          <a:xfrm>
            <a:off x="2694250" y="2670948"/>
            <a:ext cx="6649446" cy="3653370"/>
          </a:xfrm>
          <a:prstGeom prst="rect">
            <a:avLst/>
          </a:prstGeom>
        </p:spPr>
      </p:pic>
    </p:spTree>
    <p:extLst>
      <p:ext uri="{BB962C8B-B14F-4D97-AF65-F5344CB8AC3E}">
        <p14:creationId xmlns:p14="http://schemas.microsoft.com/office/powerpoint/2010/main" val="35253173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722130"/>
            <a:ext cx="11430000" cy="461664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在实验操作前细心的小明同学指出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a:t>
            </a:r>
            <a:r>
              <a:rPr lang="zh-CN" altLang="zh-CN" sz="2800" dirty="0" smtClean="0">
                <a:solidFill>
                  <a:srgbClr val="000000"/>
                </a:solidFill>
                <a:latin typeface="Times New Roman" panose="02020603050405020304" pitchFamily="18" charset="0"/>
                <a:cs typeface="Times New Roman" panose="02020603050405020304" pitchFamily="18" charset="0"/>
              </a:rPr>
              <a:t>情</a:t>
            </a:r>
            <a:r>
              <a:rPr lang="zh-CN" altLang="en-US" sz="2800" dirty="0" smtClean="0">
                <a:solidFill>
                  <a:srgbClr val="000000"/>
                </a:solidFill>
                <a:latin typeface="Times New Roman" panose="02020603050405020304" pitchFamily="18" charset="0"/>
                <a:cs typeface="Times New Roman" panose="02020603050405020304" pitchFamily="18" charset="0"/>
              </a:rPr>
              <a:t>境</a:t>
            </a:r>
            <a:r>
              <a:rPr lang="zh-CN" altLang="zh-CN" sz="2800" dirty="0" smtClean="0">
                <a:solidFill>
                  <a:srgbClr val="000000"/>
                </a:solidFill>
                <a:latin typeface="Times New Roman" panose="02020603050405020304" pitchFamily="18" charset="0"/>
                <a:cs typeface="Times New Roman" panose="02020603050405020304" pitchFamily="18" charset="0"/>
              </a:rPr>
              <a:t>甲</a:t>
            </a:r>
            <a:r>
              <a:rPr lang="zh-CN" altLang="zh-CN" sz="2800" dirty="0">
                <a:solidFill>
                  <a:srgbClr val="000000"/>
                </a:solidFill>
                <a:latin typeface="Times New Roman" panose="02020603050405020304" pitchFamily="18" charset="0"/>
                <a:cs typeface="Times New Roman" panose="02020603050405020304" pitchFamily="18" charset="0"/>
              </a:rPr>
              <a:t>中存在错误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该错误是溢水杯中水面</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纠正错误后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该探究实验的合理顺序为</a:t>
            </a:r>
            <a:r>
              <a:rPr lang="en-US" altLang="zh-CN" sz="2800" dirty="0">
                <a:solidFill>
                  <a:srgbClr val="000000"/>
                </a:solidFill>
                <a:latin typeface="Times New Roman" panose="02020603050405020304" pitchFamily="18" charset="0"/>
                <a:cs typeface="Times New Roman" panose="02020603050405020304" pitchFamily="18" charset="0"/>
              </a:rPr>
              <a:t>________________(</a:t>
            </a:r>
            <a:r>
              <a:rPr lang="zh-CN" altLang="zh-CN" sz="2800" dirty="0">
                <a:solidFill>
                  <a:srgbClr val="000000"/>
                </a:solidFill>
                <a:latin typeface="Times New Roman" panose="02020603050405020304" pitchFamily="18" charset="0"/>
                <a:cs typeface="Times New Roman" panose="02020603050405020304" pitchFamily="18" charset="0"/>
              </a:rPr>
              <a:t>用甲、乙、丙、丁表示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在情境乙的测量中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溢水口还在溢水过程中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小天同学便急忙把小桶移开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开始测量小桶和溢出水受到的总重力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这样会导致测得排开液体所受重力</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选填</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偏小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偏大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2745828" y="1364458"/>
            <a:ext cx="2428870" cy="738664"/>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未达到溢水</a:t>
            </a:r>
            <a:r>
              <a:rPr lang="zh-CN" altLang="zh-CN" sz="2800" dirty="0" smtClean="0">
                <a:solidFill>
                  <a:srgbClr val="FF0000"/>
                </a:solidFill>
                <a:latin typeface="Times New Roman" panose="02020603050405020304" pitchFamily="18" charset="0"/>
                <a:cs typeface="Times New Roman" panose="02020603050405020304" pitchFamily="18" charset="0"/>
              </a:rPr>
              <a:t>口</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708227" y="1990538"/>
            <a:ext cx="2787943" cy="738664"/>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丁、甲、乙、</a:t>
            </a:r>
            <a:r>
              <a:rPr lang="zh-CN" altLang="zh-CN" sz="2800" dirty="0" smtClean="0">
                <a:solidFill>
                  <a:srgbClr val="FF0000"/>
                </a:solidFill>
                <a:latin typeface="Times New Roman" panose="02020603050405020304" pitchFamily="18" charset="0"/>
                <a:cs typeface="Times New Roman" panose="02020603050405020304" pitchFamily="18" charset="0"/>
              </a:rPr>
              <a:t>丙</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053663" y="4550331"/>
            <a:ext cx="992579" cy="664862"/>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偏</a:t>
            </a:r>
            <a:r>
              <a:rPr lang="zh-CN" altLang="zh-CN" sz="2800" dirty="0" smtClean="0">
                <a:solidFill>
                  <a:srgbClr val="FF0000"/>
                </a:solidFill>
                <a:latin typeface="Times New Roman" panose="02020603050405020304" pitchFamily="18" charset="0"/>
                <a:cs typeface="Times New Roman" panose="02020603050405020304" pitchFamily="18" charset="0"/>
              </a:rPr>
              <a:t>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3675657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a:spLocks noChangeAspect="1"/>
              </p:cNvSpPr>
              <p:nvPr/>
            </p:nvSpPr>
            <p:spPr>
              <a:xfrm>
                <a:off x="381000" y="903240"/>
                <a:ext cx="11430000" cy="3940053"/>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在完成实验之后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小陶同学发现实验桌上有一瓶用于测量密度的盐溶液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她思考之后建议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利用浮力来测量该液体的密度。经过组内一番讨论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仅增加了图戊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图戊中溢水杯中液体是盐溶液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图乙中溢水杯中液体是水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所示情境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此时弹簧测力计示数为</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则待测盐溶液的密度</a:t>
                </a:r>
                <a:r>
                  <a:rPr lang="en-US" altLang="zh-CN" sz="28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latin typeface="Times New Roman" panose="02020603050405020304" pitchFamily="18" charset="0"/>
                    <a:cs typeface="Times New Roman" panose="02020603050405020304" pitchFamily="18" charset="0"/>
                  </a:rPr>
                  <a:t>液</a:t>
                </a:r>
                <a:r>
                  <a:rPr lang="zh-CN" altLang="zh-CN" sz="2800" dirty="0">
                    <a:solidFill>
                      <a:srgbClr val="000000"/>
                    </a:solidFill>
                    <a:latin typeface="Times New Roman" panose="02020603050405020304" pitchFamily="18" charset="0"/>
                    <a:cs typeface="Times New Roman" panose="02020603050405020304" pitchFamily="18" charset="0"/>
                  </a:rPr>
                  <a:t>可表示为</a:t>
                </a:r>
                <a14:m>
                  <m:oMath xmlns:m="http://schemas.openxmlformats.org/officeDocument/2006/math">
                    <m:f>
                      <m:fPr>
                        <m:ctrlPr>
                          <a:rPr lang="zh-CN" altLang="zh-CN" sz="2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𝑋</m:t>
                        </m:r>
                      </m:num>
                      <m:den>
                        <m:sSub>
                          <m:sSubPr>
                            <m:ctrlPr>
                              <a:rPr lang="zh-CN" altLang="zh-CN" sz="2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𝐹</m:t>
                            </m:r>
                          </m:e>
                          <m:sub>
                            <m:r>
                              <a:rPr lang="en-US" altLang="zh-CN" sz="2800">
                                <a:solidFill>
                                  <a:srgbClr val="000000"/>
                                </a:solidFill>
                                <a:latin typeface="Cambria Math" panose="02040503050406030204" pitchFamily="18" charset="0"/>
                                <a:cs typeface="Times New Roman" panose="02020603050405020304" pitchFamily="18" charset="0"/>
                              </a:rPr>
                              <m:t>1</m:t>
                            </m:r>
                          </m:sub>
                        </m:sSub>
                        <m:r>
                          <m:rPr>
                            <m:nor/>
                          </m:rPr>
                          <a:rPr lang="en-US" altLang="zh-CN" sz="2800" i="1">
                            <a:solidFill>
                              <a:srgbClr val="000000"/>
                            </a:solidFill>
                            <a:latin typeface="Times New Roman" panose="02020603050405020304" pitchFamily="18" charset="0"/>
                            <a:cs typeface="Times New Roman" panose="02020603050405020304" pitchFamily="18" charset="0"/>
                          </a:rPr>
                          <m:t>−</m:t>
                        </m:r>
                        <m:sSub>
                          <m:sSubPr>
                            <m:ctrlPr>
                              <a:rPr lang="zh-CN" altLang="zh-CN" sz="2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𝐹</m:t>
                            </m:r>
                          </m:e>
                          <m:sub>
                            <m:r>
                              <a:rPr lang="en-US" altLang="zh-CN" sz="2800">
                                <a:solidFill>
                                  <a:srgbClr val="000000"/>
                                </a:solidFill>
                                <a:latin typeface="Cambria Math" panose="02040503050406030204" pitchFamily="18" charset="0"/>
                                <a:cs typeface="Times New Roman" panose="02020603050405020304" pitchFamily="18" charset="0"/>
                              </a:rPr>
                              <m:t>2</m:t>
                            </m:r>
                          </m:sub>
                        </m:sSub>
                      </m:den>
                    </m:f>
                  </m:oMath>
                </a14:m>
                <a:r>
                  <a:rPr lang="en-US" altLang="zh-CN" sz="28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latin typeface="Times New Roman" panose="02020603050405020304" pitchFamily="18" charset="0"/>
                    <a:cs typeface="Times New Roman" panose="02020603050405020304" pitchFamily="18" charset="0"/>
                  </a:rPr>
                  <a:t>水</a:t>
                </a:r>
                <a:r>
                  <a:rPr lang="zh-CN" altLang="zh-CN" sz="2800" dirty="0">
                    <a:solidFill>
                      <a:srgbClr val="000000"/>
                    </a:solidFill>
                    <a:latin typeface="Times New Roman" panose="02020603050405020304" pitchFamily="18" charset="0"/>
                    <a:cs typeface="Times New Roman" panose="02020603050405020304" pitchFamily="18" charset="0"/>
                  </a:rPr>
                  <a:t>或</a:t>
                </a:r>
                <a14:m>
                  <m:oMath xmlns:m="http://schemas.openxmlformats.org/officeDocument/2006/math">
                    <m:f>
                      <m:fPr>
                        <m:ctrlPr>
                          <a:rPr lang="zh-CN" altLang="zh-CN" sz="2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𝑋</m:t>
                        </m:r>
                      </m:num>
                      <m:den>
                        <m:sSub>
                          <m:sSubPr>
                            <m:ctrlPr>
                              <a:rPr lang="zh-CN" altLang="zh-CN" sz="2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𝐹</m:t>
                            </m:r>
                          </m:e>
                          <m:sub>
                            <m:r>
                              <a:rPr lang="en-US" altLang="zh-CN" sz="2800">
                                <a:solidFill>
                                  <a:srgbClr val="000000"/>
                                </a:solidFill>
                                <a:latin typeface="Cambria Math" panose="02040503050406030204" pitchFamily="18" charset="0"/>
                                <a:cs typeface="Times New Roman" panose="02020603050405020304" pitchFamily="18" charset="0"/>
                              </a:rPr>
                              <m:t>3</m:t>
                            </m:r>
                          </m:sub>
                        </m:sSub>
                        <m:r>
                          <m:rPr>
                            <m:nor/>
                          </m:rPr>
                          <a:rPr lang="en-US" altLang="zh-CN" sz="2800" i="1">
                            <a:solidFill>
                              <a:srgbClr val="000000"/>
                            </a:solidFill>
                            <a:latin typeface="Times New Roman" panose="02020603050405020304" pitchFamily="18" charset="0"/>
                            <a:cs typeface="Times New Roman" panose="02020603050405020304" pitchFamily="18" charset="0"/>
                          </a:rPr>
                          <m:t>−</m:t>
                        </m:r>
                        <m:sSub>
                          <m:sSubPr>
                            <m:ctrlPr>
                              <a:rPr lang="zh-CN" altLang="zh-CN" sz="2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𝐹</m:t>
                            </m:r>
                          </m:e>
                          <m:sub>
                            <m:r>
                              <a:rPr lang="en-US" altLang="zh-CN" sz="2800">
                                <a:solidFill>
                                  <a:srgbClr val="000000"/>
                                </a:solidFill>
                                <a:latin typeface="Cambria Math" panose="02040503050406030204" pitchFamily="18" charset="0"/>
                                <a:cs typeface="Times New Roman" panose="02020603050405020304" pitchFamily="18" charset="0"/>
                              </a:rPr>
                              <m:t>4</m:t>
                            </m:r>
                          </m:sub>
                        </m:sSub>
                      </m:den>
                    </m:f>
                  </m:oMath>
                </a14:m>
                <a:r>
                  <a:rPr lang="en-US" altLang="zh-CN" sz="28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latin typeface="Times New Roman" panose="02020603050405020304" pitchFamily="18" charset="0"/>
                    <a:cs typeface="Times New Roman" panose="02020603050405020304" pitchFamily="18" charset="0"/>
                  </a:rPr>
                  <a:t>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其中</a:t>
                </a:r>
                <a:r>
                  <a:rPr lang="en-US" altLang="zh-CN" sz="2800" i="1" dirty="0">
                    <a:solidFill>
                      <a:srgbClr val="000000"/>
                    </a:solidFill>
                    <a:latin typeface="Times New Roman" panose="02020603050405020304" pitchFamily="18" charset="0"/>
                    <a:cs typeface="Times New Roman" panose="02020603050405020304" pitchFamily="18" charset="0"/>
                  </a:rPr>
                  <a:t>X=</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用</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5</a:t>
                </a:r>
                <a:r>
                  <a:rPr lang="zh-CN" altLang="zh-CN" sz="2800" dirty="0">
                    <a:solidFill>
                      <a:srgbClr val="000000"/>
                    </a:solidFill>
                    <a:latin typeface="Times New Roman" panose="02020603050405020304" pitchFamily="18" charset="0"/>
                    <a:cs typeface="Times New Roman" panose="02020603050405020304" pitchFamily="18" charset="0"/>
                  </a:rPr>
                  <a:t>表示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381000" y="903240"/>
                <a:ext cx="11430000" cy="3940053"/>
              </a:xfrm>
              <a:prstGeom prst="rect">
                <a:avLst/>
              </a:prstGeom>
              <a:blipFill rotWithShape="0">
                <a:blip r:embed="rId2"/>
                <a:stretch>
                  <a:fillRect l="-1120" r="-1173"/>
                </a:stretch>
              </a:blipFill>
            </p:spPr>
            <p:txBody>
              <a:bodyPr/>
              <a:lstStyle/>
              <a:p>
                <a:r>
                  <a:rPr lang="zh-CN" altLang="en-US">
                    <a:noFill/>
                  </a:rPr>
                  <a:t> </a:t>
                </a:r>
              </a:p>
            </p:txBody>
          </p:sp>
        </mc:Fallback>
      </mc:AlternateContent>
      <p:sp>
        <p:nvSpPr>
          <p:cNvPr id="4" name="矩形 3"/>
          <p:cNvSpPr>
            <a:spLocks noChangeAspect="1"/>
          </p:cNvSpPr>
          <p:nvPr/>
        </p:nvSpPr>
        <p:spPr>
          <a:xfrm>
            <a:off x="3397469" y="3989770"/>
            <a:ext cx="1043876" cy="669542"/>
          </a:xfrm>
          <a:prstGeom prst="rect">
            <a:avLst/>
          </a:prstGeom>
        </p:spPr>
        <p:txBody>
          <a:bodyPr wrap="none">
            <a:spAutoFit/>
          </a:bodyPr>
          <a:lstStyle/>
          <a:p>
            <a:pPr>
              <a:lnSpc>
                <a:spcPct val="150000"/>
              </a:lnSpc>
            </a:pPr>
            <a:r>
              <a:rPr lang="en-US" altLang="zh-CN" sz="2800" i="1" dirty="0" smtClean="0">
                <a:solidFill>
                  <a:srgbClr val="FF0000"/>
                </a:solidFill>
                <a:latin typeface="Times New Roman" panose="02020603050405020304" pitchFamily="18" charset="0"/>
              </a:rPr>
              <a:t>F</a:t>
            </a:r>
            <a:r>
              <a:rPr lang="en-US" altLang="zh-CN" sz="2800" baseline="-25000" dirty="0" smtClean="0">
                <a:solidFill>
                  <a:srgbClr val="FF0000"/>
                </a:solidFill>
                <a:latin typeface="Times New Roman" panose="02020603050405020304" pitchFamily="18" charset="0"/>
              </a:rPr>
              <a:t>1</a:t>
            </a:r>
            <a:r>
              <a:rPr lang="en-US" altLang="zh-CN" sz="2800" i="1" dirty="0" smtClean="0">
                <a:solidFill>
                  <a:srgbClr val="FF0000"/>
                </a:solidFill>
                <a:latin typeface="Times New Roman" panose="02020603050405020304" pitchFamily="18" charset="0"/>
              </a:rPr>
              <a:t>-F</a:t>
            </a:r>
            <a:r>
              <a:rPr lang="en-US" altLang="zh-CN" sz="2800" baseline="-25000" dirty="0" smtClean="0">
                <a:solidFill>
                  <a:srgbClr val="FF0000"/>
                </a:solidFill>
                <a:latin typeface="Times New Roman" panose="02020603050405020304" pitchFamily="18" charset="0"/>
              </a:rPr>
              <a:t>5 </a:t>
            </a:r>
            <a:endParaRPr lang="zh-CN" altLang="en-US" sz="2800" dirty="0"/>
          </a:p>
        </p:txBody>
      </p:sp>
    </p:spTree>
    <p:extLst>
      <p:ext uri="{BB962C8B-B14F-4D97-AF65-F5344CB8AC3E}">
        <p14:creationId xmlns:p14="http://schemas.microsoft.com/office/powerpoint/2010/main" val="32632325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1531"/>
            <a:ext cx="11430000" cy="332398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探究问题</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阿基米德原理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如图甲所示</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水平桌面上有一装有</a:t>
            </a:r>
            <a:r>
              <a:rPr lang="en-US" altLang="zh-CN" sz="2800" dirty="0">
                <a:solidFill>
                  <a:srgbClr val="000000"/>
                </a:solidFill>
                <a:latin typeface="Times New Roman" panose="02020603050405020304" pitchFamily="18" charset="0"/>
              </a:rPr>
              <a:t>40 g</a:t>
            </a:r>
            <a:r>
              <a:rPr lang="zh-CN" altLang="zh-CN" sz="2800" dirty="0">
                <a:solidFill>
                  <a:srgbClr val="000000"/>
                </a:solidFill>
                <a:latin typeface="Times New Roman" panose="02020603050405020304" pitchFamily="18" charset="0"/>
                <a:cs typeface="Times New Roman" panose="02020603050405020304" pitchFamily="18" charset="0"/>
              </a:rPr>
              <a:t>水的圆柱形容器</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容器底面积为</a:t>
            </a:r>
            <a:r>
              <a:rPr lang="en-US" altLang="zh-CN" sz="2800" dirty="0">
                <a:solidFill>
                  <a:srgbClr val="000000"/>
                </a:solidFill>
                <a:latin typeface="Times New Roman" panose="02020603050405020304" pitchFamily="18" charset="0"/>
              </a:rPr>
              <a:t>5</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0×10</a:t>
            </a:r>
            <a:r>
              <a:rPr lang="en-US" altLang="zh-CN" sz="2800" i="1" baseline="30000" dirty="0">
                <a:solidFill>
                  <a:srgbClr val="000000"/>
                </a:solidFill>
                <a:latin typeface="Times New Roman" panose="02020603050405020304" pitchFamily="18" charset="0"/>
              </a:rPr>
              <a:t>-</a:t>
            </a:r>
            <a:r>
              <a:rPr lang="en-US" altLang="zh-CN" sz="2800" baseline="30000"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 m</a:t>
            </a:r>
            <a:r>
              <a:rPr lang="en-US" altLang="zh-CN" sz="2800" baseline="30000"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现将一个体积为</a:t>
            </a:r>
            <a:r>
              <a:rPr lang="en-US" altLang="zh-CN" sz="2800" dirty="0">
                <a:solidFill>
                  <a:srgbClr val="000000"/>
                </a:solidFill>
                <a:latin typeface="Times New Roman" panose="02020603050405020304" pitchFamily="18" charset="0"/>
              </a:rPr>
              <a:t>5</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0×10</a:t>
            </a:r>
            <a:r>
              <a:rPr lang="en-US" altLang="zh-CN" sz="2800" i="1" baseline="30000" dirty="0">
                <a:solidFill>
                  <a:srgbClr val="000000"/>
                </a:solidFill>
                <a:latin typeface="Times New Roman" panose="02020603050405020304" pitchFamily="18" charset="0"/>
              </a:rPr>
              <a:t>-</a:t>
            </a:r>
            <a:r>
              <a:rPr lang="en-US" altLang="zh-CN" sz="2800" baseline="30000" dirty="0">
                <a:solidFill>
                  <a:srgbClr val="000000"/>
                </a:solidFill>
                <a:latin typeface="Times New Roman" panose="02020603050405020304" pitchFamily="18" charset="0"/>
              </a:rPr>
              <a:t>5</a:t>
            </a:r>
            <a:r>
              <a:rPr lang="en-US" altLang="zh-CN" sz="2800" dirty="0">
                <a:solidFill>
                  <a:srgbClr val="000000"/>
                </a:solidFill>
                <a:latin typeface="Times New Roman" panose="02020603050405020304" pitchFamily="18" charset="0"/>
              </a:rPr>
              <a:t> m</a:t>
            </a:r>
            <a:r>
              <a:rPr lang="en-US" altLang="zh-CN" sz="2800" baseline="30000" dirty="0">
                <a:solidFill>
                  <a:srgbClr val="000000"/>
                </a:solidFill>
                <a:latin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的物块</a:t>
            </a:r>
            <a:r>
              <a:rPr lang="en-US" altLang="zh-CN" sz="2800" dirty="0">
                <a:solidFill>
                  <a:srgbClr val="000000"/>
                </a:solidFill>
                <a:latin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不吸水</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放入容器中</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物块</a:t>
            </a:r>
            <a:r>
              <a:rPr lang="en-US" altLang="zh-CN" sz="2800" dirty="0">
                <a:solidFill>
                  <a:srgbClr val="000000"/>
                </a:solidFill>
                <a:latin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漂浮在水面上</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露出水面部分的体积为</a:t>
            </a:r>
            <a:r>
              <a:rPr lang="en-US" altLang="zh-CN" sz="2800" dirty="0">
                <a:solidFill>
                  <a:srgbClr val="000000"/>
                </a:solidFill>
                <a:latin typeface="Times New Roman" panose="02020603050405020304" pitchFamily="18" charset="0"/>
              </a:rPr>
              <a:t>1</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0×10</a:t>
            </a:r>
            <a:r>
              <a:rPr lang="en-US" altLang="zh-CN" sz="2800" i="1" baseline="30000" dirty="0">
                <a:solidFill>
                  <a:srgbClr val="000000"/>
                </a:solidFill>
                <a:latin typeface="Times New Roman" panose="02020603050405020304" pitchFamily="18" charset="0"/>
              </a:rPr>
              <a:t>-</a:t>
            </a:r>
            <a:r>
              <a:rPr lang="en-US" altLang="zh-CN" sz="2800" baseline="30000" dirty="0">
                <a:solidFill>
                  <a:srgbClr val="000000"/>
                </a:solidFill>
                <a:latin typeface="Times New Roman" panose="02020603050405020304" pitchFamily="18" charset="0"/>
              </a:rPr>
              <a:t>5</a:t>
            </a:r>
            <a:r>
              <a:rPr lang="en-US" altLang="zh-CN" sz="2800" dirty="0">
                <a:solidFill>
                  <a:srgbClr val="000000"/>
                </a:solidFill>
                <a:latin typeface="Times New Roman" panose="02020603050405020304" pitchFamily="18" charset="0"/>
              </a:rPr>
              <a:t> m</a:t>
            </a:r>
            <a:r>
              <a:rPr lang="en-US" altLang="zh-CN" sz="2800" baseline="30000"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a:t>
            </a:r>
            <a:r>
              <a:rPr lang="en-US" altLang="zh-CN" sz="2800" i="1" dirty="0">
                <a:solidFill>
                  <a:srgbClr val="000000"/>
                </a:solidFill>
                <a:latin typeface="Times New Roman" panose="02020603050405020304" pitchFamily="18" charset="0"/>
                <a:ea typeface="Microsoft Yi Baiti" panose="03000500000000000000" pitchFamily="66" charset="0"/>
              </a:rPr>
              <a:t>ρ</a:t>
            </a:r>
            <a:r>
              <a:rPr lang="zh-CN" altLang="zh-CN" sz="2800" baseline="-25000" dirty="0">
                <a:solidFill>
                  <a:srgbClr val="000000"/>
                </a:solidFill>
                <a:latin typeface="Times New Roman" panose="02020603050405020304" pitchFamily="18" charset="0"/>
                <a:cs typeface="Times New Roman" panose="02020603050405020304" pitchFamily="18" charset="0"/>
              </a:rPr>
              <a:t>水</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1</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0×10</a:t>
            </a:r>
            <a:r>
              <a:rPr lang="en-US" altLang="zh-CN" sz="2800" baseline="30000"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 kg/m</a:t>
            </a:r>
            <a:r>
              <a:rPr lang="en-US" altLang="zh-CN" sz="2800" baseline="30000" dirty="0">
                <a:solidFill>
                  <a:srgbClr val="000000"/>
                </a:solidFill>
                <a:latin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rPr>
              <a:t>(</a:t>
            </a:r>
            <a:r>
              <a:rPr lang="en-US" altLang="zh-CN" sz="2800" i="1" dirty="0">
                <a:solidFill>
                  <a:srgbClr val="000000"/>
                </a:solidFill>
                <a:latin typeface="Times New Roman" panose="02020603050405020304" pitchFamily="18" charset="0"/>
              </a:rPr>
              <a:t>g</a:t>
            </a:r>
            <a:r>
              <a:rPr lang="zh-CN" altLang="zh-CN" sz="2800" dirty="0">
                <a:solidFill>
                  <a:srgbClr val="000000"/>
                </a:solidFill>
                <a:latin typeface="Times New Roman" panose="02020603050405020304" pitchFamily="18" charset="0"/>
                <a:cs typeface="Times New Roman" panose="02020603050405020304" pitchFamily="18" charset="0"/>
              </a:rPr>
              <a:t>取</a:t>
            </a:r>
            <a:r>
              <a:rPr lang="en-US" altLang="zh-CN" sz="2800" dirty="0">
                <a:solidFill>
                  <a:srgbClr val="000000"/>
                </a:solidFill>
                <a:latin typeface="Times New Roman" panose="02020603050405020304" pitchFamily="18" charset="0"/>
              </a:rPr>
              <a:t>10 N/kg)</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AW8QXR41.eps" descr="id:2147493399;FounderCES"/>
          <p:cNvPicPr/>
          <p:nvPr/>
        </p:nvPicPr>
        <p:blipFill>
          <a:blip r:embed="rId2">
            <a:clrChange>
              <a:clrFrom>
                <a:srgbClr val="FFFFFF"/>
              </a:clrFrom>
              <a:clrTo>
                <a:srgbClr val="FFFFFF">
                  <a:alpha val="0"/>
                </a:srgbClr>
              </a:clrTo>
            </a:clrChange>
          </a:blip>
          <a:stretch>
            <a:fillRect/>
          </a:stretch>
        </p:blipFill>
        <p:spPr>
          <a:xfrm>
            <a:off x="6192005" y="2850105"/>
            <a:ext cx="3330367" cy="1874469"/>
          </a:xfrm>
          <a:prstGeom prst="rect">
            <a:avLst/>
          </a:prstGeom>
        </p:spPr>
      </p:pic>
      <p:sp>
        <p:nvSpPr>
          <p:cNvPr id="5" name="矩形 4"/>
          <p:cNvSpPr>
            <a:spLocks noChangeAspect="1"/>
          </p:cNvSpPr>
          <p:nvPr/>
        </p:nvSpPr>
        <p:spPr>
          <a:xfrm>
            <a:off x="381000" y="4100725"/>
            <a:ext cx="11430000" cy="2031325"/>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求物块</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受到的浮力。</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如图乙所示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在物块</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上轻放一个木块</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物块</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恰好完全浸没在水中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水未溢出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此时水对容器底的压强比物</a:t>
            </a:r>
            <a:r>
              <a:rPr lang="zh-CN" altLang="zh-CN" sz="2800" dirty="0" smtClean="0">
                <a:solidFill>
                  <a:srgbClr val="000000"/>
                </a:solidFill>
                <a:latin typeface="Times New Roman" panose="02020603050405020304" pitchFamily="18" charset="0"/>
                <a:cs typeface="Times New Roman" panose="02020603050405020304" pitchFamily="18" charset="0"/>
              </a:rPr>
              <a:t>块</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smtClean="0">
                <a:solidFill>
                  <a:srgbClr val="000000"/>
                </a:solidFill>
                <a:latin typeface="Times New Roman" panose="02020603050405020304" pitchFamily="18" charset="0"/>
                <a:cs typeface="Times New Roman" panose="02020603050405020304" pitchFamily="18" charset="0"/>
              </a:rPr>
              <a:t>被</a:t>
            </a:r>
            <a:r>
              <a:rPr lang="zh-CN" altLang="zh-CN" sz="2800" dirty="0">
                <a:solidFill>
                  <a:srgbClr val="000000"/>
                </a:solidFill>
                <a:latin typeface="Times New Roman" panose="02020603050405020304" pitchFamily="18" charset="0"/>
                <a:cs typeface="Times New Roman" panose="02020603050405020304" pitchFamily="18" charset="0"/>
              </a:rPr>
              <a:t>下压前增加了多少</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6024743"/>
            <a:ext cx="3996607" cy="738664"/>
          </a:xfrm>
          <a:prstGeom prst="rect">
            <a:avLst/>
          </a:prstGeom>
        </p:spPr>
        <p:txBody>
          <a:bodyPr wrap="none">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 N</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(2)20 </a:t>
            </a:r>
            <a:r>
              <a:rPr lang="en-US" altLang="zh-CN" sz="2800" dirty="0" smtClean="0">
                <a:solidFill>
                  <a:srgbClr val="000000"/>
                </a:solidFill>
                <a:latin typeface="Times New Roman" panose="02020603050405020304" pitchFamily="18" charset="0"/>
                <a:cs typeface="Times New Roman" panose="02020603050405020304" pitchFamily="18" charset="0"/>
              </a:rPr>
              <a:t>Pa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267665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a:spLocks noChangeAspect="1"/>
              </p:cNvSpPr>
              <p:nvPr/>
            </p:nvSpPr>
            <p:spPr>
              <a:xfrm>
                <a:off x="381000" y="94183"/>
                <a:ext cx="11430000" cy="628184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根据题意可知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物块</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排开水的</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体积</a:t>
                </a:r>
                <a:endParaRPr lang="en-US"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i="1" dirty="0" smtClean="0">
                    <a:solidFill>
                      <a:srgbClr val="000000"/>
                    </a:solidFill>
                    <a:latin typeface="Times New Roman" panose="02020603050405020304" pitchFamily="18" charset="0"/>
                    <a:cs typeface="Times New Roman" panose="02020603050405020304" pitchFamily="18" charset="0"/>
                  </a:rPr>
                  <a:t>V</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a:t>
                </a:r>
                <a:r>
                  <a:rPr lang="en-US" altLang="zh-CN" sz="2800" i="1" dirty="0">
                    <a:solidFill>
                      <a:srgbClr val="000000"/>
                    </a:solidFill>
                    <a:latin typeface="Times New Roman" panose="02020603050405020304" pitchFamily="18" charset="0"/>
                    <a:cs typeface="Times New Roman" panose="02020603050405020304" pitchFamily="18" charset="0"/>
                  </a:rPr>
                  <a:t>=V</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浸</a:t>
                </a:r>
                <a:r>
                  <a:rPr lang="en-US" altLang="zh-CN" sz="2800" i="1" dirty="0">
                    <a:solidFill>
                      <a:srgbClr val="000000"/>
                    </a:solidFill>
                    <a:latin typeface="Times New Roman" panose="02020603050405020304" pitchFamily="18" charset="0"/>
                    <a:cs typeface="Times New Roman" panose="02020603050405020304" pitchFamily="18" charset="0"/>
                  </a:rPr>
                  <a:t>=V-V</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露</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5</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i="1" baseline="30000" dirty="0">
                    <a:solidFill>
                      <a:srgbClr val="000000"/>
                    </a:solidFill>
                    <a:latin typeface="Times New Roman" panose="02020603050405020304" pitchFamily="18" charset="0"/>
                    <a:cs typeface="Times New Roman" panose="02020603050405020304" pitchFamily="18" charset="0"/>
                  </a:rPr>
                  <a:t>-</a:t>
                </a:r>
                <a:r>
                  <a:rPr lang="en-US" altLang="zh-CN" sz="2800" baseline="300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i="1" baseline="30000" dirty="0">
                    <a:solidFill>
                      <a:srgbClr val="000000"/>
                    </a:solidFill>
                    <a:latin typeface="Times New Roman" panose="02020603050405020304" pitchFamily="18" charset="0"/>
                    <a:cs typeface="Times New Roman" panose="02020603050405020304" pitchFamily="18" charset="0"/>
                  </a:rPr>
                  <a:t>-</a:t>
                </a:r>
                <a:r>
                  <a:rPr lang="en-US" altLang="zh-CN" sz="2800" baseline="300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i="1" baseline="30000" dirty="0">
                    <a:solidFill>
                      <a:srgbClr val="000000"/>
                    </a:solidFill>
                    <a:latin typeface="Times New Roman" panose="02020603050405020304" pitchFamily="18" charset="0"/>
                    <a:cs typeface="Times New Roman" panose="02020603050405020304" pitchFamily="18" charset="0"/>
                  </a:rPr>
                  <a:t>-</a:t>
                </a:r>
                <a:r>
                  <a:rPr lang="en-US" altLang="zh-CN" sz="2800" baseline="300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baseline="30000" dirty="0">
                    <a:solidFill>
                      <a:srgbClr val="000000"/>
                    </a:solidFill>
                    <a:latin typeface="Times New Roman" panose="02020603050405020304" pitchFamily="18" charset="0"/>
                    <a:cs typeface="Times New Roman" panose="02020603050405020304" pitchFamily="18" charset="0"/>
                  </a:rPr>
                  <a:t>3</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物块</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受到的浮力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en-US" altLang="zh-CN" sz="2800" i="1" dirty="0" err="1">
                    <a:solidFill>
                      <a:srgbClr val="000000"/>
                    </a:solidFill>
                    <a:latin typeface="Times New Roman" panose="02020603050405020304" pitchFamily="18" charset="0"/>
                    <a:cs typeface="Times New Roman" panose="02020603050405020304" pitchFamily="18" charset="0"/>
                  </a:rPr>
                  <a:t>gV</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kg/m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kg×4</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i="1" baseline="30000" dirty="0">
                    <a:solidFill>
                      <a:srgbClr val="000000"/>
                    </a:solidFill>
                    <a:latin typeface="Times New Roman" panose="02020603050405020304" pitchFamily="18" charset="0"/>
                    <a:cs typeface="Times New Roman" panose="02020603050405020304" pitchFamily="18" charset="0"/>
                  </a:rPr>
                  <a:t>-</a:t>
                </a:r>
                <a:r>
                  <a:rPr lang="en-US" altLang="zh-CN" sz="2800" baseline="300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因为木块</a:t>
                </a: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的放入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如题图乙所示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物块</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此时完全浸没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则物块</a:t>
                </a: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排开水的体积的增加量</a:t>
                </a:r>
                <a:r>
                  <a:rPr lang="en-US" altLang="zh-CN" sz="2800" dirty="0">
                    <a:solidFill>
                      <a:srgbClr val="000000"/>
                    </a:solidFill>
                    <a:latin typeface="Times New Roman" panose="02020603050405020304" pitchFamily="18" charset="0"/>
                    <a:cs typeface="Times New Roman" panose="02020603050405020304" pitchFamily="18" charset="0"/>
                  </a:rPr>
                  <a:t>Δ</a:t>
                </a:r>
                <a:r>
                  <a:rPr lang="en-US" altLang="zh-CN" sz="2800" i="1" dirty="0">
                    <a:solidFill>
                      <a:srgbClr val="000000"/>
                    </a:solidFill>
                    <a:latin typeface="Times New Roman" panose="02020603050405020304" pitchFamily="18" charset="0"/>
                    <a:cs typeface="Times New Roman" panose="02020603050405020304" pitchFamily="18" charset="0"/>
                  </a:rPr>
                  <a:t>V=V</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露</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i="1" baseline="30000" dirty="0">
                    <a:solidFill>
                      <a:srgbClr val="000000"/>
                    </a:solidFill>
                    <a:latin typeface="Times New Roman" panose="02020603050405020304" pitchFamily="18" charset="0"/>
                    <a:cs typeface="Times New Roman" panose="02020603050405020304" pitchFamily="18" charset="0"/>
                  </a:rPr>
                  <a:t>-</a:t>
                </a:r>
                <a:r>
                  <a:rPr lang="en-US" altLang="zh-CN" sz="2800" baseline="30000"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r>
                  <a:rPr lang="en-US" altLang="zh-CN" sz="2800" i="1" dirty="0">
                    <a:solidFill>
                      <a:srgbClr val="000000"/>
                    </a:solidFill>
                    <a:latin typeface="Times New Roman" panose="02020603050405020304" pitchFamily="18" charset="0"/>
                    <a:cs typeface="Times New Roman" panose="02020603050405020304" pitchFamily="18" charset="0"/>
                  </a:rPr>
                  <a:t>V=</a:t>
                </a:r>
                <a:r>
                  <a:rPr lang="en-US" altLang="zh-CN" sz="2800" i="1" dirty="0" err="1">
                    <a:solidFill>
                      <a:srgbClr val="000000"/>
                    </a:solidFill>
                    <a:latin typeface="Times New Roman" panose="02020603050405020304" pitchFamily="18" charset="0"/>
                    <a:cs typeface="Times New Roman" panose="02020603050405020304" pitchFamily="18" charset="0"/>
                  </a:rPr>
                  <a:t>Sh</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容器内水的深度的变化</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量</a:t>
                </a:r>
                <a:r>
                  <a:rPr lang="en-US" altLang="zh-CN" sz="2800" dirty="0" err="1" smtClean="0">
                    <a:solidFill>
                      <a:srgbClr val="000000"/>
                    </a:solidFill>
                    <a:latin typeface="Times New Roman" panose="02020603050405020304" pitchFamily="18" charset="0"/>
                    <a:cs typeface="Times New Roman" panose="02020603050405020304" pitchFamily="18" charset="0"/>
                  </a:rPr>
                  <a:t>Δ</a:t>
                </a:r>
                <a:r>
                  <a:rPr lang="en-US" altLang="zh-CN" sz="2800" i="1" dirty="0" err="1" smtClean="0">
                    <a:solidFill>
                      <a:srgbClr val="000000"/>
                    </a:solidFill>
                    <a:latin typeface="Times New Roman" panose="02020603050405020304" pitchFamily="18" charset="0"/>
                    <a:cs typeface="Times New Roman" panose="02020603050405020304" pitchFamily="18" charset="0"/>
                  </a:rPr>
                  <a:t>h</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m:rPr>
                            <m:sty m:val="p"/>
                          </m:rPr>
                          <a:rPr lang="en-US" altLang="zh-CN" sz="2800">
                            <a:solidFill>
                              <a:srgbClr val="000000"/>
                            </a:solidFill>
                            <a:latin typeface="Cambria Math" panose="02040503050406030204" pitchFamily="18" charset="0"/>
                            <a:cs typeface="Times New Roman" panose="02020603050405020304" pitchFamily="18" charset="0"/>
                          </a:rPr>
                          <m:t>Δ</m:t>
                        </m:r>
                        <m:r>
                          <a:rPr lang="en-US" altLang="zh-CN" sz="2800" i="1">
                            <a:solidFill>
                              <a:srgbClr val="000000"/>
                            </a:solidFill>
                            <a:latin typeface="Cambria Math" panose="02040503050406030204" pitchFamily="18" charset="0"/>
                            <a:cs typeface="Times New Roman" panose="02020603050405020304" pitchFamily="18" charset="0"/>
                          </a:rPr>
                          <m:t>𝑉</m:t>
                        </m:r>
                      </m:num>
                      <m:den>
                        <m:r>
                          <a:rPr lang="en-US" altLang="zh-CN" sz="2800" i="1">
                            <a:solidFill>
                              <a:srgbClr val="000000"/>
                            </a:solidFill>
                            <a:latin typeface="Cambria Math" panose="02040503050406030204" pitchFamily="18" charset="0"/>
                            <a:cs typeface="Times New Roman" panose="02020603050405020304" pitchFamily="18" charset="0"/>
                          </a:rPr>
                          <m:t>𝑆</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1</m:t>
                        </m:r>
                        <m:r>
                          <m:rPr>
                            <m:nor/>
                          </m:rPr>
                          <a:rPr lang="en-US" altLang="zh-CN" sz="2800">
                            <a:solidFill>
                              <a:srgbClr val="000000"/>
                            </a:solidFill>
                            <a:latin typeface="Times New Roman" panose="02020603050405020304" pitchFamily="18" charset="0"/>
                            <a:cs typeface="Times New Roman" panose="02020603050405020304" pitchFamily="18" charset="0"/>
                          </a:rPr>
                          <m:t>.</m:t>
                        </m:r>
                        <m:r>
                          <a:rPr lang="en-US" altLang="zh-CN" sz="2800">
                            <a:solidFill>
                              <a:srgbClr val="000000"/>
                            </a:solidFill>
                            <a:latin typeface="Cambria Math" panose="02040503050406030204" pitchFamily="18" charset="0"/>
                            <a:cs typeface="Times New Roman" panose="02020603050405020304" pitchFamily="18" charset="0"/>
                          </a:rPr>
                          <m:t>0×1</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800">
                                <a:solidFill>
                                  <a:srgbClr val="000000"/>
                                </a:solidFill>
                                <a:latin typeface="Cambria Math" panose="02040503050406030204" pitchFamily="18" charset="0"/>
                                <a:cs typeface="Times New Roman" panose="02020603050405020304" pitchFamily="18" charset="0"/>
                              </a:rPr>
                              <m:t>0</m:t>
                            </m:r>
                          </m:e>
                          <m:sup>
                            <m:r>
                              <m:rPr>
                                <m:nor/>
                              </m:rPr>
                              <a:rPr lang="en-US" altLang="zh-CN" sz="2800" i="1">
                                <a:solidFill>
                                  <a:srgbClr val="000000"/>
                                </a:solidFill>
                                <a:latin typeface="Times New Roman" panose="02020603050405020304" pitchFamily="18" charset="0"/>
                                <a:cs typeface="Times New Roman" panose="02020603050405020304" pitchFamily="18" charset="0"/>
                              </a:rPr>
                              <m:t>−</m:t>
                            </m:r>
                            <m:r>
                              <a:rPr lang="en-US" altLang="zh-CN" sz="2800">
                                <a:solidFill>
                                  <a:srgbClr val="000000"/>
                                </a:solidFill>
                                <a:latin typeface="Cambria Math" panose="02040503050406030204" pitchFamily="18" charset="0"/>
                                <a:cs typeface="Times New Roman" panose="02020603050405020304" pitchFamily="18" charset="0"/>
                              </a:rPr>
                              <m:t>5</m:t>
                            </m:r>
                          </m:sup>
                        </m:sSup>
                        <m:r>
                          <m:rPr>
                            <m:nor/>
                          </m:rPr>
                          <a:rPr lang="en-US" altLang="zh-CN" sz="2800">
                            <a:solidFill>
                              <a:srgbClr val="000000"/>
                            </a:solidFill>
                            <a:latin typeface="Times New Roman" panose="02020603050405020304" pitchFamily="18" charset="0"/>
                            <a:cs typeface="Times New Roman" panose="02020603050405020304" pitchFamily="18" charset="0"/>
                          </a:rPr>
                          <m:t> </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altLang="zh-CN" sz="2800">
                                <a:solidFill>
                                  <a:srgbClr val="000000"/>
                                </a:solidFill>
                                <a:latin typeface="Cambria Math" panose="02040503050406030204" pitchFamily="18" charset="0"/>
                                <a:cs typeface="Times New Roman" panose="02020603050405020304" pitchFamily="18" charset="0"/>
                              </a:rPr>
                              <m:t>m</m:t>
                            </m:r>
                          </m:e>
                          <m:sup>
                            <m:r>
                              <a:rPr lang="en-US" altLang="zh-CN" sz="2800">
                                <a:solidFill>
                                  <a:srgbClr val="000000"/>
                                </a:solidFill>
                                <a:latin typeface="Cambria Math" panose="02040503050406030204" pitchFamily="18" charset="0"/>
                                <a:cs typeface="Times New Roman" panose="02020603050405020304" pitchFamily="18" charset="0"/>
                              </a:rPr>
                              <m:t>3</m:t>
                            </m:r>
                          </m:sup>
                        </m:sSup>
                      </m:num>
                      <m:den>
                        <m:r>
                          <a:rPr lang="en-US" altLang="zh-CN" sz="2800">
                            <a:solidFill>
                              <a:srgbClr val="000000"/>
                            </a:solidFill>
                            <a:latin typeface="Cambria Math" panose="02040503050406030204" pitchFamily="18" charset="0"/>
                            <a:cs typeface="Times New Roman" panose="02020603050405020304" pitchFamily="18" charset="0"/>
                          </a:rPr>
                          <m:t>5</m:t>
                        </m:r>
                        <m:r>
                          <m:rPr>
                            <m:nor/>
                          </m:rPr>
                          <a:rPr lang="en-US" altLang="zh-CN" sz="2800">
                            <a:solidFill>
                              <a:srgbClr val="000000"/>
                            </a:solidFill>
                            <a:latin typeface="Times New Roman" panose="02020603050405020304" pitchFamily="18" charset="0"/>
                            <a:cs typeface="Times New Roman" panose="02020603050405020304" pitchFamily="18" charset="0"/>
                          </a:rPr>
                          <m:t>.</m:t>
                        </m:r>
                        <m:r>
                          <a:rPr lang="en-US" altLang="zh-CN" sz="2800">
                            <a:solidFill>
                              <a:srgbClr val="000000"/>
                            </a:solidFill>
                            <a:latin typeface="Cambria Math" panose="02040503050406030204" pitchFamily="18" charset="0"/>
                            <a:cs typeface="Times New Roman" panose="02020603050405020304" pitchFamily="18" charset="0"/>
                          </a:rPr>
                          <m:t>0×1</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800">
                                <a:solidFill>
                                  <a:srgbClr val="000000"/>
                                </a:solidFill>
                                <a:latin typeface="Cambria Math" panose="02040503050406030204" pitchFamily="18" charset="0"/>
                                <a:cs typeface="Times New Roman" panose="02020603050405020304" pitchFamily="18" charset="0"/>
                              </a:rPr>
                              <m:t>0</m:t>
                            </m:r>
                          </m:e>
                          <m:sup>
                            <m:r>
                              <m:rPr>
                                <m:nor/>
                              </m:rPr>
                              <a:rPr lang="en-US" altLang="zh-CN" sz="2800" i="1">
                                <a:solidFill>
                                  <a:srgbClr val="000000"/>
                                </a:solidFill>
                                <a:latin typeface="Times New Roman" panose="02020603050405020304" pitchFamily="18" charset="0"/>
                                <a:cs typeface="Times New Roman" panose="02020603050405020304" pitchFamily="18" charset="0"/>
                              </a:rPr>
                              <m:t>−</m:t>
                            </m:r>
                            <m:r>
                              <a:rPr lang="en-US" altLang="zh-CN" sz="2800">
                                <a:solidFill>
                                  <a:srgbClr val="000000"/>
                                </a:solidFill>
                                <a:latin typeface="Cambria Math" panose="02040503050406030204" pitchFamily="18" charset="0"/>
                                <a:cs typeface="Times New Roman" panose="02020603050405020304" pitchFamily="18" charset="0"/>
                              </a:rPr>
                              <m:t>3</m:t>
                            </m:r>
                          </m:sup>
                        </m:sSup>
                        <m:r>
                          <m:rPr>
                            <m:nor/>
                          </m:rPr>
                          <a:rPr lang="en-US" altLang="zh-CN" sz="2800">
                            <a:solidFill>
                              <a:srgbClr val="000000"/>
                            </a:solidFill>
                            <a:latin typeface="Times New Roman" panose="02020603050405020304" pitchFamily="18" charset="0"/>
                            <a:cs typeface="Times New Roman" panose="02020603050405020304" pitchFamily="18" charset="0"/>
                          </a:rPr>
                          <m:t> </m:t>
                        </m:r>
                        <m:sSup>
                          <m:sSup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altLang="zh-CN" sz="2800">
                                <a:solidFill>
                                  <a:srgbClr val="000000"/>
                                </a:solidFill>
                                <a:latin typeface="Cambria Math" panose="02040503050406030204" pitchFamily="18" charset="0"/>
                                <a:cs typeface="Times New Roman" panose="02020603050405020304" pitchFamily="18" charset="0"/>
                              </a:rPr>
                              <m:t>m</m:t>
                            </m:r>
                          </m:e>
                          <m:sup>
                            <m:r>
                              <a:rPr lang="en-US" altLang="zh-CN" sz="2800">
                                <a:solidFill>
                                  <a:srgbClr val="000000"/>
                                </a:solidFill>
                                <a:latin typeface="Cambria Math" panose="02040503050406030204" pitchFamily="18" charset="0"/>
                                <a:cs typeface="Times New Roman" panose="02020603050405020304" pitchFamily="18" charset="0"/>
                              </a:rPr>
                              <m:t>2</m:t>
                            </m:r>
                          </m:sup>
                        </m:sSup>
                      </m:den>
                    </m:f>
                  </m:oMath>
                </a14:m>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002</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此时水对容器底的压强变化量</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err="1">
                    <a:solidFill>
                      <a:srgbClr val="000000"/>
                    </a:solidFill>
                    <a:latin typeface="Times New Roman" panose="02020603050405020304" pitchFamily="18" charset="0"/>
                    <a:cs typeface="Times New Roman" panose="02020603050405020304" pitchFamily="18" charset="0"/>
                  </a:rPr>
                  <a:t>Δ</a:t>
                </a:r>
                <a:r>
                  <a:rPr lang="en-US" altLang="zh-CN" sz="2800" i="1" dirty="0" err="1">
                    <a:solidFill>
                      <a:srgbClr val="000000"/>
                    </a:solidFill>
                    <a:latin typeface="Times New Roman" panose="02020603050405020304" pitchFamily="18" charset="0"/>
                    <a:cs typeface="Times New Roman" panose="02020603050405020304" pitchFamily="18" charset="0"/>
                  </a:rPr>
                  <a:t>p</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a:t>
                </a:r>
                <a:r>
                  <a:rPr lang="en-US" altLang="zh-CN" sz="2800" i="1" dirty="0" err="1">
                    <a:solidFill>
                      <a:srgbClr val="000000"/>
                    </a:solidFill>
                    <a:latin typeface="Times New Roman" panose="02020603050405020304" pitchFamily="18" charset="0"/>
                    <a:cs typeface="Times New Roman" panose="02020603050405020304" pitchFamily="18" charset="0"/>
                  </a:rPr>
                  <a:t>g</a:t>
                </a:r>
                <a:r>
                  <a:rPr lang="en-US" altLang="zh-CN" sz="2800" dirty="0" err="1">
                    <a:solidFill>
                      <a:srgbClr val="000000"/>
                    </a:solidFill>
                    <a:latin typeface="Times New Roman" panose="02020603050405020304" pitchFamily="18" charset="0"/>
                    <a:cs typeface="Times New Roman" panose="02020603050405020304" pitchFamily="18" charset="0"/>
                  </a:rPr>
                  <a:t>Δ</a:t>
                </a:r>
                <a:r>
                  <a:rPr lang="en-US" altLang="zh-CN" sz="2800" i="1" dirty="0" err="1">
                    <a:solidFill>
                      <a:srgbClr val="000000"/>
                    </a:solidFill>
                    <a:latin typeface="Times New Roman" panose="02020603050405020304" pitchFamily="18" charset="0"/>
                    <a:cs typeface="Times New Roman" panose="02020603050405020304" pitchFamily="18" charset="0"/>
                  </a:rPr>
                  <a:t>h</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0×10</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kg/m</a:t>
                </a:r>
                <a:r>
                  <a:rPr lang="en-US" altLang="zh-CN" sz="2800" baseline="300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kg×0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002</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381000" y="94183"/>
                <a:ext cx="11430000" cy="6281848"/>
              </a:xfrm>
              <a:prstGeom prst="rect">
                <a:avLst/>
              </a:prstGeom>
              <a:blipFill rotWithShape="0">
                <a:blip r:embed="rId2"/>
                <a:stretch>
                  <a:fillRect l="-1120" b="-48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653052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50081"/>
            <a:ext cx="11430000" cy="5182701"/>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规律</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总结</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阿基米德原理中所说的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浸在液体中的物体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全部浸入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部分浸入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两种情况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一是物体全部浸入液体里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即物体浸没在液体中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二是物体的一部分浸入液体中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另一部分露在液面以上。</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公式</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a:t>
            </a:r>
            <a:r>
              <a:rPr lang="en-US" altLang="zh-CN" sz="2800" i="1" dirty="0" err="1">
                <a:solidFill>
                  <a:srgbClr val="000000"/>
                </a:solidFill>
                <a:latin typeface="Times New Roman" panose="02020603050405020304" pitchFamily="18" charset="0"/>
                <a:cs typeface="Times New Roman" panose="02020603050405020304" pitchFamily="18" charset="0"/>
              </a:rPr>
              <a:t>gV</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是指被物体排开的液体所受的重力</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表示物体受到的浮力的大小等于被物体排开的液体所受的重力。</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i="1" dirty="0">
                <a:solidFill>
                  <a:srgbClr val="000000"/>
                </a:solidFill>
                <a:latin typeface="Times New Roman" panose="02020603050405020304" pitchFamily="18" charset="0"/>
                <a:cs typeface="Times New Roman" panose="02020603050405020304" pitchFamily="18" charset="0"/>
              </a:rPr>
              <a:t>V</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是物体排开的液体的体积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不是物体的体积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只有当物体浸没在液体中时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才有</a:t>
            </a:r>
            <a:r>
              <a:rPr lang="en-US" altLang="zh-CN" sz="2800" i="1" dirty="0">
                <a:solidFill>
                  <a:srgbClr val="000000"/>
                </a:solidFill>
                <a:latin typeface="Times New Roman" panose="02020603050405020304" pitchFamily="18" charset="0"/>
                <a:cs typeface="Times New Roman" panose="02020603050405020304" pitchFamily="18" charset="0"/>
              </a:rPr>
              <a:t>V</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800" i="1" dirty="0">
                <a:solidFill>
                  <a:srgbClr val="000000"/>
                </a:solidFill>
                <a:latin typeface="Times New Roman" panose="02020603050405020304" pitchFamily="18" charset="0"/>
                <a:cs typeface="Times New Roman" panose="02020603050405020304" pitchFamily="18" charset="0"/>
              </a:rPr>
              <a:t>=V</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当物体只有一部分浸入液体中时</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V</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en-US" altLang="zh-CN" sz="2800" i="1" dirty="0">
                <a:solidFill>
                  <a:srgbClr val="000000"/>
                </a:solidFill>
                <a:latin typeface="Times New Roman" panose="02020603050405020304" pitchFamily="18" charset="0"/>
                <a:cs typeface="Times New Roman" panose="02020603050405020304" pitchFamily="18" charset="0"/>
              </a:rPr>
              <a:t>&lt;V</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882520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437942"/>
            <a:ext cx="11430000" cy="2597378"/>
          </a:xfrm>
          <a:prstGeom prst="rect">
            <a:avLst/>
          </a:prstGeom>
          <a:ln>
            <a:solidFill>
              <a:schemeClr val="tx1"/>
            </a:solidFill>
          </a:ln>
        </p:spPr>
        <p:txBody>
          <a:bodyPr>
            <a:spAutoFit/>
          </a:bodyPr>
          <a:lstStyle/>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(5)</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a:t>
            </a:r>
            <a:r>
              <a:rPr lang="en-US" altLang="zh-CN" sz="2800" i="1" dirty="0" err="1">
                <a:solidFill>
                  <a:srgbClr val="000000"/>
                </a:solidFill>
                <a:latin typeface="Times New Roman" panose="02020603050405020304" pitchFamily="18" charset="0"/>
                <a:cs typeface="Times New Roman" panose="02020603050405020304" pitchFamily="18" charset="0"/>
              </a:rPr>
              <a:t>gV</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浮力的大小只跟液体的密度和物体排开液体的体积这两个因素有关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而跟物体本身的体积、密度、形状、在液体中的深度、在液体中是否运动等因素无关。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(6)</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阿基米德原理同样适用于气体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但公式中</a:t>
            </a:r>
            <a:r>
              <a:rPr lang="en-US" altLang="zh-CN" sz="28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液</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要改为</a:t>
            </a:r>
            <a:r>
              <a:rPr lang="en-US" altLang="zh-CN" sz="28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023729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3890"/>
            <a:ext cx="11430000" cy="332398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800" b="1" dirty="0">
                <a:solidFill>
                  <a:srgbClr val="000000"/>
                </a:solidFill>
                <a:latin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小李同学想估算空气对自己的浮力大小</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采集的数据有</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自己的体重</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约为</a:t>
            </a:r>
            <a:r>
              <a:rPr lang="en-US" altLang="zh-CN" sz="2800" dirty="0">
                <a:solidFill>
                  <a:srgbClr val="000000"/>
                </a:solidFill>
                <a:latin typeface="Times New Roman" panose="02020603050405020304" pitchFamily="18" charset="0"/>
              </a:rPr>
              <a:t>46 kg)</a:t>
            </a:r>
            <a:r>
              <a:rPr lang="zh-CN" altLang="zh-CN" sz="2800" dirty="0">
                <a:solidFill>
                  <a:srgbClr val="000000"/>
                </a:solidFill>
                <a:latin typeface="Times New Roman" panose="02020603050405020304" pitchFamily="18" charset="0"/>
                <a:cs typeface="Times New Roman" panose="02020603050405020304" pitchFamily="18" charset="0"/>
              </a:rPr>
              <a:t>、自己的密度</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与水接近</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约为</a:t>
            </a:r>
            <a:r>
              <a:rPr lang="en-US" altLang="zh-CN" sz="2800" dirty="0">
                <a:solidFill>
                  <a:srgbClr val="000000"/>
                </a:solidFill>
                <a:latin typeface="Times New Roman" panose="02020603050405020304" pitchFamily="18" charset="0"/>
              </a:rPr>
              <a:t>1</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0</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10</a:t>
            </a:r>
            <a:r>
              <a:rPr lang="en-US" altLang="zh-CN" sz="2800" baseline="30000"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 kg/m</a:t>
            </a:r>
            <a:r>
              <a:rPr lang="en-US" altLang="zh-CN" sz="2800" baseline="30000"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、空气的密度</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约为</a:t>
            </a:r>
            <a:r>
              <a:rPr lang="en-US" altLang="zh-CN" sz="2800" dirty="0">
                <a:solidFill>
                  <a:srgbClr val="000000"/>
                </a:solidFill>
                <a:latin typeface="Times New Roman" panose="02020603050405020304" pitchFamily="18" charset="0"/>
              </a:rPr>
              <a:t>1</a:t>
            </a:r>
            <a:r>
              <a:rPr lang="en-US" altLang="zh-CN" sz="2800" i="1" dirty="0">
                <a:solidFill>
                  <a:srgbClr val="000000"/>
                </a:solidFill>
                <a:latin typeface="Times New Roman" panose="02020603050405020304" pitchFamily="18" charset="0"/>
              </a:rPr>
              <a:t>.</a:t>
            </a:r>
            <a:r>
              <a:rPr lang="en-US" altLang="zh-CN" sz="2800" dirty="0">
                <a:solidFill>
                  <a:srgbClr val="000000"/>
                </a:solidFill>
                <a:latin typeface="Times New Roman" panose="02020603050405020304" pitchFamily="18" charset="0"/>
              </a:rPr>
              <a:t>3 kg/m</a:t>
            </a:r>
            <a:r>
              <a:rPr lang="en-US" altLang="zh-CN" sz="2800" baseline="30000"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。则空气对小李的浮力大小约为</a:t>
            </a:r>
            <a:r>
              <a:rPr lang="en-US" altLang="zh-CN" sz="2800" dirty="0">
                <a:solidFill>
                  <a:srgbClr val="000000"/>
                </a:solidFill>
                <a:latin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006 N	B.0</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6 N</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C.60 N	</a:t>
            </a:r>
            <a:r>
              <a:rPr lang="en-US" altLang="zh-CN" sz="2800" dirty="0" smtClean="0">
                <a:solidFill>
                  <a:srgbClr val="000000"/>
                </a:solidFill>
                <a:latin typeface="Times New Roman" panose="02020603050405020304" pitchFamily="18" charset="0"/>
                <a:cs typeface="Times New Roman" panose="02020603050405020304" pitchFamily="18" charset="0"/>
              </a:rPr>
              <a:t>	D.600 </a:t>
            </a:r>
            <a:r>
              <a:rPr lang="en-US" altLang="zh-CN" sz="2800" dirty="0">
                <a:solidFill>
                  <a:srgbClr val="000000"/>
                </a:solidFill>
                <a:latin typeface="Times New Roman" panose="02020603050405020304" pitchFamily="18" charset="0"/>
                <a:cs typeface="Times New Roman" panose="02020603050405020304" pitchFamily="18" charset="0"/>
              </a:rPr>
              <a:t>N</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9139434" y="2284787"/>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Tree>
    <p:extLst>
      <p:ext uri="{BB962C8B-B14F-4D97-AF65-F5344CB8AC3E}">
        <p14:creationId xmlns:p14="http://schemas.microsoft.com/office/powerpoint/2010/main" val="8882371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4053938"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405393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4053937"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aphicFrame>
        <p:nvGraphicFramePr>
          <p:cNvPr id="2" name="表格 1"/>
          <p:cNvGraphicFramePr>
            <a:graphicFrameLocks noGrp="1" noChangeAspect="1"/>
          </p:cNvGraphicFramePr>
          <p:nvPr>
            <p:extLst>
              <p:ext uri="{D42A27DB-BD31-4B8C-83A1-F6EECF244321}">
                <p14:modId xmlns:p14="http://schemas.microsoft.com/office/powerpoint/2010/main" val="3986075153"/>
              </p:ext>
            </p:extLst>
          </p:nvPr>
        </p:nvGraphicFramePr>
        <p:xfrm>
          <a:off x="381000" y="1319528"/>
          <a:ext cx="11430000" cy="3840480"/>
        </p:xfrm>
        <a:graphic>
          <a:graphicData uri="http://schemas.openxmlformats.org/drawingml/2006/table">
            <a:tbl>
              <a:tblPr firstRow="1" firstCol="1" bandRow="1"/>
              <a:tblGrid>
                <a:gridCol w="5715000"/>
                <a:gridCol w="5715000"/>
              </a:tblGrid>
              <a:tr h="0">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素养目标</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思维导图</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探究浮力的大小与排开液体所受重力的关系。</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科学探究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理解阿基米德原理。</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科学思维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会应用阿基米德原理解答有关浮力的简单问题。</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物理观念</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28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了解古代应用浮力知识方面的成就</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体会科技发展对人类进步的意义。</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科学态度与责任</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pic>
        <p:nvPicPr>
          <p:cNvPr id="14" name="AW8QXR37.eps"/>
          <p:cNvPicPr/>
          <p:nvPr/>
        </p:nvPicPr>
        <p:blipFill>
          <a:blip r:embed="rId3">
            <a:clrChange>
              <a:clrFrom>
                <a:srgbClr val="FFFFFF"/>
              </a:clrFrom>
              <a:clrTo>
                <a:srgbClr val="FFFFFF">
                  <a:alpha val="0"/>
                </a:srgbClr>
              </a:clrTo>
            </a:clrChange>
          </a:blip>
          <a:stretch>
            <a:fillRect/>
          </a:stretch>
        </p:blipFill>
        <p:spPr>
          <a:xfrm>
            <a:off x="7255862" y="1808316"/>
            <a:ext cx="3401627" cy="3272874"/>
          </a:xfrm>
          <a:prstGeom prst="rect">
            <a:avLst/>
          </a:prstGeom>
        </p:spPr>
      </p:pic>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080700"/>
            <a:ext cx="11430000" cy="461664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一</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浮力的大小与排开液体所受重力的关系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阿基米德灵感的启示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物体浸在液体中的体积等于物体排开液体的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浮力的大小跟物体排开液体所受的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力有关。</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探究浮力的大小与排开液体所受重力的关系的实验中测量的四个物理量分别是物体所受的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、物体浸在水中静止时</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a:t>
            </a:r>
            <a:r>
              <a:rPr lang="en-US" altLang="zh-CN" sz="2800" dirty="0" smtClean="0">
                <a:solidFill>
                  <a:srgbClr val="000000"/>
                </a:solidFill>
                <a:latin typeface="Times New Roman" panose="02020603050405020304" pitchFamily="18" charset="0"/>
                <a:cs typeface="Times New Roman" panose="02020603050405020304" pitchFamily="18" charset="0"/>
              </a:rPr>
              <a:t>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小桶所受的</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________________________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7822324" y="2364179"/>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体积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6697717" y="2997511"/>
            <a:ext cx="543739" cy="664862"/>
          </a:xfrm>
          <a:prstGeom prst="rect">
            <a:avLst/>
          </a:prstGeom>
        </p:spPr>
        <p:txBody>
          <a:bodyPr wrap="none">
            <a:spAutoFit/>
          </a:bodyPr>
          <a:lstStyle/>
          <a:p>
            <a:pPr>
              <a:lnSpc>
                <a:spcPct val="150000"/>
              </a:lnSpc>
            </a:pPr>
            <a:r>
              <a:rPr lang="zh-CN" altLang="en-US" sz="2800" dirty="0">
                <a:solidFill>
                  <a:srgbClr val="FF0000"/>
                </a:solidFill>
                <a:latin typeface="Times New Roman" panose="02020603050405020304" pitchFamily="18" charset="0"/>
                <a:cs typeface="Times New Roman" panose="02020603050405020304" pitchFamily="18" charset="0"/>
              </a:rPr>
              <a:t>重</a:t>
            </a:r>
            <a:endParaRPr lang="zh-CN" altLang="en-US" sz="2800" dirty="0"/>
          </a:p>
        </p:txBody>
      </p:sp>
      <p:sp>
        <p:nvSpPr>
          <p:cNvPr id="4" name="矩形 3"/>
          <p:cNvSpPr>
            <a:spLocks noChangeAspect="1"/>
          </p:cNvSpPr>
          <p:nvPr/>
        </p:nvSpPr>
        <p:spPr>
          <a:xfrm>
            <a:off x="3986048" y="4277061"/>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重力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8583675" y="4297201"/>
            <a:ext cx="3147015" cy="738664"/>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弹簧测力计的示</a:t>
            </a:r>
            <a:r>
              <a:rPr lang="zh-CN" altLang="zh-CN" sz="2800" dirty="0" smtClean="0">
                <a:solidFill>
                  <a:srgbClr val="FF0000"/>
                </a:solidFill>
                <a:latin typeface="Times New Roman" panose="02020603050405020304" pitchFamily="18" charset="0"/>
                <a:cs typeface="Times New Roman" panose="02020603050405020304" pitchFamily="18" charset="0"/>
              </a:rPr>
              <a:t>数</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7" name="矩形 16"/>
          <p:cNvSpPr>
            <a:spLocks noChangeAspect="1"/>
          </p:cNvSpPr>
          <p:nvPr/>
        </p:nvSpPr>
        <p:spPr>
          <a:xfrm>
            <a:off x="2462048" y="4910393"/>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重力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4094380" y="4910393"/>
            <a:ext cx="4224233" cy="738664"/>
          </a:xfrm>
          <a:prstGeom prst="rect">
            <a:avLst/>
          </a:prstGeom>
        </p:spPr>
        <p:txBody>
          <a:bodyPr wrap="none">
            <a:spAutoFit/>
          </a:bodyPr>
          <a:lstStyle/>
          <a:p>
            <a:pPr>
              <a:lnSpc>
                <a:spcPct val="150000"/>
              </a:lnSpc>
            </a:pPr>
            <a:r>
              <a:rPr lang="zh-CN" altLang="zh-CN" sz="2800" dirty="0">
                <a:solidFill>
                  <a:srgbClr val="FF0000"/>
                </a:solidFill>
                <a:latin typeface="Times New Roman" panose="02020603050405020304" pitchFamily="18" charset="0"/>
                <a:cs typeface="Times New Roman" panose="02020603050405020304" pitchFamily="18" charset="0"/>
              </a:rPr>
              <a:t>小桶和排开水所受的</a:t>
            </a:r>
            <a:r>
              <a:rPr lang="zh-CN" altLang="zh-CN" sz="2800" dirty="0" smtClean="0">
                <a:solidFill>
                  <a:srgbClr val="FF0000"/>
                </a:solidFill>
                <a:latin typeface="Times New Roman" panose="02020603050405020304" pitchFamily="18" charset="0"/>
                <a:cs typeface="Times New Roman" panose="02020603050405020304" pitchFamily="18" charset="0"/>
              </a:rPr>
              <a:t>重力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4" grpId="0"/>
      <p:bldP spid="5" grpId="0"/>
      <p:bldP spid="17"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324984"/>
            <a:ext cx="11430000" cy="332398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阿基米德原理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内容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浸在液体中的物体受到</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的浮力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浮力的大小等于它排开的液体所受的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公式</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latin typeface="Times New Roman" panose="02020603050405020304" pitchFamily="18" charset="0"/>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适用范围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适用于</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________ </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5320862" y="1975297"/>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向上</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2472559" y="2593387"/>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重力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2576572" y="3233418"/>
            <a:ext cx="742511" cy="669542"/>
          </a:xfrm>
          <a:prstGeom prst="rect">
            <a:avLst/>
          </a:prstGeom>
        </p:spPr>
        <p:txBody>
          <a:bodyPr wrap="none">
            <a:spAutoFit/>
          </a:bodyPr>
          <a:lstStyle/>
          <a:p>
            <a:pPr>
              <a:lnSpc>
                <a:spcPct val="150000"/>
              </a:lnSpc>
            </a:pPr>
            <a:r>
              <a:rPr lang="en-US" altLang="zh-CN" sz="2800" i="1" dirty="0">
                <a:solidFill>
                  <a:srgbClr val="FF0000"/>
                </a:solidFill>
                <a:latin typeface="Times New Roman" panose="02020603050405020304" pitchFamily="18" charset="0"/>
              </a:rPr>
              <a:t>G</a:t>
            </a:r>
            <a:r>
              <a:rPr lang="zh-CN" altLang="zh-CN" sz="2800" baseline="-25000" dirty="0" smtClean="0">
                <a:solidFill>
                  <a:srgbClr val="FF0000"/>
                </a:solidFill>
                <a:latin typeface="Times New Roman" panose="02020603050405020304" pitchFamily="18" charset="0"/>
                <a:cs typeface="Times New Roman" panose="02020603050405020304" pitchFamily="18" charset="0"/>
              </a:rPr>
              <a:t>排</a:t>
            </a:r>
            <a:r>
              <a:rPr lang="en-US" altLang="zh-CN" sz="2800" baseline="-250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618187" y="3892450"/>
            <a:ext cx="992579" cy="664862"/>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液体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236779" y="3881940"/>
            <a:ext cx="992579" cy="738664"/>
          </a:xfrm>
          <a:prstGeom prst="rect">
            <a:avLst/>
          </a:prstGeom>
        </p:spPr>
        <p:txBody>
          <a:bodyPr wrap="none">
            <a:spAutoFit/>
          </a:bodyPr>
          <a:lstStyle/>
          <a:p>
            <a:pPr>
              <a:lnSpc>
                <a:spcPct val="150000"/>
              </a:lnSpc>
            </a:pPr>
            <a:r>
              <a:rPr lang="zh-CN" altLang="zh-CN" sz="2800" dirty="0" smtClean="0">
                <a:solidFill>
                  <a:srgbClr val="FF0000"/>
                </a:solidFill>
                <a:latin typeface="Times New Roman" panose="02020603050405020304" pitchFamily="18" charset="0"/>
                <a:cs typeface="Times New Roman" panose="02020603050405020304" pitchFamily="18" charset="0"/>
              </a:rPr>
              <a:t>气体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96725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78846"/>
            <a:ext cx="11430000" cy="195104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a:t>
            </a:r>
            <a:r>
              <a:rPr lang="zh-CN" altLang="zh-CN" sz="2800" dirty="0" smtClean="0">
                <a:solidFill>
                  <a:srgbClr val="000000"/>
                </a:solidFill>
                <a:latin typeface="NEU-BZ-S92" panose="02020503000000020003" pitchFamily="18" charset="-122"/>
                <a:ea typeface="方正正黑简体"/>
                <a:cs typeface="Times New Roman" panose="02020603050405020304" pitchFamily="18" charset="0"/>
              </a:rPr>
              <a:t>思考</a:t>
            </a:r>
            <a:r>
              <a:rPr lang="en-US" altLang="zh-CN" sz="2800" dirty="0" smtClean="0">
                <a:solidFill>
                  <a:srgbClr val="000000"/>
                </a:solidFill>
                <a:latin typeface="NEU-BZ-S92" panose="02020503000000020003" pitchFamily="18" charset="-122"/>
                <a:ea typeface="方正正黑简体"/>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位游泳运动员在河边游泳后从较深处走向较浅处的岸边</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由于岸边都是尖硬的鹅卵石</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该运动员感觉河底越来越</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扎脚</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请利用你学过的物理知识思考产生这种现象的原因。</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矩形 3"/>
              <p:cNvSpPr>
                <a:spLocks noChangeAspect="1"/>
              </p:cNvSpPr>
              <p:nvPr/>
            </p:nvSpPr>
            <p:spPr>
              <a:xfrm>
                <a:off x="381000" y="2461423"/>
                <a:ext cx="11430000" cy="286956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800" dirty="0">
                    <a:solidFill>
                      <a:srgbClr val="000000"/>
                    </a:solidFill>
                    <a:effectLst/>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浮</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液</a:t>
                </a:r>
                <a:r>
                  <a:rPr lang="en-US" altLang="zh-CN" sz="2800" i="1" dirty="0">
                    <a:solidFill>
                      <a:srgbClr val="000000"/>
                    </a:solidFill>
                    <a:latin typeface="Times New Roman" panose="02020603050405020304" pitchFamily="18" charset="0"/>
                    <a:cs typeface="Times New Roman" panose="02020603050405020304" pitchFamily="18" charset="0"/>
                  </a:rPr>
                  <a:t>V</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a:t>
                </a:r>
                <a:r>
                  <a:rPr lang="en-US" altLang="zh-CN" sz="2800" i="1" dirty="0">
                    <a:solidFill>
                      <a:srgbClr val="000000"/>
                    </a:solidFill>
                    <a:latin typeface="Times New Roman" panose="02020603050405020304" pitchFamily="18" charset="0"/>
                    <a:cs typeface="Times New Roman" panose="02020603050405020304" pitchFamily="18" charset="0"/>
                  </a:rPr>
                  <a:t>g</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人在水中由较深处走向较浅处时</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液</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由于人排开水的体积减小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故人所受浮力减小。又</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支</a:t>
                </a:r>
                <a:r>
                  <a:rPr lang="en-US" altLang="zh-CN" sz="2800" i="1" dirty="0">
                    <a:solidFill>
                      <a:srgbClr val="000000"/>
                    </a:solidFill>
                    <a:latin typeface="Times New Roman" panose="02020603050405020304" pitchFamily="18" charset="0"/>
                    <a:cs typeface="Times New Roman" panose="02020603050405020304" pitchFamily="18" charset="0"/>
                  </a:rPr>
                  <a:t>=G-F</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因浮力减小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重力不变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故支持力增大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岸边都是尖硬的鹅卵石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受力面积小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800" i="1" dirty="0">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𝐹</m:t>
                        </m:r>
                      </m:num>
                      <m:den>
                        <m:r>
                          <a:rPr lang="en-US" altLang="zh-CN" sz="2800" i="1">
                            <a:solidFill>
                              <a:srgbClr val="000000"/>
                            </a:solidFill>
                            <a:latin typeface="Cambria Math" panose="02040503050406030204" pitchFamily="18" charset="0"/>
                            <a:cs typeface="Times New Roman" panose="02020603050405020304" pitchFamily="18" charset="0"/>
                          </a:rPr>
                          <m:t>𝑆</m:t>
                        </m:r>
                      </m:den>
                    </m:f>
                  </m:oMath>
                </a14:m>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脚受到石头的压强变大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所以人感觉河底越来越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扎脚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4" name="矩形 3"/>
              <p:cNvSpPr>
                <a:spLocks noRot="1" noChangeAspect="1" noMove="1" noResize="1" noEditPoints="1" noAdjustHandles="1" noChangeArrowheads="1" noChangeShapeType="1" noTextEdit="1"/>
              </p:cNvSpPr>
              <p:nvPr/>
            </p:nvSpPr>
            <p:spPr>
              <a:xfrm>
                <a:off x="381000" y="2461423"/>
                <a:ext cx="11430000" cy="2869568"/>
              </a:xfrm>
              <a:prstGeom prst="rect">
                <a:avLst/>
              </a:prstGeom>
              <a:blipFill rotWithShape="0">
                <a:blip r:embed="rId2"/>
                <a:stretch>
                  <a:fillRect l="-1120" b="-509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3062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1020"/>
            <a:ext cx="11430000" cy="6555641"/>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教材素材再</a:t>
            </a:r>
            <a:r>
              <a:rPr lang="zh-CN" altLang="zh-CN" sz="2800" dirty="0" smtClean="0">
                <a:solidFill>
                  <a:srgbClr val="E36C0A"/>
                </a:solidFill>
                <a:latin typeface="Arial" panose="020B0604020202020204" pitchFamily="34" charset="0"/>
                <a:ea typeface="黑体" panose="02010609060101010101" pitchFamily="49" charset="-122"/>
                <a:cs typeface="Times New Roman" panose="02020603050405020304" pitchFamily="18" charset="0"/>
              </a:rPr>
              <a:t>利用</a:t>
            </a:r>
            <a:r>
              <a:rPr lang="en-US" altLang="zh-CN" sz="2800" dirty="0" smtClean="0">
                <a:solidFill>
                  <a:srgbClr val="E36C0A"/>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rgbClr val="000000"/>
                </a:solidFill>
                <a:latin typeface="Times New Roman" panose="02020603050405020304" pitchFamily="18" charset="0"/>
                <a:cs typeface="Times New Roman" panose="02020603050405020304" pitchFamily="18" charset="0"/>
              </a:rPr>
              <a:t>某</a:t>
            </a:r>
            <a:r>
              <a:rPr lang="zh-CN" altLang="zh-CN" sz="2800" dirty="0">
                <a:solidFill>
                  <a:srgbClr val="000000"/>
                </a:solidFill>
                <a:latin typeface="Times New Roman" panose="02020603050405020304" pitchFamily="18" charset="0"/>
                <a:cs typeface="Times New Roman" panose="02020603050405020304" pitchFamily="18" charset="0"/>
              </a:rPr>
              <a:t>小组同学在做探究浮力的大小与排开液体所受重力的关系的实验时</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在交流中</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他们发现从减小误差和操作方便的角度考虑</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该实验顺序最合理的是</a:t>
            </a:r>
            <a:r>
              <a:rPr lang="en-US" altLang="zh-CN" sz="2800" dirty="0">
                <a:solidFill>
                  <a:srgbClr val="000000"/>
                </a:solidFill>
                <a:latin typeface="Times New Roman" panose="02020603050405020304" pitchFamily="18" charset="0"/>
              </a:rPr>
              <a:t>(</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endParaRPr lang="en-US" altLang="zh-CN" sz="2800" dirty="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乙、甲、丙、丁</a:t>
            </a:r>
            <a:r>
              <a:rPr lang="zh-CN" altLang="zh-CN" sz="2800" i="1"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i="1" dirty="0" smtClean="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丁、乙、甲、丙</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甲、乙、丙、丁</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丁、甲、乙、丙</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AW8QXR38.eps" descr="id:2147493357;FounderCES"/>
          <p:cNvPicPr/>
          <p:nvPr/>
        </p:nvPicPr>
        <p:blipFill>
          <a:blip r:embed="rId2">
            <a:clrChange>
              <a:clrFrom>
                <a:srgbClr val="FFFFFF"/>
              </a:clrFrom>
              <a:clrTo>
                <a:srgbClr val="FFFFFF">
                  <a:alpha val="0"/>
                </a:srgbClr>
              </a:clrTo>
            </a:clrChange>
          </a:blip>
          <a:stretch>
            <a:fillRect/>
          </a:stretch>
        </p:blipFill>
        <p:spPr>
          <a:xfrm>
            <a:off x="3722172" y="1989128"/>
            <a:ext cx="4454875" cy="3160396"/>
          </a:xfrm>
          <a:prstGeom prst="rect">
            <a:avLst/>
          </a:prstGeom>
        </p:spPr>
      </p:pic>
      <p:sp>
        <p:nvSpPr>
          <p:cNvPr id="6" name="矩形 5"/>
          <p:cNvSpPr>
            <a:spLocks noChangeAspect="1"/>
          </p:cNvSpPr>
          <p:nvPr/>
        </p:nvSpPr>
        <p:spPr>
          <a:xfrm>
            <a:off x="3957834" y="1395515"/>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2157369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09068"/>
            <a:ext cx="11430000" cy="3243708"/>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为方便操作和减小测量误差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避免附着水对测量空桶重力的影响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先测量空桶所受的重力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接着测量物体所受的重力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所以合理的实验顺序是测出空桶所受的重力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再把空桶置于溢水口的正下方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用弹簧测力计测出物体所受的重力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用弹簧测力计吊着物体浸没在装满水的溢水杯中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读出此时弹簧测力计的示数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测出桶和排开水所受的总重力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34512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83783"/>
            <a:ext cx="11430000" cy="1951047"/>
          </a:xfrm>
          <a:prstGeom prst="rect">
            <a:avLst/>
          </a:prstGeom>
        </p:spPr>
        <p:txBody>
          <a:bodyPr>
            <a:spAutoFit/>
          </a:bodyPr>
          <a:lstStyle/>
          <a:p>
            <a:pPr>
              <a:lnSpc>
                <a:spcPct val="15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探究问题一探究浮力的大小与排开液体所受重力的关系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某兴趣小组利用弹簧测力计、物块、溢水杯、小桶、铁架台等器材验证阿基米德原理。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细线的质量和体积均忽略不计</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5" name="AW8QXR38-1.eps" descr="id:2147493378;FounderCES"/>
          <p:cNvPicPr/>
          <p:nvPr/>
        </p:nvPicPr>
        <p:blipFill rotWithShape="1">
          <a:blip r:embed="rId3">
            <a:clrChange>
              <a:clrFrom>
                <a:srgbClr val="FFFFFF"/>
              </a:clrFrom>
              <a:clrTo>
                <a:srgbClr val="FFFFFF">
                  <a:alpha val="0"/>
                </a:srgbClr>
              </a:clrTo>
            </a:clrChange>
          </a:blip>
          <a:srcRect b="50605"/>
          <a:stretch/>
        </p:blipFill>
        <p:spPr>
          <a:xfrm>
            <a:off x="966424" y="2818910"/>
            <a:ext cx="5940968" cy="3454991"/>
          </a:xfrm>
          <a:prstGeom prst="rect">
            <a:avLst/>
          </a:prstGeom>
        </p:spPr>
      </p:pic>
      <p:pic>
        <p:nvPicPr>
          <p:cNvPr id="16" name="AW8QXR38-1.eps" descr="id:2147493378;FounderCES"/>
          <p:cNvPicPr/>
          <p:nvPr/>
        </p:nvPicPr>
        <p:blipFill rotWithShape="1">
          <a:blip r:embed="rId3">
            <a:clrChange>
              <a:clrFrom>
                <a:srgbClr val="FFFFFF"/>
              </a:clrFrom>
              <a:clrTo>
                <a:srgbClr val="FFFFFF">
                  <a:alpha val="0"/>
                </a:srgbClr>
              </a:clrTo>
            </a:clrChange>
          </a:blip>
          <a:srcRect l="20501" t="49563" r="23639"/>
          <a:stretch/>
        </p:blipFill>
        <p:spPr>
          <a:xfrm>
            <a:off x="7453929" y="2746016"/>
            <a:ext cx="3318572" cy="3527885"/>
          </a:xfrm>
          <a:prstGeom prst="rect">
            <a:avLst/>
          </a:prstGeom>
        </p:spPr>
      </p:pic>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329</TotalTime>
  <Words>1594</Words>
  <Application>Microsoft Office PowerPoint</Application>
  <PresentationFormat>宽屏</PresentationFormat>
  <Paragraphs>98</Paragraphs>
  <Slides>20</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20</vt:i4>
      </vt:variant>
    </vt:vector>
  </HeadingPairs>
  <TitlesOfParts>
    <vt:vector size="37"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Microsoft Yi Baiti</vt:lpstr>
      <vt:lpstr>Times New Roman</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42</cp:revision>
  <dcterms:created xsi:type="dcterms:W3CDTF">2021-07-19T03:09:34Z</dcterms:created>
  <dcterms:modified xsi:type="dcterms:W3CDTF">2026-03-12T08:18:04Z</dcterms:modified>
</cp:coreProperties>
</file>