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13" r:id="rId2"/>
  </p:sldMasterIdLst>
  <p:notesMasterIdLst>
    <p:notesMasterId r:id="rId13"/>
  </p:notesMasterIdLst>
  <p:sldIdLst>
    <p:sldId id="347" r:id="rId3"/>
    <p:sldId id="350" r:id="rId4"/>
    <p:sldId id="296" r:id="rId5"/>
    <p:sldId id="345" r:id="rId6"/>
    <p:sldId id="351" r:id="rId7"/>
    <p:sldId id="352" r:id="rId8"/>
    <p:sldId id="346" r:id="rId9"/>
    <p:sldId id="353" r:id="rId10"/>
    <p:sldId id="354" r:id="rId11"/>
    <p:sldId id="349"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96"/>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10</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69368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85207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35353788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4049485" y="3734673"/>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2704032" y="188911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8748428" y="4011025"/>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audio" Target="../media/audio1.wav"/><Relationship Id="rId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22" r:id="rId5"/>
    <p:sldLayoutId id="2147483660" r:id="rId6"/>
    <p:sldLayoutId id="2147483699" r:id="rId7"/>
    <p:sldLayoutId id="2147483652" r:id="rId8"/>
    <p:sldLayoutId id="2147483682"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2175035742"/>
      </p:ext>
    </p:extLst>
  </p:cSld>
  <p:clrMap bg1="lt1" tx1="dk1" bg2="lt2" tx2="dk2" accent1="accent1" accent2="accent2" accent3="accent3" accent4="accent4" accent5="accent5" accent6="accent6" hlink="hlink" folHlink="folHlink"/>
  <p:sldLayoutIdLst>
    <p:sldLayoutId id="2147483714" r:id="rId1"/>
    <p:sldLayoutId id="2147483720"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7.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5</a:t>
            </a:r>
            <a:r>
              <a:rPr lang="zh-CN" altLang="en-US" sz="4656" b="1" dirty="0">
                <a:solidFill>
                  <a:srgbClr val="D60093"/>
                </a:solidFill>
                <a:latin typeface="隶书" panose="02010509060101010101" pitchFamily="49" charset="-122"/>
                <a:ea typeface="隶书" panose="02010509060101010101" pitchFamily="49" charset="-122"/>
              </a:rPr>
              <a:t>节　流体压强与流速的关系</a:t>
            </a: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4053938"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405393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4053937"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aphicFrame>
        <p:nvGraphicFramePr>
          <p:cNvPr id="2" name="表格 1"/>
          <p:cNvGraphicFramePr>
            <a:graphicFrameLocks noGrp="1" noChangeAspect="1"/>
          </p:cNvGraphicFramePr>
          <p:nvPr>
            <p:extLst>
              <p:ext uri="{D42A27DB-BD31-4B8C-83A1-F6EECF244321}">
                <p14:modId xmlns:p14="http://schemas.microsoft.com/office/powerpoint/2010/main" val="1078175456"/>
              </p:ext>
            </p:extLst>
          </p:nvPr>
        </p:nvGraphicFramePr>
        <p:xfrm>
          <a:off x="381000" y="1648022"/>
          <a:ext cx="11430000" cy="3008060"/>
        </p:xfrm>
        <a:graphic>
          <a:graphicData uri="http://schemas.openxmlformats.org/drawingml/2006/table">
            <a:tbl>
              <a:tblPr firstRow="1" firstCol="1" bandRow="1"/>
              <a:tblGrid>
                <a:gridCol w="5715000"/>
                <a:gridCol w="5715000"/>
              </a:tblGrid>
              <a:tr h="0">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素养目标</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思维导图</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81340">
                <a:tc>
                  <a:txBody>
                    <a:bodyPr/>
                    <a:lstStyle/>
                    <a:p>
                      <a:pPr>
                        <a:spcAft>
                          <a:spcPts val="0"/>
                        </a:spcAft>
                        <a:tabLst>
                          <a:tab pos="1188085" algn="l"/>
                          <a:tab pos="2163445" algn="l"/>
                          <a:tab pos="3142615" algn="l"/>
                          <a:tab pos="4190365" algn="l"/>
                        </a:tabLst>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2800"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知道什么是流体及流体压强与流速的关系。</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物理观念</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sz="2800"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能根据气体压强与流速的关系来解释飞机升力产生的原因及相关的物理现象。</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科学思维</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pic>
        <p:nvPicPr>
          <p:cNvPr id="14" name="JW8QXR21.eps"/>
          <p:cNvPicPr/>
          <p:nvPr/>
        </p:nvPicPr>
        <p:blipFill>
          <a:blip r:embed="rId3">
            <a:clrChange>
              <a:clrFrom>
                <a:srgbClr val="FFFFFF"/>
              </a:clrFrom>
              <a:clrTo>
                <a:srgbClr val="FFFFFF">
                  <a:alpha val="0"/>
                </a:srgbClr>
              </a:clrTo>
            </a:clrChange>
          </a:blip>
          <a:stretch>
            <a:fillRect/>
          </a:stretch>
        </p:blipFill>
        <p:spPr>
          <a:xfrm>
            <a:off x="6185435" y="2144866"/>
            <a:ext cx="5523088" cy="2448457"/>
          </a:xfrm>
          <a:prstGeom prst="rect">
            <a:avLst/>
          </a:prstGeom>
        </p:spPr>
      </p:pic>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795870"/>
            <a:ext cx="11430000" cy="2031325"/>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知识点一</a:t>
            </a:r>
            <a:r>
              <a:rPr lang="en-US" altLang="zh-CN" sz="2800" dirty="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流体压强与流速的关系</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流体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具有流动性的</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和</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关系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在气体和液体中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流速</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的位置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压强越小。</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381000" y="2746917"/>
            <a:ext cx="11430000" cy="1304716"/>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微思考</a:t>
            </a:r>
            <a:r>
              <a:rPr lang="zh-CN" altLang="zh-CN" sz="28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火车站或地铁站离站台边缘一定距离的地方标有一条安全线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列车驶来时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为什么要求乘客不能越过安全线</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871234" y="1449473"/>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液体</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5650741" y="1438963"/>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气体</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5134481" y="2071545"/>
            <a:ext cx="992579" cy="664862"/>
          </a:xfrm>
          <a:prstGeom prst="rect">
            <a:avLst/>
          </a:prstGeom>
        </p:spPr>
        <p:txBody>
          <a:bodyPr wrap="none">
            <a:spAutoFit/>
          </a:bodyPr>
          <a:lstStyle/>
          <a:p>
            <a:pPr>
              <a:lnSpc>
                <a:spcPct val="150000"/>
              </a:lnSpc>
            </a:pPr>
            <a:r>
              <a:rPr lang="zh-CN" altLang="zh-CN" sz="2800" dirty="0">
                <a:solidFill>
                  <a:srgbClr val="FF0000"/>
                </a:solidFill>
                <a:latin typeface="Times New Roman" panose="02020603050405020304" pitchFamily="18" charset="0"/>
                <a:cs typeface="Times New Roman" panose="02020603050405020304" pitchFamily="18" charset="0"/>
              </a:rPr>
              <a:t>越</a:t>
            </a:r>
            <a:r>
              <a:rPr lang="zh-CN" altLang="zh-CN" sz="2800" dirty="0" smtClean="0">
                <a:solidFill>
                  <a:srgbClr val="FF0000"/>
                </a:solidFill>
                <a:latin typeface="Times New Roman" panose="02020603050405020304" pitchFamily="18" charset="0"/>
                <a:cs typeface="Times New Roman" panose="02020603050405020304" pitchFamily="18" charset="0"/>
              </a:rPr>
              <a:t>大</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381000" y="4051633"/>
            <a:ext cx="11430000" cy="259737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当列车驶进站台时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会带动旅客和列车之间的空气流动速度增大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根据流体压强与流速的关系可知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靠近列车一侧空气流速大、压强小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而另一侧空气流速小、压强大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会产生压力差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这将会给乘客带来危险。因此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列车驶过站台时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乘客必须站在安全线以外的区域候车。</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inVertic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303963"/>
            <a:ext cx="11430000" cy="324370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知识点</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二</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飞机</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的升力</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机翼形状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上表面</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下表面比较</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产生升力的原因</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机翼上方气流的速度</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对机翼上表面的压强</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下方气流的速度</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对机翼下表面的压强</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机翼的上、下表面就存在着</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因而有压力差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产生了升力。</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565634" y="1954276"/>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弯曲</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6" name="矩形 15"/>
          <p:cNvSpPr>
            <a:spLocks noChangeAspect="1"/>
          </p:cNvSpPr>
          <p:nvPr/>
        </p:nvSpPr>
        <p:spPr>
          <a:xfrm>
            <a:off x="7002517" y="1954276"/>
            <a:ext cx="543739" cy="664862"/>
          </a:xfrm>
          <a:prstGeom prst="rect">
            <a:avLst/>
          </a:prstGeom>
        </p:spPr>
        <p:txBody>
          <a:bodyPr wrap="none">
            <a:spAutoFit/>
          </a:bodyPr>
          <a:lstStyle/>
          <a:p>
            <a:pPr>
              <a:lnSpc>
                <a:spcPct val="150000"/>
              </a:lnSpc>
            </a:pPr>
            <a:r>
              <a:rPr lang="zh-CN" altLang="en-US" sz="2800" dirty="0">
                <a:solidFill>
                  <a:srgbClr val="FF0000"/>
                </a:solidFill>
                <a:latin typeface="Times New Roman" panose="02020603050405020304" pitchFamily="18" charset="0"/>
                <a:cs typeface="Times New Roman" panose="02020603050405020304" pitchFamily="18" charset="0"/>
              </a:rPr>
              <a:t>平</a:t>
            </a:r>
            <a:endParaRPr lang="zh-CN" altLang="en-US" sz="2800" dirty="0"/>
          </a:p>
        </p:txBody>
      </p:sp>
      <p:sp>
        <p:nvSpPr>
          <p:cNvPr id="6" name="矩形 5"/>
          <p:cNvSpPr>
            <a:spLocks noChangeAspect="1"/>
          </p:cNvSpPr>
          <p:nvPr/>
        </p:nvSpPr>
        <p:spPr>
          <a:xfrm>
            <a:off x="6739758" y="2598118"/>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较大</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706821" y="3241960"/>
            <a:ext cx="992579" cy="738664"/>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较小</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9" name="矩形 18"/>
          <p:cNvSpPr>
            <a:spLocks noChangeAspect="1"/>
          </p:cNvSpPr>
          <p:nvPr/>
        </p:nvSpPr>
        <p:spPr>
          <a:xfrm>
            <a:off x="4656406" y="3241960"/>
            <a:ext cx="992579" cy="738664"/>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较小</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30" name="矩形 29"/>
          <p:cNvSpPr>
            <a:spLocks noChangeAspect="1"/>
          </p:cNvSpPr>
          <p:nvPr/>
        </p:nvSpPr>
        <p:spPr>
          <a:xfrm>
            <a:off x="9407082" y="3220940"/>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较大</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4061923" y="3871271"/>
            <a:ext cx="1351652" cy="738664"/>
          </a:xfrm>
          <a:prstGeom prst="rect">
            <a:avLst/>
          </a:prstGeom>
        </p:spPr>
        <p:txBody>
          <a:bodyPr wrap="none">
            <a:spAutoFit/>
          </a:bodyPr>
          <a:lstStyle/>
          <a:p>
            <a:pPr>
              <a:lnSpc>
                <a:spcPct val="150000"/>
              </a:lnSpc>
            </a:pPr>
            <a:r>
              <a:rPr lang="zh-CN" altLang="zh-CN" sz="2800" dirty="0">
                <a:solidFill>
                  <a:srgbClr val="FF0000"/>
                </a:solidFill>
                <a:latin typeface="Times New Roman" panose="02020603050405020304" pitchFamily="18" charset="0"/>
                <a:cs typeface="Times New Roman" panose="02020603050405020304" pitchFamily="18" charset="0"/>
              </a:rPr>
              <a:t>压强</a:t>
            </a:r>
            <a:r>
              <a:rPr lang="zh-CN" altLang="zh-CN" sz="2800" dirty="0" smtClean="0">
                <a:solidFill>
                  <a:srgbClr val="FF0000"/>
                </a:solidFill>
                <a:latin typeface="Times New Roman" panose="02020603050405020304" pitchFamily="18" charset="0"/>
                <a:cs typeface="Times New Roman" panose="02020603050405020304" pitchFamily="18" charset="0"/>
              </a:rPr>
              <a:t>差</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44371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down)">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P spid="6" grpId="0"/>
      <p:bldP spid="7" grpId="0"/>
      <p:bldP spid="19" grpId="0"/>
      <p:bldP spid="30"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84254"/>
            <a:ext cx="11430000" cy="1384995"/>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E36C0A"/>
                </a:solidFill>
                <a:latin typeface="Arial" panose="020B0604020202020204" pitchFamily="34" charset="0"/>
                <a:ea typeface="黑体" panose="02010609060101010101" pitchFamily="49" charset="-122"/>
                <a:cs typeface="Times New Roman" panose="02020603050405020304" pitchFamily="18" charset="0"/>
              </a:rPr>
              <a:t>教材素材再利用</a:t>
            </a:r>
            <a:r>
              <a:rPr lang="en-US" altLang="zh-CN" sz="2800" dirty="0">
                <a:solidFill>
                  <a:srgbClr val="E36C0A"/>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如图所示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向两张纸中间吹气</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纸张向中间靠拢</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是因为两纸之间空气流速</a:t>
            </a:r>
            <a:r>
              <a:rPr lang="en-US" altLang="zh-CN" sz="2800" dirty="0" smtClean="0">
                <a:solidFill>
                  <a:srgbClr val="000000"/>
                </a:solidFill>
                <a:latin typeface="Times New Roman" panose="02020603050405020304" pitchFamily="18" charset="0"/>
                <a:cs typeface="Times New Roman" panose="02020603050405020304" pitchFamily="18" charset="0"/>
              </a:rPr>
              <a:t>_______,</a:t>
            </a:r>
            <a:r>
              <a:rPr lang="zh-CN" altLang="zh-CN" sz="2800" dirty="0">
                <a:solidFill>
                  <a:srgbClr val="000000"/>
                </a:solidFill>
                <a:latin typeface="Times New Roman" panose="02020603050405020304" pitchFamily="18" charset="0"/>
                <a:cs typeface="Times New Roman" panose="02020603050405020304" pitchFamily="18" charset="0"/>
              </a:rPr>
              <a:t>压强</a:t>
            </a:r>
            <a:r>
              <a:rPr lang="en-US" altLang="zh-CN" sz="2800" dirty="0" smtClean="0">
                <a:solidFill>
                  <a:srgbClr val="000000"/>
                </a:solidFill>
                <a:latin typeface="Times New Roman" panose="02020603050405020304" pitchFamily="18" charset="0"/>
                <a:cs typeface="Times New Roman" panose="02020603050405020304" pitchFamily="18" charset="0"/>
              </a:rPr>
              <a:t>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均选填</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增大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不变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减小</a:t>
            </a:r>
            <a:r>
              <a:rPr lang="en-US" altLang="zh-CN" sz="2800" dirty="0" smtClean="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5" name="JW8QXR22.eps" descr="id:2147492984;FounderCES"/>
          <p:cNvPicPr/>
          <p:nvPr/>
        </p:nvPicPr>
        <p:blipFill>
          <a:blip r:embed="rId2">
            <a:clrChange>
              <a:clrFrom>
                <a:srgbClr val="FFFFFF"/>
              </a:clrFrom>
              <a:clrTo>
                <a:srgbClr val="FFFFFF">
                  <a:alpha val="0"/>
                </a:srgbClr>
              </a:clrTo>
            </a:clrChange>
          </a:blip>
          <a:stretch>
            <a:fillRect/>
          </a:stretch>
        </p:blipFill>
        <p:spPr>
          <a:xfrm>
            <a:off x="5060172" y="1779759"/>
            <a:ext cx="1519304" cy="2141545"/>
          </a:xfrm>
          <a:prstGeom prst="rect">
            <a:avLst/>
          </a:prstGeom>
        </p:spPr>
      </p:pic>
      <p:sp>
        <p:nvSpPr>
          <p:cNvPr id="3" name="矩形 2"/>
          <p:cNvSpPr>
            <a:spLocks noChangeAspect="1"/>
          </p:cNvSpPr>
          <p:nvPr/>
        </p:nvSpPr>
        <p:spPr>
          <a:xfrm>
            <a:off x="3040117" y="1034711"/>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增大</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5103421" y="1034711"/>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减小</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381000" y="3942324"/>
            <a:ext cx="11430000" cy="1304716"/>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当向两张纸中间吹气时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中间的空气流动速度增大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压强减小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纸外侧的压强不变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纸在压力差的作用下向中间靠拢。</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3960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890460"/>
            <a:ext cx="11430000" cy="2979277"/>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问题</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流体</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压强与流速的关系</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800" dirty="0">
                <a:solidFill>
                  <a:srgbClr val="000000"/>
                </a:solidFill>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如图所示</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某同学在探究流速大小对流体压强的影响。他在倒置的漏斗里放一个乒乓球</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用手托住乒乓球</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然后从漏斗口向下用力吹气</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当他将手移开时</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乒乓球没有下落。该现象可说明乒乓球上方气体流速</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、压强</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均选填</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增大</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减小</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或</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不变</a:t>
            </a:r>
            <a:r>
              <a:rPr lang="en-US" altLang="zh-CN" sz="2800" dirty="0">
                <a:solidFill>
                  <a:srgbClr val="000000"/>
                </a:solidFill>
                <a:latin typeface="Times New Roman" panose="02020603050405020304" pitchFamily="18" charset="0"/>
              </a:rPr>
              <a:t>”)</a:t>
            </a:r>
            <a:r>
              <a:rPr lang="en-US" altLang="zh-CN" sz="2800" dirty="0">
                <a:solidFill>
                  <a:srgbClr val="000000"/>
                </a:solidFill>
                <a:latin typeface="宋体" panose="02010600030101010101" pitchFamily="2" charset="-122"/>
                <a:cs typeface="Times New Roman" panose="02020603050405020304" pitchFamily="18" charset="0"/>
              </a:rPr>
              <a:t> </a:t>
            </a:r>
            <a:endParaRPr lang="zh-CN" altLang="en-US" sz="2800" dirty="0"/>
          </a:p>
        </p:txBody>
      </p:sp>
      <p:pic>
        <p:nvPicPr>
          <p:cNvPr id="15" name="JW8QXR23.eps" descr="id:2147493005;FounderCES"/>
          <p:cNvPicPr/>
          <p:nvPr/>
        </p:nvPicPr>
        <p:blipFill>
          <a:blip r:embed="rId3">
            <a:clrChange>
              <a:clrFrom>
                <a:srgbClr val="FFFFFF"/>
              </a:clrFrom>
              <a:clrTo>
                <a:srgbClr val="FFFFFF">
                  <a:alpha val="0"/>
                </a:srgbClr>
              </a:clrTo>
            </a:clrChange>
          </a:blip>
          <a:stretch>
            <a:fillRect/>
          </a:stretch>
        </p:blipFill>
        <p:spPr>
          <a:xfrm>
            <a:off x="4897966" y="3948243"/>
            <a:ext cx="2071315" cy="1872560"/>
          </a:xfrm>
          <a:prstGeom prst="rect">
            <a:avLst/>
          </a:prstGeom>
        </p:spPr>
      </p:pic>
      <p:sp>
        <p:nvSpPr>
          <p:cNvPr id="16" name="矩形 15"/>
          <p:cNvSpPr>
            <a:spLocks noChangeAspect="1"/>
          </p:cNvSpPr>
          <p:nvPr/>
        </p:nvSpPr>
        <p:spPr>
          <a:xfrm>
            <a:off x="656695" y="3149084"/>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增大</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7" name="矩形 16"/>
          <p:cNvSpPr>
            <a:spLocks noChangeAspect="1"/>
          </p:cNvSpPr>
          <p:nvPr/>
        </p:nvSpPr>
        <p:spPr>
          <a:xfrm>
            <a:off x="3263260" y="3142609"/>
            <a:ext cx="902811" cy="664862"/>
          </a:xfrm>
          <a:prstGeom prst="rect">
            <a:avLst/>
          </a:prstGeom>
        </p:spPr>
        <p:txBody>
          <a:bodyPr wrap="none">
            <a:spAutoFit/>
          </a:bodyPr>
          <a:lstStyle/>
          <a:p>
            <a:pPr>
              <a:lnSpc>
                <a:spcPct val="150000"/>
              </a:lnSpc>
            </a:pPr>
            <a:r>
              <a:rPr lang="zh-CN" altLang="en-US" sz="2800" dirty="0">
                <a:solidFill>
                  <a:srgbClr val="FF0000"/>
                </a:solidFill>
                <a:latin typeface="Times New Roman" panose="02020603050405020304" pitchFamily="18" charset="0"/>
                <a:cs typeface="Times New Roman" panose="02020603050405020304" pitchFamily="18" charset="0"/>
              </a:rPr>
              <a:t>减小</a:t>
            </a:r>
            <a:endParaRPr lang="zh-CN" altLang="en-US" sz="2800" dirty="0"/>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389563"/>
            <a:ext cx="11430000" cy="324370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思路导引</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在利用流体压强与流速的关系分析问题时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一定要弄清流体速度的大小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进而确定流体压强的大小。一般可以参照下面的思路思考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分析物体表面流体的流速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比较压强的大小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判断产生的压强差的方向</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说明对物体的作用。</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81000" y="3633271"/>
            <a:ext cx="11430000" cy="1951047"/>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乒乓球没有下落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说明乒乓球下方的气体压强大于上方的气体压强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这是由于上方的空气流速大于下方的空气流速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空气流速越大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压强越小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压强越大。</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252149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73246"/>
            <a:ext cx="11430000" cy="4536370"/>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夏季到来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交警部门加大了对电动车安装遮阳伞的检查拆除力度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如图所示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遮阳伞虽能遮挡阳光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但存在较大的安全隐患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当电动车快速行驶时有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向上飘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的感觉。下列关于这一现象的解释正确的是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伞上方的空气流速大于下方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压强大于下方</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伞上方的空气流速大于下方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压强小于下方</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伞上方的空气流速小于下方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压强大于下方</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伞上方的空气流速小于下方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压强小于下方</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5" name="JW8QXR25.eps" descr="id:2147493019;FounderCES"/>
          <p:cNvPicPr/>
          <p:nvPr/>
        </p:nvPicPr>
        <p:blipFill>
          <a:blip r:embed="rId2">
            <a:clrChange>
              <a:clrFrom>
                <a:srgbClr val="FFFFFF"/>
              </a:clrFrom>
              <a:clrTo>
                <a:srgbClr val="FFFFFF">
                  <a:alpha val="0"/>
                </a:srgbClr>
              </a:clrTo>
            </a:clrChange>
          </a:blip>
          <a:stretch>
            <a:fillRect/>
          </a:stretch>
        </p:blipFill>
        <p:spPr>
          <a:xfrm>
            <a:off x="8071703" y="2744513"/>
            <a:ext cx="2123331" cy="2439173"/>
          </a:xfrm>
          <a:prstGeom prst="rect">
            <a:avLst/>
          </a:prstGeom>
        </p:spPr>
      </p:pic>
      <p:sp>
        <p:nvSpPr>
          <p:cNvPr id="6" name="矩形 5"/>
          <p:cNvSpPr>
            <a:spLocks noChangeAspect="1"/>
          </p:cNvSpPr>
          <p:nvPr/>
        </p:nvSpPr>
        <p:spPr>
          <a:xfrm>
            <a:off x="10631903" y="2142475"/>
            <a:ext cx="423514"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Tree>
    <p:extLst>
      <p:ext uri="{BB962C8B-B14F-4D97-AF65-F5344CB8AC3E}">
        <p14:creationId xmlns:p14="http://schemas.microsoft.com/office/powerpoint/2010/main" val="9822055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331</TotalTime>
  <Words>594</Words>
  <Application>Microsoft Office PowerPoint</Application>
  <PresentationFormat>宽屏</PresentationFormat>
  <Paragraphs>51</Paragraphs>
  <Slides>10</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10</vt:i4>
      </vt:variant>
    </vt:vector>
  </HeadingPairs>
  <TitlesOfParts>
    <vt:vector size="24" baseType="lpstr">
      <vt:lpstr>NEU-BZ-S92</vt:lpstr>
      <vt:lpstr>方正兰亭中黑_GBK</vt:lpstr>
      <vt:lpstr>方正正黑简体</vt:lpstr>
      <vt:lpstr>黑体</vt:lpstr>
      <vt:lpstr>华文隶书</vt:lpstr>
      <vt:lpstr>楷体</vt:lpstr>
      <vt:lpstr>隶书</vt:lpstr>
      <vt:lpstr>宋体</vt:lpstr>
      <vt:lpstr>微软雅黑</vt:lpstr>
      <vt:lpstr>Arial</vt:lpstr>
      <vt:lpstr>Calibri</vt:lpstr>
      <vt:lpstr>Times New Roman</vt:lpstr>
      <vt:lpstr>1_Office 主题</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42</cp:revision>
  <dcterms:created xsi:type="dcterms:W3CDTF">2021-07-19T03:09:34Z</dcterms:created>
  <dcterms:modified xsi:type="dcterms:W3CDTF">2026-03-12T07:47:25Z</dcterms:modified>
</cp:coreProperties>
</file>