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9"/>
  </p:notesMasterIdLst>
  <p:sldIdLst>
    <p:sldId id="347" r:id="rId4"/>
    <p:sldId id="350" r:id="rId5"/>
    <p:sldId id="296" r:id="rId6"/>
    <p:sldId id="345" r:id="rId7"/>
    <p:sldId id="354" r:id="rId8"/>
    <p:sldId id="355" r:id="rId9"/>
    <p:sldId id="356" r:id="rId10"/>
    <p:sldId id="357" r:id="rId11"/>
    <p:sldId id="358" r:id="rId12"/>
    <p:sldId id="359" r:id="rId13"/>
    <p:sldId id="346" r:id="rId14"/>
    <p:sldId id="360" r:id="rId15"/>
    <p:sldId id="352" r:id="rId16"/>
    <p:sldId id="353" r:id="rId17"/>
    <p:sldId id="349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2026-03-06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400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7</a:t>
            </a:r>
            <a:r>
              <a:rPr lang="zh-CN" altLang="en-US" sz="4400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　国防现代化起步和外交工作新突破</a:t>
            </a:r>
            <a:endParaRPr lang="zh-CN" altLang="en-US" sz="4400" b="1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86516"/>
            <a:ext cx="11430000" cy="33945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中日恢复邦交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中美关系缓和直接推动中日关系改善。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概况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日本首相田中角荣访华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中日两国实现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许多国家纷纷与中国建立外交关系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出现了与中国建交高潮。到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1976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年底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建交国家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799897" y="2310396"/>
            <a:ext cx="992579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1972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9073055" y="2299886"/>
            <a:ext cx="2069797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邦交正常化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813496" y="3976126"/>
            <a:ext cx="696601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111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197523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51262" y="1415309"/>
            <a:ext cx="1922148" cy="628957"/>
            <a:chOff x="1483204" y="2104455"/>
            <a:chExt cx="1922148" cy="628957"/>
          </a:xfrm>
        </p:grpSpPr>
        <p:pic>
          <p:nvPicPr>
            <p:cNvPr id="14" name="bdc.eps" descr="id:2147490647;FounderCES"/>
            <p:cNvPicPr/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3204" y="2170024"/>
              <a:ext cx="1922148" cy="563388"/>
            </a:xfrm>
            <a:prstGeom prst="rect">
              <a:avLst/>
            </a:prstGeom>
          </p:spPr>
        </p:pic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1584106" y="2104455"/>
              <a:ext cx="1720343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2800" dirty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论从史</a:t>
              </a:r>
              <a:r>
                <a:rPr lang="zh-CN" altLang="zh-CN" sz="2800" dirty="0" smtClean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出</a:t>
              </a:r>
              <a:r>
                <a:rPr lang="en-US" altLang="zh-CN" sz="2800" dirty="0" smtClean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zh-CN" altLang="en-US" sz="2800" dirty="0">
                <a:solidFill>
                  <a:srgbClr val="00B0F0"/>
                </a:solidFill>
              </a:endParaRPr>
            </a:p>
          </p:txBody>
        </p:sp>
      </p:grpSp>
      <p:sp>
        <p:nvSpPr>
          <p:cNvPr id="4" name="矩形 3"/>
          <p:cNvSpPr>
            <a:spLocks noChangeAspect="1"/>
          </p:cNvSpPr>
          <p:nvPr/>
        </p:nvSpPr>
        <p:spPr>
          <a:xfrm>
            <a:off x="2881676" y="773333"/>
            <a:ext cx="682751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探究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点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中华人民共和国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成立后的国防建设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2081107"/>
            <a:ext cx="11430000" cy="45148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我们的国防将获得巩固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不允许任何帝国主义者再来侵略我们的国土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在英勇的经过了考验的人民解放军的基础上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我们的人民武装力量必须保存和发展起来。我们将不但有一个强大的陆军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而且有一个强大的空军和一个强大的海军。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毛泽东在中国人民政治协商会议第一届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全体会议上的开幕词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(1949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概括中华人民共和国成立前后我国国防建设的重点。简述这样做的目的。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2745827" y="5894761"/>
            <a:ext cx="862500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重点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建立强大的空军和海军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8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目的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捍卫国家安全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使国家不再受到帝国主义的侵略。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81000" y="304800"/>
            <a:ext cx="853310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20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50—70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年代中国海军舰艇发展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大事记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graphicFrame>
        <p:nvGraphicFramePr>
          <p:cNvPr id="15" name="表格 1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871683119"/>
              </p:ext>
            </p:extLst>
          </p:nvPr>
        </p:nvGraphicFramePr>
        <p:xfrm>
          <a:off x="381000" y="967796"/>
          <a:ext cx="11430000" cy="2560320"/>
        </p:xfrm>
        <a:graphic>
          <a:graphicData uri="http://schemas.openxmlformats.org/drawingml/2006/table">
            <a:tbl>
              <a:tblPr firstRow="1" firstCol="1" bandRow="1"/>
              <a:tblGrid>
                <a:gridCol w="2614448"/>
                <a:gridCol w="8815552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时间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大事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世纪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年代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从苏联购入各类舰艇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137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艘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1963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第一艘仿制常规动力攻击潜艇下水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1966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第一艘自主研制的火炮护卫舰正式入编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1971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我国自行研制的导弹驱逐舰入列服役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1974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年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第一艘自主研制的攻击型核潜艇交付部队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6" name="矩形 15"/>
          <p:cNvSpPr>
            <a:spLocks noChangeAspect="1"/>
          </p:cNvSpPr>
          <p:nvPr/>
        </p:nvSpPr>
        <p:spPr>
          <a:xfrm>
            <a:off x="381000" y="3613809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摘编自彭克慧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《新中国海洋战略发展史》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分析我国海军舰艇发展的趋势。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81000" y="4767715"/>
            <a:ext cx="11430000" cy="5937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由国外引进为主到自主研制为主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舰艇类型不断丰富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舰艇功能逐渐增强。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7384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1262" y="133717"/>
            <a:ext cx="1922148" cy="628957"/>
            <a:chOff x="1483204" y="2104455"/>
            <a:chExt cx="1922148" cy="628957"/>
          </a:xfrm>
        </p:grpSpPr>
        <p:pic>
          <p:nvPicPr>
            <p:cNvPr id="16" name="bdc.eps" descr="id:2147490647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3204" y="2170024"/>
              <a:ext cx="1922148" cy="563388"/>
            </a:xfrm>
            <a:prstGeom prst="rect">
              <a:avLst/>
            </a:prstGeom>
          </p:spPr>
        </p:pic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1584106" y="2104455"/>
              <a:ext cx="1620957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典型例题</a:t>
              </a:r>
              <a:endParaRPr lang="zh-CN" altLang="en-US" sz="2800" dirty="0">
                <a:solidFill>
                  <a:srgbClr val="00B0F0"/>
                </a:solidFill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28243"/>
            <a:ext cx="11430000" cy="39546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1950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中国航空兵部队仅有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个混成旅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个团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,110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余架飞机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1954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年初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已发展到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个团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拥有各型飞机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3000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余架。出现上述变化的主要原因是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社会主义革命的胜利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独立工业体系的建成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国家利益安全的需要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人民当家作主的实现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551477" y="1983747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4782915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根据材料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1950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1953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年我国空军得到了迅速发展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实力不断增强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人民空军成长为一支强大的空中力量。空军的发展主要是为了国家安全的需要。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0878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955236" y="0"/>
            <a:ext cx="8460516" cy="606454"/>
            <a:chOff x="1955236" y="1037761"/>
            <a:chExt cx="8460516" cy="606454"/>
          </a:xfrm>
        </p:grpSpPr>
        <p:pic>
          <p:nvPicPr>
            <p:cNvPr id="5" name="知识概览.eps" descr="id:2147490668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55236" y="1079801"/>
              <a:ext cx="8460516" cy="564414"/>
            </a:xfrm>
            <a:prstGeom prst="rect">
              <a:avLst/>
            </a:prstGeom>
          </p:spPr>
        </p:pic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4942489" y="1037761"/>
              <a:ext cx="2614818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知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  </a:t>
              </a:r>
              <a:r>
                <a:rPr lang="zh-CN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识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  </a:t>
              </a:r>
              <a:r>
                <a:rPr lang="zh-CN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概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  </a:t>
              </a:r>
              <a:r>
                <a:rPr lang="zh-CN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览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7" name="XL8QXR28.eps" descr="id:2147491457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2798" y="673799"/>
            <a:ext cx="8982954" cy="6093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484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2692004"/>
            <a:ext cx="11430000" cy="5937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认识这一时期取得的外交、国防等成就及其具有的开创性、奠基性意义。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27400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一、陆、海、空军的建设与导弹部队的建立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陆军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中华人民共和国成立以来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陆军的现代化水平大大提高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发展成包括步兵、炮兵、装甲兵、工程兵、防化兵、通信兵等多兵种的现代化部队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武器装备不断更新。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海军</a:t>
            </a:r>
            <a:endParaRPr lang="zh-CN" altLang="en-US" sz="2800" dirty="0"/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511332715"/>
              </p:ext>
            </p:extLst>
          </p:nvPr>
        </p:nvGraphicFramePr>
        <p:xfrm>
          <a:off x="381000" y="4238906"/>
          <a:ext cx="11430000" cy="2290121"/>
        </p:xfrm>
        <a:graphic>
          <a:graphicData uri="http://schemas.openxmlformats.org/drawingml/2006/table">
            <a:tbl>
              <a:tblPr firstRow="1" firstCol="1" bandRow="1"/>
              <a:tblGrid>
                <a:gridCol w="806669"/>
                <a:gridCol w="10623331"/>
              </a:tblGrid>
              <a:tr h="14366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建立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1949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中国人民解放军的第一支海军部队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——________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建立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中华人民共和国成立后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又建立了东海、南海和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发展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1971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我国自行研制的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入列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服役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1974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第一艘国产攻击型核潜艇交付部队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9241220" y="4217886"/>
            <a:ext cx="2428870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华东军区海军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776460" y="5066282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北海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舰队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131677" y="5576177"/>
            <a:ext cx="2069797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导弹驱逐舰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26124"/>
            <a:ext cx="1271502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8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空军</a:t>
            </a:r>
            <a:r>
              <a:rPr lang="en-US" altLang="zh-CN" sz="28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graphicFrame>
        <p:nvGraphicFramePr>
          <p:cNvPr id="5" name="表格 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914220506"/>
              </p:ext>
            </p:extLst>
          </p:nvPr>
        </p:nvGraphicFramePr>
        <p:xfrm>
          <a:off x="381000" y="828993"/>
          <a:ext cx="11430000" cy="2692750"/>
        </p:xfrm>
        <a:graphic>
          <a:graphicData uri="http://schemas.openxmlformats.org/drawingml/2006/table">
            <a:tbl>
              <a:tblPr firstRow="1" firstCol="1" bandRow="1"/>
              <a:tblGrid>
                <a:gridCol w="1079938"/>
                <a:gridCol w="10350062"/>
              </a:tblGrid>
              <a:tr h="5385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建立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在陆军的基础上建立起来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42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发展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①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空军刚刚诞生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就面临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战争的严峻考验。中国人民志愿军空军取得了辉煌战绩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 panose="02020503000000020003" pitchFamily="18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②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到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1954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年初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已拥有歼击、强击、轰炸、侦察、运输等各型飞机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3000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多架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成长为一支强大的空中力量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381000" y="3665105"/>
            <a:ext cx="1989647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导弹</a:t>
            </a:r>
            <a:r>
              <a:rPr lang="zh-CN" altLang="zh-CN" sz="28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部队</a:t>
            </a:r>
            <a:r>
              <a:rPr lang="en-US" altLang="zh-CN" sz="28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graphicFrame>
        <p:nvGraphicFramePr>
          <p:cNvPr id="7" name="表格 6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619167349"/>
              </p:ext>
            </p:extLst>
          </p:nvPr>
        </p:nvGraphicFramePr>
        <p:xfrm>
          <a:off x="381000" y="4349181"/>
          <a:ext cx="11430000" cy="1578654"/>
        </p:xfrm>
        <a:graphic>
          <a:graphicData uri="http://schemas.openxmlformats.org/drawingml/2006/table">
            <a:tbl>
              <a:tblPr firstRow="1" firstCol="1" bandRow="1"/>
              <a:tblGrid>
                <a:gridCol w="890752"/>
                <a:gridCol w="10539248"/>
              </a:tblGrid>
              <a:tr h="5262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组建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1966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正式组建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被命名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为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62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地位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中国实施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的核心力量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62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任务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遏制他国对中国使用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、遂行核反击和常规导弹精确打击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184228" y="1482254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抗美援朝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394435" y="4296864"/>
            <a:ext cx="2428870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二炮兵部队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777358" y="4819132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战略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威慑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4729119" y="5348822"/>
            <a:ext cx="1351652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核武器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460916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98124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解放军加强现代化正规化建设的意义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对威胁中华人民共和国安全的武装侵略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坚决予以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保卫祖国的神圣领土、领海和领空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积极参加和支援国家建设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开发建设边疆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与全国人民一起抗御各种自然灾害。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8494986" y="2060324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自卫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还击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103421" y="2607921"/>
            <a:ext cx="992579" cy="5937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主权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5388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1020"/>
            <a:ext cx="11430000" cy="67554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二、恢复在联合国的合法席位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背景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联合国成立于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1945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中国是创始会员国之一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也是联合国安理会五个常任理事国之一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当时由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代表中国。在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等国的操纵下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联合国长期将中华人民共和国排斥在外。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为恢复在联合国的合法席位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中华人民共和国政府进行了长期斗争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得到越来越多国家的支持。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概况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届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联合国大会通过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2758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号决议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恢复中华人民共和国在联合国的一切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并立即把台湾当局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从联合国及其所属一切机构中驱逐出去。联合国各专门机构也相继恢复中华人民共和国的合法权利。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133193" y="1692461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国民政府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410904" y="1686363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43760" y="4471605"/>
            <a:ext cx="902811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1971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547414" y="4471604"/>
            <a:ext cx="543739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695769" y="5026142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合法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权利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31366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32153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意义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是中国外交的重大胜利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为推动形成国际社会坚持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原则的格局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也为中国在国际舞台上促进世界和平与发展创造了条件。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064062" y="2473449"/>
            <a:ext cx="171072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290822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58805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三、中美关系走向正常化和中日恢复邦交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中美关系走向正常化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背景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敌对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新中国成立后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美国政府敌视新中国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、包围威胁的政策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双方敌对的状态长达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多年。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:20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年代初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两国共同的要求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中美关系出现了转机。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过程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500640894"/>
              </p:ext>
            </p:extLst>
          </p:nvPr>
        </p:nvGraphicFramePr>
        <p:xfrm>
          <a:off x="381000" y="4584141"/>
          <a:ext cx="11430000" cy="1806149"/>
        </p:xfrm>
        <a:graphic>
          <a:graphicData uri="http://schemas.openxmlformats.org/drawingml/2006/table">
            <a:tbl>
              <a:tblPr firstRow="1" firstCol="1" bandRow="1"/>
              <a:tblGrid>
                <a:gridCol w="2719552"/>
                <a:gridCol w="8710448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基辛格访华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1971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,__________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秘密访问中国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同周恩来总理举行会谈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27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开始走向正常化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1972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,__________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访华。中美双方在上海发表《中美联合公报》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两国关系开始走向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7874876" y="1726499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封锁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禁运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332891" y="2846676"/>
            <a:ext cx="242887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改善中美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关系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100144" y="4474614"/>
            <a:ext cx="1351652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基辛格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511567" y="5376789"/>
            <a:ext cx="135165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尼克松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685689" y="5819939"/>
            <a:ext cx="1351652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正常化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46219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304</TotalTime>
  <Words>733</Words>
  <Application>Microsoft Office PowerPoint</Application>
  <PresentationFormat>宽屏</PresentationFormat>
  <Paragraphs>117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NEU-BZ-S92</vt:lpstr>
      <vt:lpstr>方正兰亭中黑_GBK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42</cp:revision>
  <dcterms:created xsi:type="dcterms:W3CDTF">2021-07-19T03:09:34Z</dcterms:created>
  <dcterms:modified xsi:type="dcterms:W3CDTF">2026-03-06T08:48:54Z</dcterms:modified>
</cp:coreProperties>
</file>