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22"/>
  </p:notesMasterIdLst>
  <p:sldIdLst>
    <p:sldId id="347" r:id="rId4"/>
    <p:sldId id="350" r:id="rId5"/>
    <p:sldId id="296" r:id="rId6"/>
    <p:sldId id="345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51" r:id="rId16"/>
    <p:sldId id="346" r:id="rId17"/>
    <p:sldId id="362" r:id="rId18"/>
    <p:sldId id="352" r:id="rId19"/>
    <p:sldId id="353" r:id="rId20"/>
    <p:sldId id="34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巩固人民民主政权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843378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概况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(1)1950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为司令员兼政治委员的中国人民志愿军开赴朝鲜战场。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中国人民志愿军同朝鲜军民并肩作战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把美国侵略军赶回到三八线附近。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(3)1952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美军在上甘岭发动强大攻势。志愿军坚守阵地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击退敌军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多次冲击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最终取得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战役的胜利。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(4)1953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不得不在停战协定上签字。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292366" y="1405595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彭德怀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154214" y="3612767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上甘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岭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965103" y="417070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0053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6969"/>
            <a:ext cx="11430000" cy="3961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战斗英雄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黄继光、邱少云、罗盛教等。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黄继光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战役中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用胸膛堵住敌人的机枪射口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英勇牺牲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为战友开辟了前进的道路。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(2)__________: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为保证部队的安全和战斗的胜利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严守潜伏纪律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直至被大火吞噬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壮烈牺牲。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87542566"/>
              </p:ext>
            </p:extLst>
          </p:nvPr>
        </p:nvGraphicFramePr>
        <p:xfrm>
          <a:off x="381000" y="4128627"/>
          <a:ext cx="11430000" cy="1998905"/>
        </p:xfrm>
        <a:graphic>
          <a:graphicData uri="http://schemas.openxmlformats.org/drawingml/2006/table">
            <a:tbl>
              <a:tblPr firstRow="1" firstCol="1" bandRow="1"/>
              <a:tblGrid>
                <a:gridCol w="943303"/>
                <a:gridCol w="10486697"/>
              </a:tblGrid>
              <a:tr h="14991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国内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抵御了帝国主义侵略扩张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捍卫了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安全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保卫了中国人民和平生活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彰显了新中国的大国地位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是中国人民站起来后屹立于世界东方的宣言书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是中华民族走向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的重要里程碑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7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国际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稳定了朝鲜半岛局势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维护了亚洲和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世界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80697" y="722422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杨根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630214" y="1258450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上甘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岭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106214" y="2396880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邱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582104" y="4128628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新中国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465627" y="4992710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伟大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701082" y="5556677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476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228557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在抗美援朝战争中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中国人民志愿军始终发扬祖国和人民利益高于一切、为了祖国和民族的尊严而奋不顾身的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英勇顽强、舍生忘死的革命英雄主义精神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不畏艰难困苦、始终保持高昂士气的革命乐观主义精神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为完成祖国和人民赋予的使命、慷慨奉献自己一切的革命忠诚精神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为了人类和平与正义事业而奋斗的国际主义精神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锻造了伟大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精神。他们被誉为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655676" y="1787055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爱国主义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17027" y="4001827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抗美援朝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388032" y="4001827"/>
            <a:ext cx="20697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最可爱的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5596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2530" y="198249"/>
            <a:ext cx="2516056" cy="720058"/>
            <a:chOff x="381000" y="1480512"/>
            <a:chExt cx="2516056" cy="720058"/>
          </a:xfrm>
        </p:grpSpPr>
        <p:pic>
          <p:nvPicPr>
            <p:cNvPr id="12" name="TJ.eps" descr="id:2147490618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000" y="1668002"/>
              <a:ext cx="2516056" cy="532568"/>
            </a:xfrm>
            <a:prstGeom prst="rect">
              <a:avLst/>
            </a:prstGeom>
          </p:spPr>
        </p:pic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926283" y="1480512"/>
              <a:ext cx="1826141" cy="635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dirty="0">
                  <a:solidFill>
                    <a:srgbClr val="00B0F0"/>
                  </a:solidFill>
                  <a:latin typeface="NEU-BZ-S92" panose="02020503000000020003" pitchFamily="18" charset="-122"/>
                  <a:ea typeface="方正正黑简体"/>
                  <a:cs typeface="Times New Roman" panose="02020603050405020304" pitchFamily="18" charset="0"/>
                </a:rPr>
                <a:t>教材解读</a:t>
              </a:r>
              <a:endParaRPr lang="zh-CN" altLang="en-US" sz="32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65757"/>
            <a:ext cx="11430000" cy="56351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我们不出兵让敌人压至鸭绿江边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国内国际反动气焰增高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则对各方都不利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首先是对东北更不利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整个东北边防军将被吸住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南满电力将被控制。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我们认为应当参战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必须参战。参战利益极大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不参战损害极大。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毛泽东《中国人民志愿军应当和必须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入朝参战》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(1950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毛泽东的发言反映了对东北地区战略安全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如边防军、电力设施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的担忧。军事层面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若放任美军攻至鸭绿江边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东北边防军将被迫长期驻防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东北工业基地的电力系统可能被破坏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严重影响中国经济建设。政治层面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不参战将助长国内外反动势力的气焰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削弱新生政权的权威性和国际地位。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83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1262" y="1280840"/>
            <a:ext cx="1922148" cy="628957"/>
            <a:chOff x="1483204" y="2104455"/>
            <a:chExt cx="1922148" cy="628957"/>
          </a:xfrm>
        </p:grpSpPr>
        <p:pic>
          <p:nvPicPr>
            <p:cNvPr id="14" name="bdc.eps" descr="id:2147490647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1584106" y="2104455"/>
              <a:ext cx="1720343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论从史</a:t>
              </a:r>
              <a:r>
                <a:rPr lang="zh-CN" altLang="zh-CN" sz="2800" dirty="0" smtClean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出</a:t>
              </a:r>
              <a:r>
                <a:rPr lang="en-US" altLang="zh-CN" sz="2800" dirty="0" smtClean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2682245" y="707120"/>
            <a:ext cx="682751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点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土地改革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的目的及完成改革的原因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1957148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中国原来的土地制度极不合理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这种情况如果不加改变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中国人民革命的胜利就不能巩固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农村生产力就不能解放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新中国的工业化就没有实现的可能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而要改变这种情况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就必须废除地主阶级封建剥削的土地所有制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实行农民的土地所有制。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摘编自中共中央党史研究室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《中国共产党简史》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概括国家实行土地改革的目的。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27438" y="5819704"/>
            <a:ext cx="11937124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巩固中国人民革命的胜利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解放农村生产力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为新中国工业化的实现奠定基础。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0"/>
            <a:ext cx="11430000" cy="56351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中国共产党领导中国人民取得革命胜利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建立了新中国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为解决封建土地所有制创造了条件。为了保证土地改革的顺利进行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中共中央根据新解放区的不同情况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采取了分期分批次第进行的办法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将全国进行土地改革的地区分成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每一批土地改革工作又大体分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个阶段进行。土地改革完成后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农村到处是一派兴旺的景象。农业生产的发展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不仅保证了人民的基本粮食需求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还增加了工业原料。农民购买力的提高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也为工业产品提供了广阔的国内市场。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摘编自聂俊华《新解放区土地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改革成功原因探析》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根据材料二并结合所学知识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归纳有利于土地改革完成的因素。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5596559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解放战争时期土地改革政策的推行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中国共产党的正确领导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中共中央根据新解放区的不同情况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采取了分期分批次第进行的方法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等等。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53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112698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2824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年颁布的《中华人民共和国土地改革法》规定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废除地主阶级封建剥削的土地所有制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实行农民的土地所有制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借以解放农村生产力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发展农业生产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为新中国的工业化开辟道路。由此可知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土地改革的根本目的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解放农村生产力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巩固人民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政权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废除封建土地制度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地主阶级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		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让无地或少地的农民获得土地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024332" y="253230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281497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借以解放农村生产力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发展农业生产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为新中国的工业化开辟道路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并结合所学知识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可知土地改革废除了地主阶级封建剥削的土地所有制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实行农民的土地所有制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从而提高农民的生产积极性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解放农村生产力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恢复和发展农业生产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巩固人民政权。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8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55236" y="21020"/>
            <a:ext cx="8460516" cy="606454"/>
            <a:chOff x="1955236" y="1037761"/>
            <a:chExt cx="8460516" cy="606454"/>
          </a:xfrm>
        </p:grpSpPr>
        <p:pic>
          <p:nvPicPr>
            <p:cNvPr id="5" name="知识概览.eps" descr="id:2147490668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55236" y="1079801"/>
              <a:ext cx="8460516" cy="564414"/>
            </a:xfrm>
            <a:prstGeom prst="rect">
              <a:avLst/>
            </a:prstGeom>
          </p:spPr>
        </p:pic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4942489" y="1037761"/>
              <a:ext cx="2614818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识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概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览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7" name="25DKRGX02.eps" descr="id:214749079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6737" y="694823"/>
            <a:ext cx="10977702" cy="575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48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2681493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知道抗美援朝、土地改革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理解其对巩固人民民主政权的意义。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4537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一、土地改革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历史原因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新中国成立时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尚未完成土地改革。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根本原因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农村土地占有比例严重不平衡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这种状况严重阻碍农村经济和中国社会的发展。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直接原因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广大农民迫切要求进行土地改革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获得土地。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法律依据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中央人民政府颁布《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规定废除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阶级封建剥削的土地所有制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的土地所有制。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77988" y="2081344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解放区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26573" y="4832057"/>
            <a:ext cx="4583306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中华人民共和国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土地改革法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49763" y="5369226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地主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80586" y="5378020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50306"/>
            <a:ext cx="12715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过程</a:t>
            </a:r>
            <a:r>
              <a:rPr lang="en-US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XL8QXR05.eps" descr="id:214749070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9093" y="1702791"/>
            <a:ext cx="7900934" cy="276355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852666" y="2838089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解放区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584986" y="2719838"/>
            <a:ext cx="902811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86836" y="308301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8724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92603"/>
            <a:ext cx="12715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r>
              <a:rPr lang="en-US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77062535"/>
              </p:ext>
            </p:extLst>
          </p:nvPr>
        </p:nvGraphicFramePr>
        <p:xfrm>
          <a:off x="381000" y="1597638"/>
          <a:ext cx="11430000" cy="2764155"/>
        </p:xfrm>
        <a:graphic>
          <a:graphicData uri="http://schemas.openxmlformats.org/drawingml/2006/table">
            <a:tbl>
              <a:tblPr firstRow="1" firstCol="1" bandRow="1"/>
              <a:tblGrid>
                <a:gridCol w="1058917"/>
                <a:gridCol w="10371083"/>
              </a:tblGrid>
              <a:tr h="16584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政治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彻底摧毁了我国存在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多年的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制度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消灭了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阶级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农民翻了身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得到了土地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成为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的主人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更加巩固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56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经济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大大解放了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农业生产迅速恢复和发展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为国家的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建设准备了条件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6487510" y="1681952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封建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218683" y="1681951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地主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002518" y="2132188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859609" y="2111462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政权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513454" y="3268741"/>
            <a:ext cx="206979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农村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631482" y="3705164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工业化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1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2530" y="660705"/>
            <a:ext cx="2516056" cy="720058"/>
            <a:chOff x="381000" y="1480512"/>
            <a:chExt cx="2516056" cy="720058"/>
          </a:xfrm>
        </p:grpSpPr>
        <p:pic>
          <p:nvPicPr>
            <p:cNvPr id="12" name="TJ.eps" descr="id:2147490618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000" y="1668002"/>
              <a:ext cx="2516056" cy="532568"/>
            </a:xfrm>
            <a:prstGeom prst="rect">
              <a:avLst/>
            </a:prstGeom>
          </p:spPr>
        </p:pic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926283" y="1480512"/>
              <a:ext cx="1928733" cy="635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3200" dirty="0">
                  <a:solidFill>
                    <a:srgbClr val="00B0F0"/>
                  </a:solidFill>
                  <a:latin typeface="NEU-BZ-S92" panose="02020503000000020003" pitchFamily="18" charset="-122"/>
                  <a:ea typeface="方正正黑简体"/>
                  <a:cs typeface="Times New Roman" panose="02020603050405020304" pitchFamily="18" charset="0"/>
                </a:rPr>
                <a:t>历史</a:t>
              </a:r>
              <a:r>
                <a:rPr lang="zh-CN" altLang="zh-CN" sz="3200" dirty="0" smtClean="0">
                  <a:solidFill>
                    <a:srgbClr val="00B0F0"/>
                  </a:solidFill>
                  <a:latin typeface="NEU-BZ-S92" panose="02020503000000020003" pitchFamily="18" charset="-122"/>
                  <a:ea typeface="方正正黑简体"/>
                  <a:cs typeface="Times New Roman" panose="02020603050405020304" pitchFamily="18" charset="0"/>
                </a:rPr>
                <a:t>比较</a:t>
              </a:r>
              <a:r>
                <a:rPr lang="en-US" altLang="zh-CN" sz="3200" dirty="0" smtClean="0">
                  <a:solidFill>
                    <a:srgbClr val="00B0F0"/>
                  </a:solidFill>
                  <a:latin typeface="NEU-BZ-S92" panose="02020503000000020003" pitchFamily="18" charset="-122"/>
                  <a:ea typeface="方正正黑简体"/>
                  <a:cs typeface="Times New Roman" panose="02020603050405020304" pitchFamily="18" charset="0"/>
                </a:rPr>
                <a:t> </a:t>
              </a:r>
              <a:endParaRPr lang="zh-CN" altLang="en-US" sz="32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2598683" y="1380763"/>
            <a:ext cx="638828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比较地主土地所有制和农民土地</a:t>
            </a: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所有制</a:t>
            </a:r>
            <a:r>
              <a:rPr lang="en-US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7" name="XL8QXR06.eps" descr="id:214749073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3839" y="2117364"/>
            <a:ext cx="7133599" cy="335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48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01442"/>
            <a:ext cx="11430000" cy="61952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二、镇压反革命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朝鲜内战爆发后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国民党遗留在大陆的反革命分子进行种种破坏和捣乱活动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残害革命干部和群众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妄图里应外合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颠覆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概况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中共中央发出《关于镇压反革命活动的指示》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镇压反革命运动在全国展开。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全国规模的镇压反革命运动基本结束。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镇压反革命运动扫除了国民党遗留在大陆的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社会秩序获得前所未有的安定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有力地配合了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181193" y="1787054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政权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490544" y="3439683"/>
            <a:ext cx="90281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1951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580586" y="5101867"/>
            <a:ext cx="27879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反革命残余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630631" y="5663181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土地改革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789276" y="5663181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抗美援朝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3189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8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10749"/>
            <a:ext cx="114300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三、抗美援朝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保家卫国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美国的侵略活动威胁中国安全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:1950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朝鲜内战爆发。美国武装干涉朝鲜内战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并派遣第七舰队侵入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把战火烧到中朝边境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侵朝美军飞机多次轰炸中国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我国安全面临严重威胁。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朝鲜请援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朝鲜党和政府请求我国党和政府派兵援助。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目的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抗美援朝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287813" y="2178443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台湾海峡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84835" y="2747142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东北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边境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52145" y="4404326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保家卫国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67812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313</TotalTime>
  <Words>818</Words>
  <Application>Microsoft Office PowerPoint</Application>
  <PresentationFormat>宽屏</PresentationFormat>
  <Paragraphs>113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43</cp:revision>
  <dcterms:created xsi:type="dcterms:W3CDTF">2021-07-19T03:09:34Z</dcterms:created>
  <dcterms:modified xsi:type="dcterms:W3CDTF">2026-03-06T06:34:10Z</dcterms:modified>
</cp:coreProperties>
</file>