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3"/>
  </p:notesMasterIdLst>
  <p:sldIdLst>
    <p:sldId id="347" r:id="rId4"/>
    <p:sldId id="350" r:id="rId5"/>
    <p:sldId id="296" r:id="rId6"/>
    <p:sldId id="345" r:id="rId7"/>
    <p:sldId id="354" r:id="rId8"/>
    <p:sldId id="351" r:id="rId9"/>
    <p:sldId id="356" r:id="rId10"/>
    <p:sldId id="357" r:id="rId11"/>
    <p:sldId id="358" r:id="rId12"/>
    <p:sldId id="359" r:id="rId13"/>
    <p:sldId id="360" r:id="rId14"/>
    <p:sldId id="361" r:id="rId15"/>
    <p:sldId id="355" r:id="rId16"/>
    <p:sldId id="346" r:id="rId17"/>
    <p:sldId id="362" r:id="rId18"/>
    <p:sldId id="363" r:id="rId19"/>
    <p:sldId id="352" r:id="rId20"/>
    <p:sldId id="353" r:id="rId21"/>
    <p:sldId id="349"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19</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16</a:t>
            </a:r>
            <a:r>
              <a:rPr lang="zh-CN" altLang="en-US" sz="4656" b="1" dirty="0">
                <a:solidFill>
                  <a:srgbClr val="D60093"/>
                </a:solidFill>
                <a:latin typeface="隶书" panose="02010509060101010101" pitchFamily="49" charset="-122"/>
                <a:ea typeface="隶书" panose="02010509060101010101" pitchFamily="49" charset="-122"/>
              </a:rPr>
              <a:t>课　夺取全面建设小康社会新胜利</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1020"/>
            <a:ext cx="11430000" cy="675543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三、支持香港、澳门经济社会发展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目的</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进入</a:t>
            </a:r>
            <a:r>
              <a:rPr lang="en-US" altLang="zh-CN" sz="2800" dirty="0">
                <a:solidFill>
                  <a:srgbClr val="000000"/>
                </a:solidFill>
                <a:latin typeface="Times New Roman" panose="02020603050405020304" pitchFamily="18" charset="0"/>
                <a:cs typeface="Times New Roman" panose="02020603050405020304" pitchFamily="18" charset="0"/>
              </a:rPr>
              <a:t>21</a:t>
            </a:r>
            <a:r>
              <a:rPr lang="zh-CN" altLang="zh-CN" sz="2800" dirty="0">
                <a:solidFill>
                  <a:srgbClr val="000000"/>
                </a:solidFill>
                <a:latin typeface="Times New Roman" panose="02020603050405020304" pitchFamily="18" charset="0"/>
                <a:cs typeface="Times New Roman" panose="02020603050405020304" pitchFamily="18" charset="0"/>
              </a:rPr>
              <a:t>世纪</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中央政府全力维护和促进香港、澳门的繁荣、稳定和发展。为了帮助香港、澳门走出</a:t>
            </a:r>
            <a:r>
              <a:rPr lang="en-US" altLang="zh-CN" sz="2800" dirty="0" smtClean="0">
                <a:solidFill>
                  <a:srgbClr val="000000"/>
                </a:solidFill>
                <a:latin typeface="Times New Roman" panose="02020603050405020304" pitchFamily="18" charset="0"/>
                <a:cs typeface="Times New Roman" panose="02020603050405020304" pitchFamily="18" charset="0"/>
              </a:rPr>
              <a:t>_____</a:t>
            </a:r>
            <a:r>
              <a:rPr lang="en-US" altLang="zh-CN" sz="2800" dirty="0">
                <a:solidFill>
                  <a:srgbClr val="000000"/>
                </a:solidFill>
                <a:latin typeface="Times New Roman" panose="02020603050405020304" pitchFamily="18" charset="0"/>
                <a:cs typeface="Times New Roman" panose="02020603050405020304" pitchFamily="18" charset="0"/>
              </a:rPr>
              <a:t>_____</a:t>
            </a:r>
            <a:r>
              <a:rPr lang="en-US" altLang="zh-CN" sz="2800" dirty="0" smtClean="0">
                <a:solidFill>
                  <a:srgbClr val="000000"/>
                </a:solidFill>
                <a:latin typeface="Times New Roman" panose="02020603050405020304" pitchFamily="18" charset="0"/>
                <a:cs typeface="Times New Roman" panose="02020603050405020304" pitchFamily="18" charset="0"/>
              </a:rPr>
              <a:t>_____,</a:t>
            </a:r>
            <a:r>
              <a:rPr lang="zh-CN" altLang="zh-CN" sz="2800" dirty="0">
                <a:solidFill>
                  <a:srgbClr val="000000"/>
                </a:solidFill>
                <a:latin typeface="Times New Roman" panose="02020603050405020304" pitchFamily="18" charset="0"/>
                <a:cs typeface="Times New Roman" panose="02020603050405020304" pitchFamily="18" charset="0"/>
              </a:rPr>
              <a:t>摆脱非典影响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应对国际金融危机的冲击。</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措施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开放内地部分城市居民个人赴港澳游、扩大香港</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业务、推动内地企业在港上市等。</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中央政府加大对澳门经济发展和适度</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的支持力度</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支持澳门建设世界旅游休闲中心和中国与葡语国家商贸合作服务平台。</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从</a:t>
            </a:r>
            <a:r>
              <a:rPr lang="en-US" altLang="zh-CN" sz="2800" dirty="0">
                <a:solidFill>
                  <a:srgbClr val="000000"/>
                </a:solidFill>
                <a:latin typeface="Times New Roman" panose="02020603050405020304" pitchFamily="18" charset="0"/>
                <a:cs typeface="Times New Roman" panose="02020603050405020304" pitchFamily="18" charset="0"/>
              </a:rPr>
              <a:t>2003</a:t>
            </a:r>
            <a:r>
              <a:rPr lang="zh-CN" altLang="zh-CN" sz="2800" dirty="0">
                <a:solidFill>
                  <a:srgbClr val="000000"/>
                </a:solidFill>
                <a:latin typeface="Times New Roman" panose="02020603050405020304" pitchFamily="18" charset="0"/>
                <a:cs typeface="Times New Roman" panose="02020603050405020304" pitchFamily="18" charset="0"/>
              </a:rPr>
              <a:t>年开始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内地与香港、澳门分别签署关于建立更紧密</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的安排及其补充协议。</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4480035" y="1690538"/>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亚洲金融</a:t>
            </a:r>
            <a:r>
              <a:rPr lang="zh-CN" altLang="zh-CN" sz="2800" dirty="0" smtClean="0">
                <a:solidFill>
                  <a:srgbClr val="FF0000"/>
                </a:solidFill>
                <a:latin typeface="Times New Roman" panose="02020603050405020304" pitchFamily="18" charset="0"/>
                <a:cs typeface="Times New Roman" panose="02020603050405020304" pitchFamily="18" charset="0"/>
              </a:rPr>
              <a:t>危机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8568558" y="3350008"/>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人民币</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781801" y="4464105"/>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多元化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9920210" y="557077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经贸</a:t>
            </a:r>
            <a:r>
              <a:rPr lang="zh-CN" altLang="zh-CN" sz="2800" dirty="0" smtClean="0">
                <a:solidFill>
                  <a:srgbClr val="FF0000"/>
                </a:solidFill>
                <a:latin typeface="Times New Roman" panose="02020603050405020304" pitchFamily="18" charset="0"/>
                <a:cs typeface="Times New Roman" panose="02020603050405020304" pitchFamily="18" charset="0"/>
              </a:rPr>
              <a:t>关系</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36611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00622"/>
            <a:ext cx="11430000" cy="177279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在中央政府的支持下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内地与港澳</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____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smtClean="0">
                <a:solidFill>
                  <a:srgbClr val="000000"/>
                </a:solidFill>
                <a:latin typeface="Times New Roman" panose="02020603050405020304" pitchFamily="18" charset="0"/>
                <a:cs typeface="Times New Roman" panose="02020603050405020304" pitchFamily="18" charset="0"/>
              </a:rPr>
              <a:t>不断</a:t>
            </a:r>
            <a:r>
              <a:rPr lang="zh-CN" altLang="zh-CN" sz="2800" dirty="0">
                <a:solidFill>
                  <a:srgbClr val="000000"/>
                </a:solidFill>
                <a:latin typeface="Times New Roman" panose="02020603050405020304" pitchFamily="18" charset="0"/>
                <a:cs typeface="Times New Roman" panose="02020603050405020304" pitchFamily="18" charset="0"/>
              </a:rPr>
              <a:t>加强。香港、澳门社会保持稳定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经济更加繁荣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显示了</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方针的强大生命力。</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5604643" y="2471285"/>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经济交流</a:t>
            </a:r>
            <a:r>
              <a:rPr lang="zh-CN" altLang="zh-CN" sz="2800" dirty="0" smtClean="0">
                <a:solidFill>
                  <a:srgbClr val="FF0000"/>
                </a:solidFill>
                <a:latin typeface="Times New Roman" panose="02020603050405020304" pitchFamily="18" charset="0"/>
                <a:cs typeface="Times New Roman" panose="02020603050405020304" pitchFamily="18" charset="0"/>
              </a:rPr>
              <a:t>合作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6182710" y="3026874"/>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一国两制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817913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11955"/>
            <a:ext cx="11430000" cy="619528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四、推动两岸关系和平发展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通过《反分裂国家法》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背景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进入新世纪</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分裂活动不断加剧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中共中央将反对和遏制</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摆在对台工作更为突出的位置。</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通过</a:t>
            </a:r>
            <a:r>
              <a:rPr lang="en-US" altLang="zh-CN" sz="2800" dirty="0">
                <a:solidFill>
                  <a:srgbClr val="000000"/>
                </a:solidFill>
                <a:latin typeface="Times New Roman" panose="02020603050405020304" pitchFamily="18" charset="0"/>
                <a:cs typeface="Times New Roman" panose="02020603050405020304" pitchFamily="18" charset="0"/>
              </a:rPr>
              <a:t>:2005</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十届全国人大三次会议通过《反分裂国家法》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充分体现了党和政府以最大诚意和尽最大努力争取</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的一贯立场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表明了维护</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与</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的坚定决心。</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和平之旅</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2005</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中共中央总书记</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会见连战一行。双方重申坚持</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反对</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主张台海和平稳定。</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最高领导人的会见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促进了两岸关系的新发展。</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4007069" y="1238810"/>
            <a:ext cx="99257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台</a:t>
            </a:r>
            <a:r>
              <a:rPr lang="zh-CN" altLang="zh-CN" sz="2800" dirty="0" smtClean="0">
                <a:solidFill>
                  <a:srgbClr val="FF0000"/>
                </a:solidFill>
                <a:latin typeface="Times New Roman" panose="02020603050405020304" pitchFamily="18" charset="0"/>
                <a:cs typeface="Times New Roman" panose="02020603050405020304" pitchFamily="18" charset="0"/>
              </a:rPr>
              <a:t>独</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1621221" y="1785347"/>
            <a:ext cx="99257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台</a:t>
            </a:r>
            <a:r>
              <a:rPr lang="zh-CN" altLang="zh-CN" sz="2800" dirty="0" smtClean="0">
                <a:solidFill>
                  <a:srgbClr val="FF0000"/>
                </a:solidFill>
                <a:latin typeface="Times New Roman" panose="02020603050405020304" pitchFamily="18" charset="0"/>
                <a:cs typeface="Times New Roman" panose="02020603050405020304" pitchFamily="18" charset="0"/>
              </a:rPr>
              <a:t>独</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970987" y="2888463"/>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和平</a:t>
            </a:r>
            <a:r>
              <a:rPr lang="zh-CN" altLang="zh-CN" sz="2800" dirty="0" smtClean="0">
                <a:solidFill>
                  <a:srgbClr val="FF0000"/>
                </a:solidFill>
                <a:latin typeface="Times New Roman" panose="02020603050405020304" pitchFamily="18" charset="0"/>
                <a:cs typeface="Times New Roman" panose="02020603050405020304" pitchFamily="18" charset="0"/>
              </a:rPr>
              <a:t>统一</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1262147" y="3445792"/>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国家</a:t>
            </a:r>
            <a:r>
              <a:rPr lang="zh-CN" altLang="zh-CN" sz="2800" dirty="0" smtClean="0">
                <a:solidFill>
                  <a:srgbClr val="FF0000"/>
                </a:solidFill>
                <a:latin typeface="Times New Roman" panose="02020603050405020304" pitchFamily="18" charset="0"/>
                <a:cs typeface="Times New Roman" panose="02020603050405020304" pitchFamily="18" charset="0"/>
              </a:rPr>
              <a:t>统一</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3309943" y="3441759"/>
            <a:ext cx="1710725"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领土</a:t>
            </a:r>
            <a:r>
              <a:rPr lang="zh-CN" altLang="zh-CN" sz="2800" dirty="0" smtClean="0">
                <a:solidFill>
                  <a:srgbClr val="FF0000"/>
                </a:solidFill>
                <a:latin typeface="Times New Roman" panose="02020603050405020304" pitchFamily="18" charset="0"/>
                <a:cs typeface="Times New Roman" panose="02020603050405020304" pitchFamily="18" charset="0"/>
              </a:rPr>
              <a:t>完整</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9" name="矩形 8"/>
          <p:cNvSpPr>
            <a:spLocks noChangeAspect="1"/>
          </p:cNvSpPr>
          <p:nvPr/>
        </p:nvSpPr>
        <p:spPr>
          <a:xfrm>
            <a:off x="4313312" y="4556692"/>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胡锦涛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723818" y="5125119"/>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九二</a:t>
            </a:r>
            <a:r>
              <a:rPr lang="zh-CN" altLang="zh-CN" sz="2800" dirty="0" smtClean="0">
                <a:solidFill>
                  <a:srgbClr val="FF0000"/>
                </a:solidFill>
                <a:latin typeface="Times New Roman" panose="02020603050405020304" pitchFamily="18" charset="0"/>
                <a:cs typeface="Times New Roman" panose="02020603050405020304" pitchFamily="18" charset="0"/>
              </a:rPr>
              <a:t>共识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3922987" y="5113817"/>
            <a:ext cx="99257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台</a:t>
            </a:r>
            <a:r>
              <a:rPr lang="zh-CN" altLang="zh-CN" sz="2800" dirty="0" smtClean="0">
                <a:solidFill>
                  <a:srgbClr val="FF0000"/>
                </a:solidFill>
                <a:latin typeface="Times New Roman" panose="02020603050405020304" pitchFamily="18" charset="0"/>
                <a:cs typeface="Times New Roman" panose="02020603050405020304" pitchFamily="18" charset="0"/>
              </a:rPr>
              <a:t>独</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2" name="矩形 11"/>
          <p:cNvSpPr>
            <a:spLocks noChangeAspect="1"/>
          </p:cNvSpPr>
          <p:nvPr/>
        </p:nvSpPr>
        <p:spPr>
          <a:xfrm>
            <a:off x="8752423" y="5103307"/>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国共两</a:t>
            </a:r>
            <a:r>
              <a:rPr lang="zh-CN" altLang="zh-CN" sz="2800" dirty="0" smtClean="0">
                <a:solidFill>
                  <a:srgbClr val="FF0000"/>
                </a:solidFill>
                <a:latin typeface="Times New Roman" panose="02020603050405020304" pitchFamily="18" charset="0"/>
                <a:cs typeface="Times New Roman" panose="02020603050405020304" pitchFamily="18" charset="0"/>
              </a:rPr>
              <a:t>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00306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randombar(horizontal)">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00927"/>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两岸</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三通</a:t>
            </a:r>
            <a:r>
              <a:rPr lang="zh-CN" altLang="zh-CN" sz="2800"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2008</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两岸达成空运直航、海运直航、邮政合作等协议。两岸关系取得重大进展。</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625654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439948"/>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4614243" y="787462"/>
            <a:ext cx="3236784"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科学发展观</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2068905"/>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中共十六大提出全面建设小康社会的奋斗目标。胡锦涛同志指出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全面建设小康社会是全国各族人民的根本利益所在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是中国共产党在新世纪新阶段肩负的历史任务。要全面实现这个目标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必须促进社会主义物质文明、政治文明和精神文明协调发展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坚持在经济发展的基础上促进社会全面进步和人的全面发展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坚持在开发利用自然中实现人与自然的和谐相处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实现经济社会的可持续发展。</a:t>
            </a:r>
            <a:r>
              <a:rPr lang="en-US" altLang="zh-CN" sz="2800" dirty="0">
                <a:solidFill>
                  <a:srgbClr val="000000"/>
                </a:solidFill>
                <a:latin typeface="Times New Roman" panose="02020603050405020304" pitchFamily="18" charset="0"/>
                <a:cs typeface="Times New Roman" panose="02020603050405020304" pitchFamily="18" charset="0"/>
              </a:rPr>
              <a:t>2003</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年的非典疫情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进一步加深了我们对这个问题的思考。在这些认识基础上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中国共产党紧紧围绕发展这个根本问题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立足社会主义初级阶段基本国情和新的阶段性特征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总结我国</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636143"/>
            <a:ext cx="11430000" cy="3453253"/>
          </a:xfrm>
          <a:prstGeom prst="rect">
            <a:avLst/>
          </a:prstGeom>
        </p:spPr>
        <p:txBody>
          <a:bodyPr>
            <a:spAutoFit/>
          </a:bodyPr>
          <a:lstStyle/>
          <a:p>
            <a:pPr>
              <a:lnSpc>
                <a:spcPct val="130000"/>
              </a:lnSpc>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开放以来的发展实践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借鉴国外发展经验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适应全面建设小康社会新的发展要求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创造性地提出科学发展观的理论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深刻揭示了发展的本质和内涵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指明了经济社会持续健康发展的正确道路</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摘编自冷溶《充分认识</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科学发展观</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的历史地位和指导意义</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认真学习</a:t>
            </a:r>
            <a:r>
              <a:rPr lang="en-US" altLang="zh-CN" sz="2800" dirty="0">
                <a:solidFill>
                  <a:srgbClr val="000000"/>
                </a:solidFill>
                <a:latin typeface="Times New Roman" panose="02020603050405020304" pitchFamily="18" charset="0"/>
                <a:cs typeface="Times New Roman" panose="02020603050405020304" pitchFamily="18" charset="0"/>
              </a:rPr>
              <a:t>&lt;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胡锦涛文选</a:t>
            </a:r>
            <a:r>
              <a:rPr lang="en-US" altLang="zh-CN" sz="2800" dirty="0">
                <a:solidFill>
                  <a:srgbClr val="000000"/>
                </a:solidFill>
                <a:latin typeface="Times New Roman" panose="02020603050405020304" pitchFamily="18" charset="0"/>
                <a:cs typeface="Times New Roman" panose="02020603050405020304" pitchFamily="18" charset="0"/>
              </a:rPr>
              <a:t>&gt;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归纳科学发展观形成的背景</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6" name="矩形 15"/>
          <p:cNvSpPr>
            <a:spLocks noChangeAspect="1"/>
          </p:cNvSpPr>
          <p:nvPr/>
        </p:nvSpPr>
        <p:spPr>
          <a:xfrm>
            <a:off x="381000" y="4078886"/>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背景</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全面建设小康社会目标的提出</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非典疫情等突发性事件的影响</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马克思主义中国化不断深入</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人类可持续发展等思想在国际上广泛传播。</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2025225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63060"/>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科学发展观的核心是以人为本。那么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以人为本的实质是什么呢</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胡锦涛同志指出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坚持以人为本</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就是要以实现人的全面发展为目标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从人民群众的根本利益出发谋发展、促发展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不断满足人民群众日益增长的物质文化需要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切实保障人民群众的经济、政治和文化权益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让发展的成果惠及全体人民。</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摘编自中国社会科学院马克思主义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研究院《科学发展观纲要学习读本》</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根据材料二并结合所学知识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谈谈你对科学发展观的认识。</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81000" y="4577886"/>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认识</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科学发展观要求坚持以人为本</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树立全面、协调、可持续的发展观</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促进经济社会和人的全面发展。对新形势下实现什么样的发展、怎样发展等重大问题作出了新的科学回答。</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772683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238819"/>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878286"/>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改革开放以来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由于长期沿用粗放型发展模式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我国在逐渐走向繁荣富强的同时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自然资源的消耗量也在大幅上升。为改变这一状况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中国共产党提出的战略思想是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发展才是硬</a:t>
            </a:r>
            <a:r>
              <a:rPr lang="zh-CN" altLang="zh-CN" sz="2800" dirty="0" smtClean="0">
                <a:solidFill>
                  <a:srgbClr val="000000"/>
                </a:solidFill>
                <a:latin typeface="Times New Roman" panose="02020603050405020304" pitchFamily="18" charset="0"/>
                <a:cs typeface="Times New Roman" panose="02020603050405020304" pitchFamily="18" charset="0"/>
              </a:rPr>
              <a:t>道理</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科学发展观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三个代表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重要</a:t>
            </a:r>
            <a:r>
              <a:rPr lang="zh-CN" altLang="zh-CN" sz="2800" dirty="0" smtClean="0">
                <a:solidFill>
                  <a:srgbClr val="000000"/>
                </a:solidFill>
                <a:latin typeface="Times New Roman" panose="02020603050405020304" pitchFamily="18" charset="0"/>
                <a:cs typeface="Times New Roman" panose="02020603050405020304" pitchFamily="18" charset="0"/>
              </a:rPr>
              <a:t>思想</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社会主义核心价值观</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2878814" y="2046808"/>
            <a:ext cx="423514"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3" name="矩形 2"/>
          <p:cNvSpPr>
            <a:spLocks noChangeAspect="1"/>
          </p:cNvSpPr>
          <p:nvPr/>
        </p:nvSpPr>
        <p:spPr>
          <a:xfrm>
            <a:off x="381000" y="3771386"/>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可知在中共十八大上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科学发展观被确立为中国共产党的指导思想。科学发展观要求坚持以人为本</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树立全面、协调、可持续的发展观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促进经济社会和人的全面发展。对新形势下实现什么样的发展、怎样发展等重大问题作出了新的科学回答。</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21020"/>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23.eps" descr="id:2147492563;FounderCES"/>
          <p:cNvPicPr/>
          <p:nvPr/>
        </p:nvPicPr>
        <p:blipFill>
          <a:blip r:embed="rId3">
            <a:clrChange>
              <a:clrFrom>
                <a:srgbClr val="FFFFFF"/>
              </a:clrFrom>
              <a:clrTo>
                <a:srgbClr val="FFFFFF">
                  <a:alpha val="0"/>
                </a:srgbClr>
              </a:clrTo>
            </a:clrChange>
          </a:blip>
          <a:stretch>
            <a:fillRect/>
          </a:stretch>
        </p:blipFill>
        <p:spPr>
          <a:xfrm>
            <a:off x="3705552" y="600230"/>
            <a:ext cx="4734253" cy="6225918"/>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317334"/>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了解科学发展观对社会主义现代化建设的重要指导意义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认识改革开放对中国社会发展的重大意义和对世界的重要影响。</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067798"/>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一、确立科学发展观为指导思想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中共十七大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概况</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中国共产党第十七次全国代表大会在北京举行。大会要求高举中国特色社会主义伟大旗帜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为夺取</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a:t>
            </a:r>
            <a:r>
              <a:rPr lang="zh-CN" altLang="zh-CN" sz="2800" dirty="0" smtClean="0">
                <a:solidFill>
                  <a:srgbClr val="000000"/>
                </a:solidFill>
                <a:latin typeface="Times New Roman" panose="02020603050405020304" pitchFamily="18" charset="0"/>
                <a:cs typeface="Times New Roman" panose="02020603050405020304" pitchFamily="18" charset="0"/>
              </a:rPr>
              <a:t>新</a:t>
            </a:r>
            <a:r>
              <a:rPr lang="zh-CN" altLang="zh-CN" sz="2800" dirty="0">
                <a:solidFill>
                  <a:srgbClr val="000000"/>
                </a:solidFill>
                <a:latin typeface="Times New Roman" panose="02020603050405020304" pitchFamily="18" charset="0"/>
                <a:cs typeface="Times New Roman" panose="02020603050405020304" pitchFamily="18" charset="0"/>
              </a:rPr>
              <a:t>胜利而奋斗。</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内容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①</a:t>
            </a:r>
            <a:r>
              <a:rPr lang="zh-CN" altLang="zh-CN" sz="2800" dirty="0">
                <a:solidFill>
                  <a:srgbClr val="000000"/>
                </a:solidFill>
                <a:latin typeface="Times New Roman" panose="02020603050405020304" pitchFamily="18" charset="0"/>
                <a:cs typeface="Times New Roman" panose="02020603050405020304" pitchFamily="18" charset="0"/>
              </a:rPr>
              <a:t>大会首次提出</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zh-CN" altLang="zh-CN" sz="2800" dirty="0" smtClean="0">
                <a:solidFill>
                  <a:srgbClr val="000000"/>
                </a:solidFill>
                <a:latin typeface="Times New Roman" panose="02020603050405020304" pitchFamily="18" charset="0"/>
                <a:cs typeface="Times New Roman" panose="02020603050405020304" pitchFamily="18" charset="0"/>
              </a:rPr>
              <a:t>的</a:t>
            </a:r>
            <a:r>
              <a:rPr lang="zh-CN" altLang="zh-CN" sz="2800" dirty="0">
                <a:solidFill>
                  <a:srgbClr val="000000"/>
                </a:solidFill>
                <a:latin typeface="Times New Roman" panose="02020603050405020304" pitchFamily="18" charset="0"/>
                <a:cs typeface="Times New Roman" panose="02020603050405020304" pitchFamily="18" charset="0"/>
              </a:rPr>
              <a:t>概念并作了概括。</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cs typeface="宋体" panose="02010600030101010101" pitchFamily="2" charset="-122"/>
              </a:rPr>
              <a:t>②</a:t>
            </a:r>
            <a:r>
              <a:rPr lang="zh-CN" altLang="zh-CN" sz="2800" dirty="0">
                <a:solidFill>
                  <a:srgbClr val="000000"/>
                </a:solidFill>
                <a:latin typeface="Times New Roman" panose="02020603050405020304" pitchFamily="18" charset="0"/>
                <a:cs typeface="Times New Roman" panose="02020603050405020304" pitchFamily="18" charset="0"/>
              </a:rPr>
              <a:t>大会将中国特色社会主义理论体系和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写入党章。</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1915510" y="2207668"/>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2007 </a:t>
            </a:r>
            <a:endParaRPr lang="zh-CN" altLang="en-US" sz="2800" dirty="0"/>
          </a:p>
        </p:txBody>
      </p:sp>
      <p:sp>
        <p:nvSpPr>
          <p:cNvPr id="4" name="矩形 3"/>
          <p:cNvSpPr>
            <a:spLocks noChangeAspect="1"/>
          </p:cNvSpPr>
          <p:nvPr/>
        </p:nvSpPr>
        <p:spPr>
          <a:xfrm>
            <a:off x="7837913" y="2714765"/>
            <a:ext cx="314701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全面建设</a:t>
            </a:r>
            <a:r>
              <a:rPr lang="zh-CN" altLang="zh-CN" sz="2800" dirty="0" smtClean="0">
                <a:solidFill>
                  <a:srgbClr val="FF0000"/>
                </a:solidFill>
                <a:latin typeface="Times New Roman" panose="02020603050405020304" pitchFamily="18" charset="0"/>
                <a:cs typeface="Times New Roman" panose="02020603050405020304" pitchFamily="18" charset="0"/>
              </a:rPr>
              <a:t>小康社会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3040118" y="4411644"/>
            <a:ext cx="4583306"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中国特色社会主义理论</a:t>
            </a:r>
            <a:r>
              <a:rPr lang="zh-CN" altLang="zh-CN" sz="2800" dirty="0" smtClean="0">
                <a:solidFill>
                  <a:srgbClr val="FF0000"/>
                </a:solidFill>
                <a:latin typeface="Times New Roman" panose="02020603050405020304" pitchFamily="18" charset="0"/>
                <a:cs typeface="Times New Roman" panose="02020603050405020304" pitchFamily="18" charset="0"/>
              </a:rPr>
              <a:t>体系</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424150" y="4966576"/>
            <a:ext cx="2069797"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科学发展观</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0"/>
            <a:ext cx="11430000" cy="284084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中国特色社会主义理论体系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包括邓小平理论、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三个代表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重要思想以及科学发展观等重大战略思想在内的科学理论体系。中国特色社会主义理论体系的形成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实现了</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新的飞跃。</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3</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科学发展观</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3099228741"/>
              </p:ext>
            </p:extLst>
          </p:nvPr>
        </p:nvGraphicFramePr>
        <p:xfrm>
          <a:off x="381000" y="2885300"/>
          <a:ext cx="11430000" cy="2228719"/>
        </p:xfrm>
        <a:graphic>
          <a:graphicData uri="http://schemas.openxmlformats.org/drawingml/2006/table">
            <a:tbl>
              <a:tblPr firstRow="1" firstCol="1" bandRow="1"/>
              <a:tblGrid>
                <a:gridCol w="1027386"/>
                <a:gridCol w="10402614"/>
              </a:tblGrid>
              <a:tr h="948559">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理论</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框架</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第一要义是</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核心是</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基本要求是</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根本方法是统筹兼顾</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实践</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对新形势下实现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等重大问题作出了新的科学回答</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确立</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在中共十八大上被确立为中国共产党的指导思想</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381000" y="5133431"/>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选举领导人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在中共十七届一中全会上</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当选为中央委员会总书记。在十一届全国人大一次会议上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胡锦涛当选为中华人民共和国主席。</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601717" y="1656646"/>
            <a:ext cx="314701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马克思主义</a:t>
            </a:r>
            <a:r>
              <a:rPr lang="zh-CN" altLang="zh-CN" sz="2800" dirty="0" smtClean="0">
                <a:solidFill>
                  <a:srgbClr val="FF0000"/>
                </a:solidFill>
                <a:latin typeface="Times New Roman" panose="02020603050405020304" pitchFamily="18" charset="0"/>
                <a:cs typeface="Times New Roman" panose="02020603050405020304" pitchFamily="18" charset="0"/>
              </a:rPr>
              <a:t>中国化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3252442" y="282220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5481887" y="2832387"/>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以人为</a:t>
            </a:r>
            <a:r>
              <a:rPr lang="zh-CN" altLang="zh-CN" sz="2800" dirty="0" smtClean="0">
                <a:solidFill>
                  <a:srgbClr val="FF0000"/>
                </a:solidFill>
                <a:latin typeface="Times New Roman" panose="02020603050405020304" pitchFamily="18" charset="0"/>
                <a:cs typeface="Times New Roman" panose="02020603050405020304" pitchFamily="18" charset="0"/>
              </a:rPr>
              <a:t>本</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9002037" y="2832387"/>
            <a:ext cx="278794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全面协调可</a:t>
            </a:r>
            <a:r>
              <a:rPr lang="zh-CN" altLang="zh-CN" sz="2800" dirty="0" smtClean="0">
                <a:solidFill>
                  <a:srgbClr val="FF0000"/>
                </a:solidFill>
                <a:latin typeface="Times New Roman" panose="02020603050405020304" pitchFamily="18" charset="0"/>
                <a:cs typeface="Times New Roman" panose="02020603050405020304" pitchFamily="18" charset="0"/>
              </a:rPr>
              <a:t>持续</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3975538" y="3740452"/>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什么样</a:t>
            </a:r>
            <a:r>
              <a:rPr lang="zh-CN" altLang="zh-CN" sz="2800" dirty="0" smtClean="0">
                <a:solidFill>
                  <a:srgbClr val="FF0000"/>
                </a:solidFill>
                <a:latin typeface="Times New Roman" panose="02020603050405020304" pitchFamily="18" charset="0"/>
                <a:cs typeface="Times New Roman" panose="02020603050405020304" pitchFamily="18" charset="0"/>
              </a:rPr>
              <a:t>的</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7192612" y="3736419"/>
            <a:ext cx="992579"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FF0000"/>
                </a:solidFill>
                <a:latin typeface="Times New Roman" panose="02020603050405020304" pitchFamily="18" charset="0"/>
                <a:cs typeface="Times New Roman" panose="02020603050405020304" pitchFamily="18" charset="0"/>
              </a:rPr>
              <a:t>怎样</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2" name="矩形 11"/>
          <p:cNvSpPr>
            <a:spLocks noChangeAspect="1"/>
          </p:cNvSpPr>
          <p:nvPr/>
        </p:nvSpPr>
        <p:spPr>
          <a:xfrm>
            <a:off x="4669221" y="5704759"/>
            <a:ext cx="1351652"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胡锦涛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949669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198251"/>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928733" cy="635943"/>
            </a:xfrm>
            <a:prstGeom prst="rect">
              <a:avLst/>
            </a:prstGeom>
          </p:spPr>
          <p:txBody>
            <a:bodyPr wrap="none">
              <a:spAutoFit/>
            </a:bodyPr>
            <a:lstStyle/>
            <a:p>
              <a:pPr>
                <a:lnSpc>
                  <a:spcPct val="120000"/>
                </a:lnSpc>
              </a:pPr>
              <a:r>
                <a:rPr lang="zh-CN" altLang="zh-CN" sz="3200" dirty="0">
                  <a:solidFill>
                    <a:srgbClr val="00B0F0"/>
                  </a:solidFill>
                  <a:latin typeface="NEU-BZ-S92" panose="02020503000000020003" pitchFamily="18" charset="-122"/>
                  <a:ea typeface="方正正黑简体"/>
                  <a:cs typeface="Times New Roman" panose="02020603050405020304" pitchFamily="18" charset="0"/>
                </a:rPr>
                <a:t>历史</a:t>
              </a:r>
              <a:r>
                <a:rPr lang="zh-CN" altLang="zh-CN" sz="3200" dirty="0" smtClean="0">
                  <a:solidFill>
                    <a:srgbClr val="00B0F0"/>
                  </a:solidFill>
                  <a:latin typeface="NEU-BZ-S92" panose="02020503000000020003" pitchFamily="18" charset="-122"/>
                  <a:ea typeface="方正正黑简体"/>
                  <a:cs typeface="Times New Roman" panose="02020603050405020304" pitchFamily="18" charset="0"/>
                </a:rPr>
                <a:t>比较</a:t>
              </a:r>
              <a:r>
                <a:rPr lang="en-US" altLang="zh-CN" sz="3200" dirty="0" smtClean="0">
                  <a:solidFill>
                    <a:srgbClr val="00B0F0"/>
                  </a:solidFill>
                  <a:latin typeface="NEU-BZ-S92" panose="02020503000000020003" pitchFamily="18" charset="-122"/>
                  <a:ea typeface="方正正黑简体"/>
                  <a:cs typeface="Times New Roman" panose="02020603050405020304" pitchFamily="18" charset="0"/>
                </a:rPr>
                <a:t> </a:t>
              </a:r>
              <a:endParaRPr lang="zh-CN" altLang="en-US" sz="3200" dirty="0">
                <a:solidFill>
                  <a:srgbClr val="00B0F0"/>
                </a:solidFill>
              </a:endParaRPr>
            </a:p>
          </p:txBody>
        </p:sp>
      </p:grpSp>
      <p:sp>
        <p:nvSpPr>
          <p:cNvPr id="4" name="矩形 3"/>
          <p:cNvSpPr>
            <a:spLocks noChangeAspect="1"/>
          </p:cNvSpPr>
          <p:nvPr/>
        </p:nvSpPr>
        <p:spPr>
          <a:xfrm>
            <a:off x="2922695" y="918309"/>
            <a:ext cx="6346609"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三个代表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重要思想、</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科学发展观</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5" name="表格 4"/>
          <p:cNvGraphicFramePr>
            <a:graphicFrameLocks noGrp="1" noChangeAspect="1"/>
          </p:cNvGraphicFramePr>
          <p:nvPr>
            <p:extLst>
              <p:ext uri="{D42A27DB-BD31-4B8C-83A1-F6EECF244321}">
                <p14:modId xmlns:p14="http://schemas.microsoft.com/office/powerpoint/2010/main" val="849446766"/>
              </p:ext>
            </p:extLst>
          </p:nvPr>
        </p:nvGraphicFramePr>
        <p:xfrm>
          <a:off x="381000" y="1581305"/>
          <a:ext cx="11430000" cy="4693920"/>
        </p:xfrm>
        <a:graphic>
          <a:graphicData uri="http://schemas.openxmlformats.org/drawingml/2006/table">
            <a:tbl>
              <a:tblPr firstRow="1" firstCol="1" bandRow="1"/>
              <a:tblGrid>
                <a:gridCol w="1899745"/>
                <a:gridCol w="2701158"/>
                <a:gridCol w="3971597"/>
                <a:gridCol w="2857500"/>
              </a:tblGrid>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指导思想</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创立者</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内涵</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实践意义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三个代表</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重要思想</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以江泽民为主要代表的中国共产党人</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中国共产党要始终代表中国先进生产力的发展要求</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代表中国先进文化的前进方向</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代表中国最广大人民的根本利益</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创造性地回答了建设什么样的党、怎样建设党的问题</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科学发展观</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以胡锦涛为主要代表的中国共产党人</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要求坚持以人为本</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树立全面、协调、可持续的发展观</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促进经济社会和人的全面发展</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对新形势下实现什么样的发展、怎样发展等重大问题作出了新的科学回答</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377086"/>
            <a:ext cx="11430000" cy="228068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二、综合国力显著提升</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经济实力大幅提升</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2010</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成为世界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经济体。</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2</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人民生活明显改善</a:t>
            </a:r>
            <a:endParaRPr lang="zh-CN" altLang="en-US" sz="2800" dirty="0"/>
          </a:p>
        </p:txBody>
      </p:sp>
      <p:graphicFrame>
        <p:nvGraphicFramePr>
          <p:cNvPr id="7" name="表格 6"/>
          <p:cNvGraphicFramePr>
            <a:graphicFrameLocks noGrp="1" noChangeAspect="1"/>
          </p:cNvGraphicFramePr>
          <p:nvPr>
            <p:extLst>
              <p:ext uri="{D42A27DB-BD31-4B8C-83A1-F6EECF244321}">
                <p14:modId xmlns:p14="http://schemas.microsoft.com/office/powerpoint/2010/main" val="1077512771"/>
              </p:ext>
            </p:extLst>
          </p:nvPr>
        </p:nvGraphicFramePr>
        <p:xfrm>
          <a:off x="381000" y="2724542"/>
          <a:ext cx="11430000" cy="2541140"/>
        </p:xfrm>
        <a:graphic>
          <a:graphicData uri="http://schemas.openxmlformats.org/drawingml/2006/table">
            <a:tbl>
              <a:tblPr firstRow="1" firstCol="1" bandRow="1"/>
              <a:tblGrid>
                <a:gridCol w="2267607"/>
                <a:gridCol w="9162393"/>
              </a:tblGrid>
              <a:tr h="508228">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城乡</a:t>
                      </a: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居民</a:t>
                      </a: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收入</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有较大增加</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家庭财产普遍增多</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8228">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教育</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城乡</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全面</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6456">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社会保障</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新型农村合作医疗覆盖全国</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基本实现。我国建成世界上覆盖人口最多的社会保障网</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8228">
                <a:tc>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环境保护</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环境保护事业取得积极成效。社会大局稳定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人民安居乐业</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8" name="矩形 7"/>
          <p:cNvSpPr>
            <a:spLocks noChangeAspect="1"/>
          </p:cNvSpPr>
          <p:nvPr/>
        </p:nvSpPr>
        <p:spPr>
          <a:xfrm>
            <a:off x="3292367" y="1496410"/>
            <a:ext cx="1351652"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第二</a:t>
            </a:r>
            <a:r>
              <a:rPr lang="zh-CN" altLang="zh-CN" sz="2800" dirty="0" smtClean="0">
                <a:solidFill>
                  <a:srgbClr val="FF0000"/>
                </a:solidFill>
                <a:latin typeface="Times New Roman" panose="02020603050405020304" pitchFamily="18" charset="0"/>
                <a:cs typeface="Times New Roman" panose="02020603050405020304" pitchFamily="18" charset="0"/>
              </a:rPr>
              <a:t>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3429584" y="3166360"/>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免费</a:t>
            </a:r>
            <a:r>
              <a:rPr lang="zh-CN" altLang="zh-CN" sz="2800" dirty="0" smtClean="0">
                <a:solidFill>
                  <a:srgbClr val="FF0000"/>
                </a:solidFill>
                <a:latin typeface="Times New Roman" panose="02020603050405020304" pitchFamily="18" charset="0"/>
                <a:cs typeface="Times New Roman" panose="02020603050405020304" pitchFamily="18" charset="0"/>
              </a:rPr>
              <a:t>义务教育</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7139152" y="3714039"/>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全民医</a:t>
            </a:r>
            <a:r>
              <a:rPr lang="zh-CN" altLang="zh-CN" sz="2800" dirty="0" smtClean="0">
                <a:solidFill>
                  <a:srgbClr val="FF0000"/>
                </a:solidFill>
                <a:latin typeface="Times New Roman" panose="02020603050405020304" pitchFamily="18" charset="0"/>
                <a:cs typeface="Times New Roman" panose="02020603050405020304" pitchFamily="18" charset="0"/>
              </a:rPr>
              <a:t>保</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413592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335777"/>
            <a:ext cx="11430000" cy="507497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科技成果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我国在重要学科前沿和战略必争领域取得一批重大自主创新成果</a:t>
            </a:r>
            <a:r>
              <a:rPr lang="en-US" altLang="zh-CN" sz="2800" dirty="0" smtClean="0">
                <a:solidFill>
                  <a:srgbClr val="000000"/>
                </a:solidFill>
                <a:latin typeface="Times New Roman" panose="02020603050405020304" pitchFamily="18" charset="0"/>
                <a:cs typeface="Times New Roman" panose="02020603050405020304" pitchFamily="18" charset="0"/>
              </a:rPr>
              <a:t>, 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、超级计算机等实现重大突破。</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等一系列重大工程捷报频传。</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举办世界盛会</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2008</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我国在北京成功举办</a:t>
            </a:r>
            <a:r>
              <a:rPr lang="zh-CN" altLang="zh-CN" sz="2800" dirty="0" smtClean="0">
                <a:solidFill>
                  <a:srgbClr val="000000"/>
                </a:solidFill>
                <a:latin typeface="Times New Roman" panose="02020603050405020304" pitchFamily="18" charset="0"/>
                <a:cs typeface="Times New Roman" panose="02020603050405020304" pitchFamily="18" charset="0"/>
              </a:rPr>
              <a:t>第</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届</a:t>
            </a:r>
            <a:r>
              <a:rPr lang="zh-CN" altLang="zh-CN" sz="2800" dirty="0">
                <a:solidFill>
                  <a:srgbClr val="000000"/>
                </a:solidFill>
                <a:latin typeface="Times New Roman" panose="02020603050405020304" pitchFamily="18" charset="0"/>
                <a:cs typeface="Times New Roman" panose="02020603050405020304" pitchFamily="18" charset="0"/>
              </a:rPr>
              <a:t>夏季奥运会、第</a:t>
            </a:r>
            <a:r>
              <a:rPr lang="en-US" altLang="zh-CN" sz="2800" dirty="0">
                <a:solidFill>
                  <a:srgbClr val="000000"/>
                </a:solidFill>
                <a:latin typeface="Times New Roman" panose="02020603050405020304" pitchFamily="18" charset="0"/>
                <a:cs typeface="Times New Roman" panose="02020603050405020304" pitchFamily="18" charset="0"/>
              </a:rPr>
              <a:t>13</a:t>
            </a:r>
            <a:r>
              <a:rPr lang="zh-CN" altLang="zh-CN" sz="2800" dirty="0">
                <a:solidFill>
                  <a:srgbClr val="000000"/>
                </a:solidFill>
                <a:latin typeface="Times New Roman" panose="02020603050405020304" pitchFamily="18" charset="0"/>
                <a:cs typeface="Times New Roman" panose="02020603050405020304" pitchFamily="18" charset="0"/>
              </a:rPr>
              <a:t>届夏季残奥会。以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同一个世界、同一个梦想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为口号的北京奥运会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在人类奥运史上留下了不可磨灭的中国印记。</a:t>
            </a:r>
            <a:r>
              <a:rPr lang="en-US" altLang="zh-CN" sz="2800" dirty="0">
                <a:solidFill>
                  <a:srgbClr val="000000"/>
                </a:solidFill>
                <a:latin typeface="Times New Roman" panose="02020603050405020304" pitchFamily="18" charset="0"/>
                <a:cs typeface="Times New Roman" panose="02020603050405020304" pitchFamily="18" charset="0"/>
              </a:rPr>
              <a:t>2010</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我国在</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成功举办第</a:t>
            </a:r>
            <a:r>
              <a:rPr lang="en-US" altLang="zh-CN" sz="2800" dirty="0">
                <a:solidFill>
                  <a:srgbClr val="000000"/>
                </a:solidFill>
                <a:latin typeface="Times New Roman" panose="02020603050405020304" pitchFamily="18" charset="0"/>
                <a:cs typeface="Times New Roman" panose="02020603050405020304" pitchFamily="18" charset="0"/>
              </a:rPr>
              <a:t>41</a:t>
            </a:r>
            <a:r>
              <a:rPr lang="zh-CN" altLang="zh-CN" sz="2800" dirty="0">
                <a:solidFill>
                  <a:srgbClr val="000000"/>
                </a:solidFill>
                <a:latin typeface="Times New Roman" panose="02020603050405020304" pitchFamily="18" charset="0"/>
                <a:cs typeface="Times New Roman" panose="02020603050405020304" pitchFamily="18" charset="0"/>
              </a:rPr>
              <a:t>届世界博览会。</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486103" y="1456664"/>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载</a:t>
            </a:r>
            <a:r>
              <a:rPr lang="zh-CN" altLang="zh-CN" sz="2800" dirty="0">
                <a:solidFill>
                  <a:srgbClr val="FF0000"/>
                </a:solidFill>
                <a:latin typeface="Times New Roman" panose="02020603050405020304" pitchFamily="18" charset="0"/>
                <a:cs typeface="Times New Roman" panose="02020603050405020304" pitchFamily="18" charset="0"/>
              </a:rPr>
              <a:t>人</a:t>
            </a:r>
            <a:r>
              <a:rPr lang="zh-CN" altLang="zh-CN" sz="2800" dirty="0" smtClean="0">
                <a:solidFill>
                  <a:srgbClr val="FF0000"/>
                </a:solidFill>
                <a:latin typeface="Times New Roman" panose="02020603050405020304" pitchFamily="18" charset="0"/>
                <a:cs typeface="Times New Roman" panose="02020603050405020304" pitchFamily="18" charset="0"/>
              </a:rPr>
              <a:t>航天</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2630214" y="1456664"/>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探月工</a:t>
            </a:r>
            <a:r>
              <a:rPr lang="zh-CN" altLang="zh-CN" sz="2800" dirty="0" smtClean="0">
                <a:solidFill>
                  <a:srgbClr val="FF0000"/>
                </a:solidFill>
                <a:latin typeface="Times New Roman" panose="02020603050405020304" pitchFamily="18" charset="0"/>
                <a:cs typeface="Times New Roman" panose="02020603050405020304" pitchFamily="18" charset="0"/>
              </a:rPr>
              <a:t>程</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9461606" y="1456663"/>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南水北调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5740943" y="3117295"/>
            <a:ext cx="54373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cs typeface="Times New Roman" panose="02020603050405020304" pitchFamily="18" charset="0"/>
              </a:rPr>
              <a:t>29</a:t>
            </a:r>
            <a:endParaRPr lang="zh-CN" altLang="en-US" sz="2800" dirty="0"/>
          </a:p>
        </p:txBody>
      </p:sp>
      <p:sp>
        <p:nvSpPr>
          <p:cNvPr id="9" name="矩形 8"/>
          <p:cNvSpPr>
            <a:spLocks noChangeAspect="1"/>
          </p:cNvSpPr>
          <p:nvPr/>
        </p:nvSpPr>
        <p:spPr>
          <a:xfrm>
            <a:off x="7969469" y="4213237"/>
            <a:ext cx="992579"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上海</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921860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23454"/>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改革开放的意义</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我国实现了人民生活从温饱不足到总体</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、奔向</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的历史性跨越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推进了中华民族从站起来到</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的伟大飞跃。</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不仅深刻改变了中国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也深刻影响了世界。中国共产党和中国人民以英勇顽强的奋斗向世界庄严宣告</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是指引中国发展繁荣的正确道路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中国大踏步赶上了时代。</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6802821" y="1701265"/>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小康</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9419896" y="1690755"/>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a:t>
            </a:r>
            <a:r>
              <a:rPr lang="zh-CN" altLang="zh-CN" sz="2800" dirty="0" smtClean="0">
                <a:solidFill>
                  <a:srgbClr val="FF0000"/>
                </a:solidFill>
                <a:latin typeface="Times New Roman" panose="02020603050405020304" pitchFamily="18" charset="0"/>
                <a:cs typeface="Times New Roman" panose="02020603050405020304" pitchFamily="18" charset="0"/>
              </a:rPr>
              <a:t>小康</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54269" y="2789183"/>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富</a:t>
            </a:r>
            <a:r>
              <a:rPr lang="zh-CN" altLang="zh-CN" sz="2800" dirty="0" smtClean="0">
                <a:solidFill>
                  <a:srgbClr val="FF0000"/>
                </a:solidFill>
                <a:latin typeface="Times New Roman" panose="02020603050405020304" pitchFamily="18" charset="0"/>
                <a:cs typeface="Times New Roman" panose="02020603050405020304" pitchFamily="18" charset="0"/>
              </a:rPr>
              <a:t>起来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6634655" y="2243154"/>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改革开放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6540062" y="3353742"/>
            <a:ext cx="3865161"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中国特色社会主义</a:t>
            </a:r>
            <a:r>
              <a:rPr lang="zh-CN" altLang="zh-CN" sz="2800" dirty="0" smtClean="0">
                <a:solidFill>
                  <a:srgbClr val="FF0000"/>
                </a:solidFill>
                <a:latin typeface="Times New Roman" panose="02020603050405020304" pitchFamily="18" charset="0"/>
                <a:cs typeface="Times New Roman" panose="02020603050405020304" pitchFamily="18" charset="0"/>
              </a:rPr>
              <a:t>道路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760770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365</TotalTime>
  <Words>1070</Words>
  <Application>Microsoft Office PowerPoint</Application>
  <PresentationFormat>宽屏</PresentationFormat>
  <Paragraphs>139</Paragraphs>
  <Slides>19</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19</vt:i4>
      </vt:variant>
    </vt:vector>
  </HeadingPairs>
  <TitlesOfParts>
    <vt:vector size="35"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42</cp:revision>
  <dcterms:created xsi:type="dcterms:W3CDTF">2021-07-19T03:09:34Z</dcterms:created>
  <dcterms:modified xsi:type="dcterms:W3CDTF">2026-03-07T03:31:08Z</dcterms:modified>
</cp:coreProperties>
</file>