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20"/>
  </p:notesMasterIdLst>
  <p:sldIdLst>
    <p:sldId id="347" r:id="rId4"/>
    <p:sldId id="350" r:id="rId5"/>
    <p:sldId id="296" r:id="rId6"/>
    <p:sldId id="345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46" r:id="rId15"/>
    <p:sldId id="361" r:id="rId16"/>
    <p:sldId id="352" r:id="rId17"/>
    <p:sldId id="353" r:id="rId18"/>
    <p:sldId id="34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550" y="533156"/>
            <a:ext cx="7958966" cy="488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棱台 3"/>
          <p:cNvSpPr/>
          <p:nvPr/>
        </p:nvSpPr>
        <p:spPr>
          <a:xfrm>
            <a:off x="457589" y="3939326"/>
            <a:ext cx="11429211" cy="1889772"/>
          </a:xfrm>
          <a:prstGeom prst="bevel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44000">
                <a:schemeClr val="accent1">
                  <a:lumMod val="45000"/>
                  <a:lumOff val="55000"/>
                </a:schemeClr>
              </a:gs>
              <a:gs pos="8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</a:t>
            </a:r>
            <a:r>
              <a:rPr lang="zh-CN" altLang="en-US" sz="4000" b="1" dirty="0">
                <a:solidFill>
                  <a:srgbClr val="D6009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　社会主义建设的巨大成就和先锋模范</a:t>
            </a:r>
            <a:endParaRPr lang="zh-CN" altLang="en-US" sz="4000" b="1" dirty="0">
              <a:solidFill>
                <a:srgbClr val="D6009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125"/>
            <a:ext cx="270779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共同繁荣</a:t>
            </a:r>
            <a:r>
              <a:rPr lang="zh-CN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sz="28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93841592"/>
              </p:ext>
            </p:extLst>
          </p:nvPr>
        </p:nvGraphicFramePr>
        <p:xfrm>
          <a:off x="381000" y="789121"/>
          <a:ext cx="11430000" cy="5308982"/>
        </p:xfrm>
        <a:graphic>
          <a:graphicData uri="http://schemas.openxmlformats.org/drawingml/2006/table">
            <a:tbl>
              <a:tblPr firstRow="1" firstCol="1" bandRow="1"/>
              <a:tblGrid>
                <a:gridCol w="5715000"/>
                <a:gridCol w="571500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主要措施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9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党和国家在民族地区因地制宜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进行一系列的民主改革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废除了剥削和压迫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各族人民翻身做主人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迈进了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国家采取许多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派出大批人员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通过提供技术、资金、物资等多种方式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加强民族地区的经济建设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各民族地区也根据实际情况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发挥自身优势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发展经济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取得了很大成就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3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国家努力发展少数民族的教育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重视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保护与发展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尊重各民族的宗教信仰和风俗习惯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保护少数民族的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1965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全国少数民族学生人数比新中国初期增长数倍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开展少数民族古籍文献搜集、整理和出版工作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取得很大成绩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改变民族地区缺医少药、地方病流行的落后状况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民族地区的卫生医疗机构、病床、卫生技术人员数量均大幅度增长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492063" y="1574924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社会主义改造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053552" y="1600141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社会主义社会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605170" y="205160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优惠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20461" y="3811677"/>
            <a:ext cx="2428870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少数民族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398986" y="4664966"/>
            <a:ext cx="24288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历史文化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遗产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0404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10"/>
            <a:ext cx="42338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四、艰苦奋斗的先锋</a:t>
            </a:r>
            <a:r>
              <a:rPr lang="zh-CN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模范</a:t>
            </a:r>
            <a:r>
              <a:rPr lang="en-US" altLang="zh-CN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XL8QXR25.eps" descr="id:214749130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7480" y="600741"/>
            <a:ext cx="4531306" cy="6231960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996558" y="1036174"/>
            <a:ext cx="877163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钱学森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63813" y="1036173"/>
            <a:ext cx="877163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邓稼先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40146" y="1036173"/>
            <a:ext cx="415498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</a:t>
            </a:r>
            <a:endParaRPr lang="zh-CN" altLang="en-US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908500" y="1270830"/>
            <a:ext cx="646331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</a:t>
            </a:r>
            <a:endParaRPr lang="zh-CN" altLang="en-US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885808" y="1566395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</a:t>
            </a:r>
            <a:endParaRPr lang="zh-CN" altLang="en-US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273328" y="1775811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一星</a:t>
            </a:r>
            <a:endParaRPr lang="zh-CN" altLang="en-US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677911" y="2263075"/>
            <a:ext cx="877163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王进喜</a:t>
            </a:r>
            <a:endParaRPr lang="zh-CN" altLang="en-US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387319" y="2606988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大庆</a:t>
            </a:r>
            <a:endParaRPr lang="zh-CN" altLang="en-US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512563" y="3566108"/>
            <a:ext cx="877163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红旗渠</a:t>
            </a:r>
            <a:endParaRPr lang="zh-CN" altLang="en-US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854278" y="3367201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红旗</a:t>
            </a:r>
            <a:endParaRPr lang="zh-CN" altLang="en-US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262818" y="3576617"/>
            <a:ext cx="415498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渠</a:t>
            </a:r>
            <a:endParaRPr lang="zh-CN" altLang="en-US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5259746" y="3984941"/>
            <a:ext cx="877163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焦裕禄</a:t>
            </a:r>
            <a:endParaRPr lang="zh-CN" altLang="en-US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720356" y="4404503"/>
            <a:ext cx="877163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焦裕禄</a:t>
            </a:r>
            <a:endParaRPr lang="zh-CN" altLang="en-US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140103" y="5389930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雷锋</a:t>
            </a:r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688" y="3329783"/>
            <a:ext cx="3840623" cy="198433"/>
          </a:xfrm>
          <a:prstGeom prst="rect">
            <a:avLst/>
          </a:prstGeom>
        </p:spPr>
      </p:pic>
      <p:sp>
        <p:nvSpPr>
          <p:cNvPr id="22" name="矩形 21"/>
          <p:cNvSpPr>
            <a:spLocks noChangeAspect="1"/>
          </p:cNvSpPr>
          <p:nvPr/>
        </p:nvSpPr>
        <p:spPr>
          <a:xfrm>
            <a:off x="6768934" y="5400439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</a:t>
            </a:r>
            <a:endParaRPr lang="zh-CN" altLang="en-US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6405120" y="5783726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敬业</a:t>
            </a:r>
            <a:endParaRPr lang="zh-CN" altLang="en-US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138187" y="5974368"/>
            <a:ext cx="646331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</a:t>
            </a:r>
            <a:endParaRPr lang="zh-CN" altLang="en-US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8016311" y="6198661"/>
            <a:ext cx="415498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</a:t>
            </a:r>
            <a:endParaRPr lang="zh-CN" altLang="en-US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6273328" y="6414103"/>
            <a:ext cx="415498" cy="418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712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探究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重难解析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262" y="1400102"/>
            <a:ext cx="1922148" cy="628957"/>
            <a:chOff x="1483204" y="2104455"/>
            <a:chExt cx="1922148" cy="628957"/>
          </a:xfrm>
        </p:grpSpPr>
        <p:pic>
          <p:nvPicPr>
            <p:cNvPr id="14" name="bdc.eps" descr="id:2147490647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1584106" y="2104455"/>
              <a:ext cx="1720343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论从史</a:t>
              </a:r>
              <a:r>
                <a:rPr lang="zh-CN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出</a:t>
              </a:r>
              <a:r>
                <a:rPr lang="en-US" altLang="zh-CN" sz="2800" dirty="0" smtClean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938999" y="784965"/>
            <a:ext cx="431400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探究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点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社会主义建设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方正兰亭中黑_GBK"/>
                <a:cs typeface="Times New Roman" panose="02020603050405020304" pitchFamily="18" charset="0"/>
              </a:rPr>
              <a:t>成就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052881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1956—1966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是我国大规模的社会主义建设时期。十年间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我国逐渐建立了独立的、有相当规模和一定技术水平的工业体系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不仅电力、冶金、机械等工业得到长足发展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而且电子、原子能和航天等工业逐步发展壮大。由于大庆、胜利、大港等油田的建成投产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我国摘掉了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贫油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的帽子。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1958—1965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新建铁路通车里程达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多千米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全国除西藏外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各省、自治区和直辖市都通了铁路。公路和航空运输也都有了较大发展。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我国国民收入比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1956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年增长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57%,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工业总产值增长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118%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摘编自舒元《中国经济增长分析》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14017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概括中国在社会主义建设时期取得的成就。分析中国能取得以上成就的原因。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1000" y="2304591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逐渐建立独立的工业体系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的帽子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交通得到发展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铁路、公路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国民收入大幅增长。原因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中国共产党的正确领导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社会主义制度的优越性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人民的艰苦奋斗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921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51262" y="142247"/>
            <a:ext cx="1922148" cy="628957"/>
            <a:chOff x="1483204" y="2104455"/>
            <a:chExt cx="1922148" cy="628957"/>
          </a:xfrm>
        </p:grpSpPr>
        <p:pic>
          <p:nvPicPr>
            <p:cNvPr id="16" name="bdc.eps" descr="id:2147490647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3204" y="2170024"/>
              <a:ext cx="1922148" cy="563388"/>
            </a:xfrm>
            <a:prstGeom prst="rect">
              <a:avLst/>
            </a:prstGeom>
          </p:spPr>
        </p:pic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1584106" y="2104455"/>
              <a:ext cx="1620957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00B0F0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典型例题</a:t>
              </a:r>
              <a:endParaRPr lang="zh-CN" altLang="en-US" sz="2800" dirty="0">
                <a:solidFill>
                  <a:srgbClr val="00B0F0"/>
                </a:solidFill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7283"/>
            <a:ext cx="11430000" cy="395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世纪六七十年代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我国中西部的钢城攀枝花、煤都六盘水、汽车城十堰等新兴工业城市崛起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绵阳、宝鸡、汉中等从普通县城一跃成为全国知名的重工业城市。这说明我国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工业经济布局得到改善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形成了独立的工业体系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市场经济体制已经形成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初步奠定了工业化基础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82490" y="197002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812713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世纪六七十年代我国中西部地区新兴工业城市崛起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绵阳、宝鸡、汉中等从普通县城发展成为重工业城市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这主要反映了我国工业经济布局的改善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区域分布更加均衡。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87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55236" y="228464"/>
            <a:ext cx="8460516" cy="606454"/>
            <a:chOff x="1955236" y="1037761"/>
            <a:chExt cx="8460516" cy="606454"/>
          </a:xfrm>
        </p:grpSpPr>
        <p:pic>
          <p:nvPicPr>
            <p:cNvPr id="5" name="知识概览.eps" descr="id:2147490668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5236" y="1079801"/>
              <a:ext cx="8460516" cy="564414"/>
            </a:xfrm>
            <a:prstGeom prst="rect">
              <a:avLst/>
            </a:prstGeom>
          </p:spPr>
        </p:pic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4942489" y="1037761"/>
              <a:ext cx="2614818" cy="6002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识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概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览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25DKRGX10.eps" descr="id:214749134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72" y="1012617"/>
            <a:ext cx="12072467" cy="431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8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210" y="1371742"/>
            <a:ext cx="5714606" cy="2957989"/>
          </a:xfrm>
          <a:prstGeom prst="rect">
            <a:avLst/>
          </a:prstGeom>
          <a:gradFill>
            <a:gsLst>
              <a:gs pos="47000">
                <a:schemeClr val="accent1">
                  <a:lumMod val="5000"/>
                  <a:lumOff val="95000"/>
                </a:schemeClr>
              </a:gs>
              <a:gs pos="2000">
                <a:schemeClr val="accent1">
                  <a:lumMod val="45000"/>
                  <a:lumOff val="55000"/>
                </a:schemeClr>
              </a:gs>
              <a:gs pos="89000">
                <a:srgbClr val="C5EAA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glow rad="533400">
              <a:schemeClr val="accent1">
                <a:alpha val="40000"/>
              </a:schemeClr>
            </a:glow>
            <a:outerShdw blurRad="50800" dist="50800" dir="3720000" algn="ctr" rotWithShape="0">
              <a:srgbClr val="000000">
                <a:alpha val="43137"/>
              </a:srgbClr>
            </a:outerShdw>
            <a:reflection endPos="0" dist="50800" dir="5400000" sy="-100000" algn="bl" rotWithShape="0"/>
            <a:softEdge rad="127000"/>
          </a:effectLst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练习结束，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9311" b="1" dirty="0">
                <a:solidFill>
                  <a:srgbClr val="EA157A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少年加油！</a:t>
            </a:r>
            <a:endParaRPr lang="en-US" altLang="zh-CN" sz="9311" b="1" dirty="0">
              <a:solidFill>
                <a:srgbClr val="EA157A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目标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学习概览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基础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自主预习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•</a:t>
            </a:r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重难解析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目标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学习概览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2068789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认识社会主义建设时期取得的经济、科技等成就及其具有的开创性、奠基性意义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了解以王进喜、雷锋、钱学森、邓稼先、焦裕禄等为代表的广大干部群众艰苦奋斗的事迹。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基础</a:t>
              </a:r>
              <a:r>
                <a:rPr lang="en-US" altLang="zh-CN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•</a:t>
              </a:r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自主预习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05339"/>
            <a:ext cx="11430000" cy="11603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一、工农业建设成就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86616561"/>
              </p:ext>
            </p:extLst>
          </p:nvPr>
        </p:nvGraphicFramePr>
        <p:xfrm>
          <a:off x="381000" y="2596201"/>
          <a:ext cx="11430000" cy="2258936"/>
        </p:xfrm>
        <a:graphic>
          <a:graphicData uri="http://schemas.openxmlformats.org/drawingml/2006/table">
            <a:tbl>
              <a:tblPr firstRow="1" firstCol="1" bandRow="1"/>
              <a:tblGrid>
                <a:gridCol w="1069428"/>
                <a:gridCol w="10360572"/>
              </a:tblGrid>
              <a:tr h="1405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传统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建设武汉、包头两大钢铁基地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建成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油田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开发建设胜利油田和大港油田等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;1965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我国实现原油和石油产品的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__________;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工业布局有明显改善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广大内地新建起不同规模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新兴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工业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新兴的电子工业、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发展起来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7223234" y="2563113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大庆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9840311" y="298971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全部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016478" y="3416157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现代工业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238296" y="4115239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原子能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647383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交通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修建了兰新、兰青、成昆等铁路。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水利建设取得很大成绩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建成大型枢纽骨干工程和各类水库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粮食、棉花产量得到恢复和增长。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我国建立起独立的比较完整的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和国民经济体系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为现代化建设打下了坚实的物质基础。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10655" y="3983716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工业体系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7615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3177"/>
            <a:ext cx="11430000" cy="1720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二、科技与文化发展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科技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(1)“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两弹一星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42110277"/>
              </p:ext>
            </p:extLst>
          </p:nvPr>
        </p:nvGraphicFramePr>
        <p:xfrm>
          <a:off x="381000" y="1983300"/>
          <a:ext cx="11430000" cy="4028616"/>
        </p:xfrm>
        <a:graphic>
          <a:graphicData uri="http://schemas.openxmlformats.org/drawingml/2006/table">
            <a:tbl>
              <a:tblPr firstRow="1" firstCol="1" bandRow="1"/>
              <a:tblGrid>
                <a:gridCol w="1079938"/>
                <a:gridCol w="1124607"/>
                <a:gridCol w="9225455"/>
              </a:tblGrid>
              <a:tr h="1007154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核弹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1964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我国第一颗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爆炸成功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;1967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我国第一颗氢弹爆炸成功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5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导弹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1966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我国第一次成功进行了发射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的试验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7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地球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卫星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1970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我国用长征一号运载火箭成功地发射了第一颗人造地球卫星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——__________,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成为世界上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</a:t>
                      </a:r>
                      <a:r>
                        <a:rPr lang="zh-CN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个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能独立发射人造地球卫星的国家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7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意义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打破了当时有核大国的核垄断和核讹诈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增强了我国的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大大提高了我国的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33020" marR="330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7107621" y="1941623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958959" y="2917058"/>
            <a:ext cx="2069797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导弹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核武器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58711" y="3936563"/>
            <a:ext cx="20697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东方红一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61501" y="3921786"/>
            <a:ext cx="54373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822403" y="4971689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国防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385275" y="5413122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516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68731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:1965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我国完成了人工合成结晶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这在世界上居于领先地位。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:1972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科研团队成功提取出有效抵抗疟疾的青蒿素。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:1973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,__________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杂交水稻研究实现了历史性突破。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760778" y="1697820"/>
            <a:ext cx="1710725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牛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胰岛素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29607" y="2814888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屠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呦呦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13691" y="392144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袁隆平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3796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94118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文化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:“__________”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方针的贯彻执行促进了文化繁荣。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长篇小说《红岩》《青春之歌》、话剧《茶馆》、大型音乐舞蹈史诗《东方红》、电影《英雄儿女》《林则徐》等。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20310" y="2241505"/>
            <a:ext cx="992579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双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1470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18351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三、民族地区的进步与发展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民族区域自治制度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我国实行民族区域自治制度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规定民族自治地方分为自治区、自治州、自治县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县以下的少数民族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设民族乡。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自治区于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1947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年成立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新疆维吾尔自治区、广西壮族自治区、宁夏回族自治区、西藏自治区先后成立。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332890" y="2684080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聚居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853855" y="2672417"/>
            <a:ext cx="1351652" cy="600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内蒙古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7638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322</TotalTime>
  <Words>812</Words>
  <Application>Microsoft Office PowerPoint</Application>
  <PresentationFormat>宽屏</PresentationFormat>
  <Paragraphs>117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NEU-BZ-S92</vt:lpstr>
      <vt:lpstr>方正兰亭中黑_GBK</vt:lpstr>
      <vt:lpstr>黑体</vt:lpstr>
      <vt:lpstr>华文隶书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45</cp:revision>
  <dcterms:created xsi:type="dcterms:W3CDTF">2021-07-19T03:09:34Z</dcterms:created>
  <dcterms:modified xsi:type="dcterms:W3CDTF">2026-03-06T08:39:24Z</dcterms:modified>
</cp:coreProperties>
</file>