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20"/>
  </p:notesMasterIdLst>
  <p:sldIdLst>
    <p:sldId id="347" r:id="rId4"/>
    <p:sldId id="350" r:id="rId5"/>
    <p:sldId id="296" r:id="rId6"/>
    <p:sldId id="345" r:id="rId7"/>
    <p:sldId id="354" r:id="rId8"/>
    <p:sldId id="355" r:id="rId9"/>
    <p:sldId id="351" r:id="rId10"/>
    <p:sldId id="357" r:id="rId11"/>
    <p:sldId id="358" r:id="rId12"/>
    <p:sldId id="356" r:id="rId13"/>
    <p:sldId id="359" r:id="rId14"/>
    <p:sldId id="346" r:id="rId15"/>
    <p:sldId id="360" r:id="rId16"/>
    <p:sldId id="352" r:id="rId17"/>
    <p:sldId id="353" r:id="rId18"/>
    <p:sldId id="349"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78"/>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2026-03-07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16</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11</a:t>
            </a:r>
            <a:r>
              <a:rPr lang="zh-CN" altLang="en-US" sz="4656" b="1" dirty="0">
                <a:solidFill>
                  <a:srgbClr val="D60093"/>
                </a:solidFill>
                <a:latin typeface="隶书" panose="02010509060101010101" pitchFamily="49" charset="-122"/>
                <a:ea typeface="隶书" panose="02010509060101010101" pitchFamily="49" charset="-122"/>
              </a:rPr>
              <a:t>课　社会主义初级阶段基本路线</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629173"/>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教材解读</a:t>
              </a:r>
              <a:endParaRPr lang="zh-CN" altLang="en-US" sz="3200" dirty="0">
                <a:solidFill>
                  <a:srgbClr val="00B0F0"/>
                </a:solidFill>
              </a:endParaRPr>
            </a:p>
          </p:txBody>
        </p:sp>
      </p:grpSp>
      <p:sp>
        <p:nvSpPr>
          <p:cNvPr id="2" name="矩形 1"/>
          <p:cNvSpPr>
            <a:spLocks noChangeAspect="1"/>
          </p:cNvSpPr>
          <p:nvPr/>
        </p:nvSpPr>
        <p:spPr>
          <a:xfrm>
            <a:off x="381000" y="1433313"/>
            <a:ext cx="11430000" cy="3394519"/>
          </a:xfrm>
          <a:prstGeom prst="rect">
            <a:avLst/>
          </a:prstGeom>
        </p:spPr>
        <p:txBody>
          <a:bodyPr>
            <a:spAutoFit/>
          </a:bodyPr>
          <a:lstStyle/>
          <a:p>
            <a:pPr indent="762000">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改革开放迈不开步子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说来说去就是怕资本主义的东西多了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走了资本主义道路。要害是姓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的问题。判断的标准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应该主要看是否有利于发展社会主义社会的生产力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是否有利于增强社会主义国家的综合国力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是否有利于提高人民的生活水平。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邓小平在武昌、深圳、珠海、上海等地的</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谈话要点</a:t>
            </a:r>
            <a:r>
              <a:rPr lang="en-US" altLang="zh-CN" sz="2800" dirty="0">
                <a:solidFill>
                  <a:srgbClr val="000000"/>
                </a:solidFill>
                <a:latin typeface="Times New Roman" panose="02020603050405020304" pitchFamily="18" charset="0"/>
                <a:cs typeface="Times New Roman" panose="02020603050405020304" pitchFamily="18" charset="0"/>
              </a:rPr>
              <a:t>(1992</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18</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21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2345981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060391"/>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邓小平南方谈话从理论上深刻回答了长期困扰和束缚人们思想的许多重大问题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明确了评价改革开放的标准原则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即是否有利于发展社会主义的生产力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是否有利于增强社会主义国家的综合国力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是否有利于提高人民的生活水平。邓小平的南方谈话</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是把改革开放和社会主义现代化建设推向新阶段的又一个解放思想、实事求是的宣言书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对中国整个社会主义现代化建设事业影响深远</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意义重大。</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266486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551262" y="1130542"/>
            <a:ext cx="1922148" cy="628957"/>
            <a:chOff x="1483204" y="2104455"/>
            <a:chExt cx="1922148" cy="628957"/>
          </a:xfrm>
        </p:grpSpPr>
        <p:pic>
          <p:nvPicPr>
            <p:cNvPr id="14" name="bdc.eps" descr="id:2147490647;FounderCES"/>
            <p:cNvPicPr/>
            <p:nvPr/>
          </p:nvPicPr>
          <p:blipFill>
            <a:blip r:embed="rId3">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2" name="矩形 1"/>
            <p:cNvSpPr>
              <a:spLocks noChangeAspect="1"/>
            </p:cNvSpPr>
            <p:nvPr/>
          </p:nvSpPr>
          <p:spPr>
            <a:xfrm>
              <a:off x="1584106" y="2104455"/>
              <a:ext cx="1720343" cy="600229"/>
            </a:xfrm>
            <a:prstGeom prst="rect">
              <a:avLst/>
            </a:prstGeom>
          </p:spPr>
          <p:txBody>
            <a:bodyPr wrap="none">
              <a:spAutoFit/>
            </a:bodyPr>
            <a:lstStyle/>
            <a:p>
              <a:pPr>
                <a:lnSpc>
                  <a:spcPct val="130000"/>
                </a:lnSpc>
              </a:pPr>
              <a:r>
                <a:rPr lang="zh-CN" altLang="zh-CN"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论从史</a:t>
              </a:r>
              <a:r>
                <a:rPr lang="zh-CN"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出</a:t>
              </a:r>
              <a:r>
                <a:rPr lang="en-US"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rgbClr val="00B0F0"/>
                </a:solidFill>
              </a:endParaRPr>
            </a:p>
          </p:txBody>
        </p:sp>
      </p:grpSp>
      <p:sp>
        <p:nvSpPr>
          <p:cNvPr id="4" name="矩形 3"/>
          <p:cNvSpPr>
            <a:spLocks noChangeAspect="1"/>
          </p:cNvSpPr>
          <p:nvPr/>
        </p:nvSpPr>
        <p:spPr>
          <a:xfrm>
            <a:off x="3220854" y="691295"/>
            <a:ext cx="5750293" cy="652486"/>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点</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社会主义初级阶段</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基本路线</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1741281"/>
            <a:ext cx="11430000" cy="507497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对这个问题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我们党已经有了明确的回答</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我国正处在社会主义的初级阶段。这个论断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包括两层含义。第一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我国社会已经是社会主义社会。我们必须坚持而不能离开社会主义。第二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我国的社会主义社会还处在初级阶段。我们必须从这个实际出发</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而不能超越这个阶段。</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762000">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在社会主义初级阶段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我们党的建设有中国特色的社会主义的基本路线是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领导和团结全国各族人民</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以经济建设为中心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坚持四项基本原则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坚持改革开放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自力更生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艰苦创业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为把我国建设成为富强、民主、文明的社会主义现代化国家而奋斗。</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中共十三大报告</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1381911"/>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材料是怎样认识现阶段中国社会特征的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结合所学知识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指出中共十三大在这方面作出了怎样的贡献。</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5" name="矩形 14"/>
          <p:cNvSpPr>
            <a:spLocks noChangeAspect="1"/>
          </p:cNvSpPr>
          <p:nvPr/>
        </p:nvSpPr>
        <p:spPr>
          <a:xfrm>
            <a:off x="381000" y="2556837"/>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特征</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我国处于社会主义初级阶段。贡献</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提出社会主义初级阶段理论</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确立了党在社会主义初级阶段的基本路线。</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36782384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52550"/>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728858"/>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有人曾这样评价</a:t>
            </a:r>
            <a:r>
              <a:rPr lang="en-US" altLang="zh-CN" sz="2800" dirty="0">
                <a:solidFill>
                  <a:srgbClr val="000000"/>
                </a:solidFill>
                <a:latin typeface="Times New Roman" panose="02020603050405020304" pitchFamily="18" charset="0"/>
                <a:cs typeface="Times New Roman" panose="02020603050405020304" pitchFamily="18" charset="0"/>
              </a:rPr>
              <a:t>:“1992</a:t>
            </a:r>
            <a:r>
              <a:rPr lang="zh-CN" altLang="zh-CN" sz="2800" dirty="0">
                <a:solidFill>
                  <a:srgbClr val="000000"/>
                </a:solidFill>
                <a:latin typeface="Times New Roman" panose="02020603050405020304" pitchFamily="18" charset="0"/>
                <a:cs typeface="Times New Roman" panose="02020603050405020304" pitchFamily="18" charset="0"/>
              </a:rPr>
              <a:t>年的南方谈话</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澄清了当时困扰着人们思想的一些十分重大的问题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为我们这一代人创造了很好的条件。很多话</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小平同志当时不说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我们这些人是很难说的。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根据以上材料可知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南方谈话</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开启了中国改革开放的大门</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推动了城市经济体制改革的迅速开展</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为中国改革开放再次指明方向</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实现了马克思主义中国化第一次飞跃</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10320138" y="1871049"/>
            <a:ext cx="423514" cy="609398"/>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
        <p:nvSpPr>
          <p:cNvPr id="3" name="矩形 2"/>
          <p:cNvSpPr>
            <a:spLocks noChangeAspect="1"/>
          </p:cNvSpPr>
          <p:nvPr/>
        </p:nvSpPr>
        <p:spPr>
          <a:xfrm>
            <a:off x="381000" y="4709861"/>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根据材料并结合所学知识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800" dirty="0">
                <a:solidFill>
                  <a:srgbClr val="000000"/>
                </a:solidFill>
                <a:latin typeface="Times New Roman" panose="02020603050405020304" pitchFamily="18" charset="0"/>
                <a:cs typeface="Times New Roman" panose="02020603050405020304" pitchFamily="18" charset="0"/>
              </a:rPr>
              <a:t>1992</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年初</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邓小平的南方谈话</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进一步解放了人们的思想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对中国整个社会主义现代化建设事业产生了深远影响。这表明南方谈话为中国改革开放再次指明方向。</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55236" y="0"/>
            <a:ext cx="8460516" cy="606454"/>
            <a:chOff x="1955236" y="1037761"/>
            <a:chExt cx="8460516" cy="606454"/>
          </a:xfrm>
        </p:grpSpPr>
        <p:pic>
          <p:nvPicPr>
            <p:cNvPr id="5" name="知识概览.eps" descr="id:2147490668;FounderCES"/>
            <p:cNvPicPr/>
            <p:nvPr/>
          </p:nvPicPr>
          <p:blipFill>
            <a:blip r:embed="rId2">
              <a:clrChange>
                <a:clrFrom>
                  <a:srgbClr val="FFFFFF"/>
                </a:clrFrom>
                <a:clrTo>
                  <a:srgbClr val="FFFFFF">
                    <a:alpha val="0"/>
                  </a:srgbClr>
                </a:clrTo>
              </a:clrChange>
            </a:blip>
            <a:stretch>
              <a:fillRect/>
            </a:stretch>
          </p:blipFill>
          <p:spPr>
            <a:xfrm>
              <a:off x="1955236" y="1079801"/>
              <a:ext cx="8460516" cy="564414"/>
            </a:xfrm>
            <a:prstGeom prst="rect">
              <a:avLst/>
            </a:prstGeom>
          </p:spPr>
        </p:pic>
        <p:sp>
          <p:nvSpPr>
            <p:cNvPr id="4" name="矩形 3"/>
            <p:cNvSpPr>
              <a:spLocks noChangeAspect="1"/>
            </p:cNvSpPr>
            <p:nvPr/>
          </p:nvSpPr>
          <p:spPr>
            <a:xfrm>
              <a:off x="4942489" y="1037761"/>
              <a:ext cx="2614818" cy="600229"/>
            </a:xfrm>
            <a:prstGeom prst="rect">
              <a:avLst/>
            </a:prstGeom>
          </p:spPr>
          <p:txBody>
            <a:bodyPr wrap="none">
              <a:spAutoFit/>
            </a:bodyPr>
            <a:lstStyle/>
            <a:p>
              <a:pPr>
                <a:lnSpc>
                  <a:spcPct val="130000"/>
                </a:lnSpc>
              </a:pP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知</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识</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概</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览</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chemeClr val="bg1"/>
                </a:solidFill>
              </a:endParaRPr>
            </a:p>
          </p:txBody>
        </p:sp>
      </p:grpSp>
      <p:pic>
        <p:nvPicPr>
          <p:cNvPr id="7" name="25DKRGX15.eps" descr="id:2147491902;FounderCES"/>
          <p:cNvPicPr/>
          <p:nvPr/>
        </p:nvPicPr>
        <p:blipFill>
          <a:blip r:embed="rId3">
            <a:clrChange>
              <a:clrFrom>
                <a:srgbClr val="FFFFFF"/>
              </a:clrFrom>
              <a:clrTo>
                <a:srgbClr val="FFFFFF">
                  <a:alpha val="0"/>
                </a:srgbClr>
              </a:clrTo>
            </a:clrChange>
          </a:blip>
          <a:stretch>
            <a:fillRect/>
          </a:stretch>
        </p:blipFill>
        <p:spPr>
          <a:xfrm>
            <a:off x="653818" y="652778"/>
            <a:ext cx="11000292" cy="5883213"/>
          </a:xfrm>
          <a:prstGeom prst="rect">
            <a:avLst/>
          </a:prstGeom>
        </p:spPr>
      </p:pic>
    </p:spTree>
    <p:extLst>
      <p:ext uri="{BB962C8B-B14F-4D97-AF65-F5344CB8AC3E}">
        <p14:creationId xmlns:p14="http://schemas.microsoft.com/office/powerpoint/2010/main" val="4039484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2047767"/>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了解经济特区建设、上海浦东开发开放等史事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认识邓小平对改革开放所起的重要作用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认识改革开放对中国社会发展的重大意义和对世界的重要影响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了解邓小平理论对社会主义现代化建设的重要指导意义。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959587"/>
            <a:ext cx="11430000" cy="116038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一、社会主义初级阶段基本路线和</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三步走</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发展战略</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b="1" dirty="0">
                <a:solidFill>
                  <a:srgbClr val="000000"/>
                </a:solidFill>
                <a:latin typeface="Times New Roman" panose="02020603050405020304" pitchFamily="18" charset="0"/>
              </a:rPr>
              <a:t>1</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社会主义初级阶段理论</a:t>
            </a:r>
            <a:endParaRPr lang="zh-CN" altLang="en-US" sz="2800" dirty="0"/>
          </a:p>
        </p:txBody>
      </p:sp>
      <p:graphicFrame>
        <p:nvGraphicFramePr>
          <p:cNvPr id="3" name="表格 2"/>
          <p:cNvGraphicFramePr>
            <a:graphicFrameLocks noGrp="1" noChangeAspect="1"/>
          </p:cNvGraphicFramePr>
          <p:nvPr>
            <p:extLst>
              <p:ext uri="{D42A27DB-BD31-4B8C-83A1-F6EECF244321}">
                <p14:modId xmlns:p14="http://schemas.microsoft.com/office/powerpoint/2010/main" val="2955473512"/>
              </p:ext>
            </p:extLst>
          </p:nvPr>
        </p:nvGraphicFramePr>
        <p:xfrm>
          <a:off x="381000" y="2176480"/>
          <a:ext cx="11430000" cy="3541148"/>
        </p:xfrm>
        <a:graphic>
          <a:graphicData uri="http://schemas.openxmlformats.org/drawingml/2006/table">
            <a:tbl>
              <a:tblPr firstRow="1" firstCol="1" bandRow="1"/>
              <a:tblGrid>
                <a:gridCol w="953814"/>
                <a:gridCol w="1145627"/>
                <a:gridCol w="9330559"/>
              </a:tblGrid>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提出</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spcAft>
                          <a:spcPts val="0"/>
                        </a:spcAft>
                        <a:tabLst>
                          <a:tab pos="1188085" algn="l"/>
                          <a:tab pos="2163445" algn="l"/>
                          <a:tab pos="3142615" algn="l"/>
                          <a:tab pos="4190365" algn="l"/>
                        </a:tabLst>
                      </a:pP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中共十三大在北京举行</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大会系统阐述了社会主义初级阶段理论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0">
                <a:tc rowSpan="2">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含义</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第一</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我国社会已经是</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社会</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必须坚持而不能离开社会主义</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第二</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我国的社会主义社会还处在</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必须从这个实际出发</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而不能超越这个阶段</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0828">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意义</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gridSpan="2">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为坚持改革开放、坚持和发展中国特色社会主义提供了有力的</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hMerge="1">
                  <a:txBody>
                    <a:bodyPr/>
                    <a:lstStyle/>
                    <a:p>
                      <a:endParaRPr lang="zh-CN" altLang="en-US"/>
                    </a:p>
                  </a:txBody>
                  <a:tcPr/>
                </a:tc>
              </a:tr>
            </a:tbl>
          </a:graphicData>
        </a:graphic>
      </p:graphicFrame>
      <p:sp>
        <p:nvSpPr>
          <p:cNvPr id="4" name="矩形 3"/>
          <p:cNvSpPr>
            <a:spLocks noChangeAspect="1"/>
          </p:cNvSpPr>
          <p:nvPr/>
        </p:nvSpPr>
        <p:spPr>
          <a:xfrm>
            <a:off x="1474076" y="2088439"/>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1987 </a:t>
            </a:r>
            <a:endParaRPr lang="zh-CN" altLang="en-US" sz="2800" dirty="0"/>
          </a:p>
        </p:txBody>
      </p:sp>
      <p:sp>
        <p:nvSpPr>
          <p:cNvPr id="5" name="矩形 4"/>
          <p:cNvSpPr>
            <a:spLocks noChangeAspect="1"/>
          </p:cNvSpPr>
          <p:nvPr/>
        </p:nvSpPr>
        <p:spPr>
          <a:xfrm>
            <a:off x="5068614" y="2922172"/>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社会主义</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6865883" y="3773509"/>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初级</a:t>
            </a:r>
            <a:r>
              <a:rPr lang="zh-CN" altLang="zh-CN" sz="2800" dirty="0" smtClean="0">
                <a:solidFill>
                  <a:srgbClr val="FF0000"/>
                </a:solidFill>
                <a:latin typeface="Times New Roman" panose="02020603050405020304" pitchFamily="18" charset="0"/>
                <a:cs typeface="Times New Roman" panose="02020603050405020304" pitchFamily="18" charset="0"/>
              </a:rPr>
              <a:t>阶段</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1442546" y="5108323"/>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理论</a:t>
            </a:r>
            <a:r>
              <a:rPr lang="zh-CN" altLang="zh-CN" sz="2800" dirty="0" smtClean="0">
                <a:solidFill>
                  <a:srgbClr val="FF0000"/>
                </a:solidFill>
                <a:latin typeface="Times New Roman" panose="02020603050405020304" pitchFamily="18" charset="0"/>
                <a:cs typeface="Times New Roman" panose="02020603050405020304" pitchFamily="18" charset="0"/>
              </a:rPr>
              <a:t>支撑</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602470"/>
            <a:ext cx="3425938"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社会主义初级阶段</a:t>
            </a:r>
            <a:r>
              <a:rPr lang="en-US"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15" name="XL8QXR45.eps" descr="id:2147491831;FounderCES"/>
          <p:cNvPicPr/>
          <p:nvPr/>
        </p:nvPicPr>
        <p:blipFill>
          <a:blip r:embed="rId2">
            <a:clrChange>
              <a:clrFrom>
                <a:srgbClr val="FFFFFF"/>
              </a:clrFrom>
              <a:clrTo>
                <a:srgbClr val="FFFFFF">
                  <a:alpha val="0"/>
                </a:srgbClr>
              </a:clrTo>
            </a:clrChange>
          </a:blip>
          <a:stretch>
            <a:fillRect/>
          </a:stretch>
        </p:blipFill>
        <p:spPr>
          <a:xfrm>
            <a:off x="1918115" y="1296996"/>
            <a:ext cx="8413553" cy="3421536"/>
          </a:xfrm>
          <a:prstGeom prst="rect">
            <a:avLst/>
          </a:prstGeom>
        </p:spPr>
      </p:pic>
      <p:sp>
        <p:nvSpPr>
          <p:cNvPr id="5" name="矩形 4"/>
          <p:cNvSpPr>
            <a:spLocks noChangeAspect="1"/>
          </p:cNvSpPr>
          <p:nvPr/>
        </p:nvSpPr>
        <p:spPr>
          <a:xfrm>
            <a:off x="2083459" y="2618461"/>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物质文化</a:t>
            </a:r>
            <a:r>
              <a:rPr lang="zh-CN" altLang="zh-CN" sz="2800" dirty="0" smtClean="0">
                <a:solidFill>
                  <a:srgbClr val="FF0000"/>
                </a:solidFill>
                <a:latin typeface="Times New Roman" panose="02020603050405020304" pitchFamily="18" charset="0"/>
                <a:cs typeface="Times New Roman" panose="02020603050405020304" pitchFamily="18" charset="0"/>
              </a:rPr>
              <a:t>需要</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3297894" y="3002362"/>
            <a:ext cx="1261884"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社会</a:t>
            </a:r>
            <a:r>
              <a:rPr lang="zh-CN" altLang="zh-CN" sz="2800" dirty="0" smtClean="0">
                <a:solidFill>
                  <a:srgbClr val="FF0000"/>
                </a:solidFill>
                <a:latin typeface="Times New Roman" panose="02020603050405020304" pitchFamily="18" charset="0"/>
                <a:cs typeface="Times New Roman" panose="02020603050405020304" pitchFamily="18" charset="0"/>
              </a:rPr>
              <a:t>生</a:t>
            </a:r>
            <a:endParaRPr lang="zh-CN" altLang="en-US" sz="2800" dirty="0"/>
          </a:p>
        </p:txBody>
      </p:sp>
      <p:sp>
        <p:nvSpPr>
          <p:cNvPr id="18" name="矩形 17"/>
          <p:cNvSpPr>
            <a:spLocks noChangeAspect="1"/>
          </p:cNvSpPr>
          <p:nvPr/>
        </p:nvSpPr>
        <p:spPr>
          <a:xfrm>
            <a:off x="2097511" y="3394510"/>
            <a:ext cx="543739"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产</a:t>
            </a:r>
            <a:endParaRPr lang="zh-CN" altLang="en-US" sz="2800" dirty="0"/>
          </a:p>
        </p:txBody>
      </p:sp>
      <p:sp>
        <p:nvSpPr>
          <p:cNvPr id="7" name="矩形 6"/>
          <p:cNvSpPr>
            <a:spLocks noChangeAspect="1"/>
          </p:cNvSpPr>
          <p:nvPr/>
        </p:nvSpPr>
        <p:spPr>
          <a:xfrm>
            <a:off x="5625662" y="2246422"/>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生产力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7832834" y="2236205"/>
            <a:ext cx="2069797" cy="954107"/>
          </a:xfrm>
          <a:prstGeom prst="rect">
            <a:avLst/>
          </a:prstGeom>
        </p:spPr>
        <p:txBody>
          <a:bodyPr wrap="none">
            <a:spAutoFit/>
          </a:bodyPr>
          <a:lstStyle/>
          <a:p>
            <a:r>
              <a:rPr lang="zh-CN" altLang="en-US" sz="2800" dirty="0">
                <a:solidFill>
                  <a:srgbClr val="FF0000"/>
                </a:solidFill>
                <a:latin typeface="Times New Roman" panose="02020603050405020304" pitchFamily="18" charset="0"/>
                <a:cs typeface="Times New Roman" panose="02020603050405020304" pitchFamily="18" charset="0"/>
              </a:rPr>
              <a:t>一</a:t>
            </a:r>
            <a:r>
              <a:rPr lang="zh-CN" altLang="zh-CN" sz="2800" dirty="0" smtClean="0">
                <a:solidFill>
                  <a:srgbClr val="FF0000"/>
                </a:solidFill>
                <a:latin typeface="Times New Roman" panose="02020603050405020304" pitchFamily="18" charset="0"/>
                <a:cs typeface="Times New Roman" panose="02020603050405020304" pitchFamily="18" charset="0"/>
              </a:rPr>
              <a:t>个</a:t>
            </a:r>
            <a:r>
              <a:rPr lang="zh-CN" altLang="zh-CN" sz="2800" dirty="0">
                <a:solidFill>
                  <a:srgbClr val="FF0000"/>
                </a:solidFill>
                <a:latin typeface="Times New Roman" panose="02020603050405020304" pitchFamily="18" charset="0"/>
                <a:cs typeface="Times New Roman" panose="02020603050405020304" pitchFamily="18" charset="0"/>
              </a:rPr>
              <a:t>中心</a:t>
            </a:r>
            <a:r>
              <a:rPr lang="zh-CN" altLang="zh-CN" sz="2800" dirty="0" smtClean="0">
                <a:solidFill>
                  <a:srgbClr val="FF0000"/>
                </a:solidFill>
                <a:latin typeface="Times New Roman" panose="02020603050405020304" pitchFamily="18" charset="0"/>
                <a:cs typeface="Times New Roman" panose="02020603050405020304" pitchFamily="18" charset="0"/>
              </a:rPr>
              <a:t>、</a:t>
            </a:r>
            <a:endParaRPr lang="en-US" altLang="zh-CN" sz="2800" dirty="0" smtClean="0">
              <a:solidFill>
                <a:srgbClr val="FF0000"/>
              </a:solidFill>
              <a:latin typeface="Times New Roman" panose="02020603050405020304" pitchFamily="18" charset="0"/>
              <a:cs typeface="Times New Roman" panose="02020603050405020304" pitchFamily="18" charset="0"/>
            </a:endParaRPr>
          </a:p>
          <a:p>
            <a:r>
              <a:rPr lang="zh-CN" altLang="zh-CN" sz="2800" dirty="0" smtClean="0">
                <a:solidFill>
                  <a:srgbClr val="FF0000"/>
                </a:solidFill>
                <a:latin typeface="Times New Roman" panose="02020603050405020304" pitchFamily="18" charset="0"/>
                <a:cs typeface="Times New Roman" panose="02020603050405020304" pitchFamily="18" charset="0"/>
              </a:rPr>
              <a:t>两</a:t>
            </a:r>
            <a:r>
              <a:rPr lang="zh-CN" altLang="zh-CN" sz="2800" dirty="0">
                <a:solidFill>
                  <a:srgbClr val="FF0000"/>
                </a:solidFill>
                <a:latin typeface="Times New Roman" panose="02020603050405020304" pitchFamily="18" charset="0"/>
                <a:cs typeface="Times New Roman" panose="02020603050405020304" pitchFamily="18" charset="0"/>
              </a:rPr>
              <a:t>个</a:t>
            </a:r>
            <a:r>
              <a:rPr lang="zh-CN" altLang="zh-CN" sz="2800" dirty="0" smtClean="0">
                <a:solidFill>
                  <a:srgbClr val="FF0000"/>
                </a:solidFill>
                <a:latin typeface="Times New Roman" panose="02020603050405020304" pitchFamily="18" charset="0"/>
                <a:cs typeface="Times New Roman" panose="02020603050405020304" pitchFamily="18" charset="0"/>
              </a:rPr>
              <a:t>基本点</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8427444" y="2945421"/>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经济</a:t>
            </a:r>
            <a:r>
              <a:rPr lang="zh-CN" altLang="zh-CN" sz="2800" dirty="0" smtClean="0">
                <a:solidFill>
                  <a:srgbClr val="FF0000"/>
                </a:solidFill>
                <a:latin typeface="Times New Roman" panose="02020603050405020304" pitchFamily="18" charset="0"/>
                <a:cs typeface="Times New Roman" panose="02020603050405020304" pitchFamily="18" charset="0"/>
              </a:rPr>
              <a:t>建设</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7653297" y="3682908"/>
            <a:ext cx="2428870"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四项基本原则</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8263759" y="4091515"/>
            <a:ext cx="1710725"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改革开放</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245370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randombar(horizontal)">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randombar(horizontal)">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randombar(horizontal)">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8" grpId="0"/>
      <p:bldP spid="7" grpId="0"/>
      <p:bldP spid="8" grpId="0"/>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69117"/>
            <a:ext cx="3384260"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三步走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发展</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战略</a:t>
            </a:r>
            <a:r>
              <a:rPr lang="en-US"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5" name="XL8QXR45-1.eps" descr="id:2147491838;FounderCES"/>
          <p:cNvPicPr/>
          <p:nvPr/>
        </p:nvPicPr>
        <p:blipFill>
          <a:blip r:embed="rId2">
            <a:clrChange>
              <a:clrFrom>
                <a:srgbClr val="FFFFFF"/>
              </a:clrFrom>
              <a:clrTo>
                <a:srgbClr val="FFFFFF">
                  <a:alpha val="0"/>
                </a:srgbClr>
              </a:clrTo>
            </a:clrChange>
          </a:blip>
          <a:stretch>
            <a:fillRect/>
          </a:stretch>
        </p:blipFill>
        <p:spPr>
          <a:xfrm>
            <a:off x="1508529" y="821603"/>
            <a:ext cx="8928244" cy="4923394"/>
          </a:xfrm>
          <a:prstGeom prst="rect">
            <a:avLst/>
          </a:prstGeom>
        </p:spPr>
      </p:pic>
      <p:sp>
        <p:nvSpPr>
          <p:cNvPr id="3" name="矩形 2"/>
          <p:cNvSpPr>
            <a:spLocks noChangeAspect="1"/>
          </p:cNvSpPr>
          <p:nvPr/>
        </p:nvSpPr>
        <p:spPr>
          <a:xfrm>
            <a:off x="3386960" y="3698231"/>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温饱</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6371895" y="2615664"/>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小康</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8116615" y="1154511"/>
            <a:ext cx="2428870"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中等</a:t>
            </a:r>
            <a:r>
              <a:rPr lang="zh-CN" altLang="zh-CN" sz="2800" dirty="0" smtClean="0">
                <a:solidFill>
                  <a:srgbClr val="FF0000"/>
                </a:solidFill>
                <a:latin typeface="Times New Roman" panose="02020603050405020304" pitchFamily="18" charset="0"/>
                <a:cs typeface="Times New Roman" panose="02020603050405020304" pitchFamily="18" charset="0"/>
              </a:rPr>
              <a:t>发达国家</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8224797" y="2256932"/>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现代化</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40000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1385918"/>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概念解释</a:t>
              </a:r>
              <a:endParaRPr lang="zh-CN" altLang="en-US" sz="3200" dirty="0">
                <a:solidFill>
                  <a:srgbClr val="00B0F0"/>
                </a:solidFill>
              </a:endParaRPr>
            </a:p>
          </p:txBody>
        </p:sp>
      </p:grpSp>
      <p:sp>
        <p:nvSpPr>
          <p:cNvPr id="2" name="矩形 1"/>
          <p:cNvSpPr>
            <a:spLocks noChangeAspect="1"/>
          </p:cNvSpPr>
          <p:nvPr/>
        </p:nvSpPr>
        <p:spPr>
          <a:xfrm>
            <a:off x="381000" y="2158526"/>
            <a:ext cx="11430000" cy="1714059"/>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社会主义初级阶段</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社会主义初级阶段特指我国在生产力落后、商品经济不发达的条件下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建设社会主义必然要经历的历史阶段。</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398348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503942"/>
            <a:ext cx="11430000" cy="51337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二、深化改革与扩大开放</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深化改革</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全民所有制工业企业按照</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分离的原则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以</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合同形式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确定国家与企业的</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关系。</a:t>
            </a:r>
            <a:r>
              <a:rPr lang="en-US" altLang="zh-CN" sz="2800" dirty="0">
                <a:solidFill>
                  <a:srgbClr val="000000"/>
                </a:solidFill>
                <a:latin typeface="Times New Roman" panose="02020603050405020304" pitchFamily="18" charset="0"/>
                <a:cs typeface="Times New Roman" panose="02020603050405020304" pitchFamily="18" charset="0"/>
              </a:rPr>
              <a:t>1988</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七届全国人大一次会议通过宪法修正案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明确了私营经济是社会主义</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经济的补充。私营经济的法律地位得到确认。</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扩大开放</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1988</a:t>
            </a:r>
            <a:r>
              <a:rPr lang="zh-CN" altLang="zh-CN" sz="2800" dirty="0">
                <a:solidFill>
                  <a:srgbClr val="000000"/>
                </a:solidFill>
                <a:latin typeface="Times New Roman" panose="02020603050405020304" pitchFamily="18" charset="0"/>
                <a:cs typeface="Times New Roman" panose="02020603050405020304" pitchFamily="18" charset="0"/>
              </a:rPr>
              <a:t>年决定适当扩大沿海</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1988</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海南省设立</a:t>
            </a:r>
            <a:r>
              <a:rPr lang="en-US" altLang="zh-CN" sz="2800" dirty="0" smtClean="0">
                <a:solidFill>
                  <a:srgbClr val="000000"/>
                </a:solidFill>
                <a:latin typeface="Times New Roman" panose="02020603050405020304" pitchFamily="18" charset="0"/>
                <a:cs typeface="Times New Roman" panose="02020603050405020304" pitchFamily="18" charset="0"/>
              </a:rPr>
              <a:t>,_________</a:t>
            </a:r>
            <a:r>
              <a:rPr lang="en-US" altLang="zh-CN" sz="2800" dirty="0">
                <a:solidFill>
                  <a:srgbClr val="000000"/>
                </a:solidFill>
                <a:latin typeface="Times New Roman" panose="02020603050405020304" pitchFamily="18" charset="0"/>
                <a:cs typeface="Times New Roman" panose="02020603050405020304" pitchFamily="18" charset="0"/>
              </a:rPr>
              <a:t>__</a:t>
            </a:r>
            <a:r>
              <a:rPr lang="en-US" altLang="zh-CN" sz="2800" dirty="0" smtClean="0">
                <a:solidFill>
                  <a:srgbClr val="000000"/>
                </a:solidFill>
                <a:latin typeface="Times New Roman" panose="02020603050405020304" pitchFamily="18" charset="0"/>
                <a:cs typeface="Times New Roman" panose="02020603050405020304" pitchFamily="18" charset="0"/>
              </a:rPr>
              <a:t>_</a:t>
            </a:r>
            <a:r>
              <a:rPr lang="zh-CN" altLang="zh-CN" sz="2800" dirty="0" smtClean="0">
                <a:solidFill>
                  <a:srgbClr val="000000"/>
                </a:solidFill>
                <a:latin typeface="Times New Roman" panose="02020603050405020304" pitchFamily="18" charset="0"/>
                <a:cs typeface="Times New Roman" panose="02020603050405020304" pitchFamily="18" charset="0"/>
              </a:rPr>
              <a:t>建立</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1990</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中共中央作出开发开放</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的重大决策。</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4616669" y="1615801"/>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所有权</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6750269" y="1615800"/>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经营权</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545142" y="2163479"/>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承包</a:t>
            </a:r>
            <a:r>
              <a:rPr lang="zh-CN" altLang="zh-CN" sz="2800" dirty="0" smtClean="0">
                <a:solidFill>
                  <a:srgbClr val="FF0000"/>
                </a:solidFill>
                <a:latin typeface="Times New Roman" panose="02020603050405020304" pitchFamily="18" charset="0"/>
                <a:cs typeface="Times New Roman" panose="02020603050405020304" pitchFamily="18" charset="0"/>
              </a:rPr>
              <a:t>经营</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6491536" y="2168880"/>
            <a:ext cx="2069797"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责、权、</a:t>
            </a:r>
            <a:r>
              <a:rPr lang="zh-CN" altLang="zh-CN" sz="2800" dirty="0" smtClean="0">
                <a:solidFill>
                  <a:srgbClr val="FF0000"/>
                </a:solidFill>
                <a:latin typeface="Times New Roman" panose="02020603050405020304" pitchFamily="18" charset="0"/>
                <a:cs typeface="Times New Roman" panose="02020603050405020304" pitchFamily="18" charset="0"/>
              </a:rPr>
              <a:t>利</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9934902" y="2732178"/>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公有制</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4301360" y="4391712"/>
            <a:ext cx="2069797"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经济开放</a:t>
            </a:r>
            <a:r>
              <a:rPr lang="zh-CN" altLang="zh-CN" sz="2800" dirty="0" smtClean="0">
                <a:solidFill>
                  <a:srgbClr val="FF0000"/>
                </a:solidFill>
                <a:latin typeface="Times New Roman" panose="02020603050405020304" pitchFamily="18" charset="0"/>
                <a:cs typeface="Times New Roman" panose="02020603050405020304" pitchFamily="18" charset="0"/>
              </a:rPr>
              <a:t>区</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3" name="矩形 12"/>
          <p:cNvSpPr>
            <a:spLocks noChangeAspect="1"/>
          </p:cNvSpPr>
          <p:nvPr/>
        </p:nvSpPr>
        <p:spPr>
          <a:xfrm>
            <a:off x="9458333" y="4391712"/>
            <a:ext cx="2428870"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海南经济特区</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4" name="矩形 13"/>
          <p:cNvSpPr>
            <a:spLocks noChangeAspect="1"/>
          </p:cNvSpPr>
          <p:nvPr/>
        </p:nvSpPr>
        <p:spPr>
          <a:xfrm>
            <a:off x="6360647" y="4955655"/>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上海</a:t>
            </a:r>
            <a:r>
              <a:rPr lang="zh-CN" altLang="zh-CN" sz="2800" dirty="0" smtClean="0">
                <a:solidFill>
                  <a:srgbClr val="FF0000"/>
                </a:solidFill>
                <a:latin typeface="Times New Roman" panose="02020603050405020304" pitchFamily="18" charset="0"/>
                <a:cs typeface="Times New Roman" panose="02020603050405020304" pitchFamily="18" charset="0"/>
              </a:rPr>
              <a:t>浦东</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626198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randombar(horizontal)">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15483"/>
            <a:ext cx="3515706" cy="652486"/>
          </a:xfrm>
          <a:prstGeom prst="rect">
            <a:avLst/>
          </a:prstGeom>
        </p:spPr>
        <p:txBody>
          <a:bodyPr wrap="none">
            <a:spAutoFit/>
          </a:bodyPr>
          <a:lstStyle/>
          <a:p>
            <a:pPr>
              <a:lnSpc>
                <a:spcPct val="130000"/>
              </a:lnSpc>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三、邓小平南方</a:t>
            </a:r>
            <a:r>
              <a:rPr lang="zh-CN" altLang="zh-CN" sz="2800"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谈话</a:t>
            </a:r>
            <a:r>
              <a:rPr lang="en-US" altLang="zh-CN" sz="2800"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 </a:t>
            </a:r>
            <a:endParaRPr lang="zh-CN" altLang="en-US" sz="2800" dirty="0"/>
          </a:p>
        </p:txBody>
      </p:sp>
      <p:graphicFrame>
        <p:nvGraphicFramePr>
          <p:cNvPr id="3" name="表格 2"/>
          <p:cNvGraphicFramePr>
            <a:graphicFrameLocks noGrp="1" noChangeAspect="1"/>
          </p:cNvGraphicFramePr>
          <p:nvPr>
            <p:extLst>
              <p:ext uri="{D42A27DB-BD31-4B8C-83A1-F6EECF244321}">
                <p14:modId xmlns:p14="http://schemas.microsoft.com/office/powerpoint/2010/main" val="606447705"/>
              </p:ext>
            </p:extLst>
          </p:nvPr>
        </p:nvGraphicFramePr>
        <p:xfrm>
          <a:off x="381000" y="1210007"/>
          <a:ext cx="11430000" cy="3929552"/>
        </p:xfrm>
        <a:graphic>
          <a:graphicData uri="http://schemas.openxmlformats.org/drawingml/2006/table">
            <a:tbl>
              <a:tblPr firstRow="1" firstCol="1" bandRow="1"/>
              <a:tblGrid>
                <a:gridCol w="1048407"/>
                <a:gridCol w="10381593"/>
              </a:tblGrid>
              <a:tr h="491194">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时间</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年初</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64776">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内容</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党的基本路线要管一百年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动摇不得</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要抓住时机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发展自己</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才是硬道理</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计划和市场都是</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社会主义的本质是解放</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发展生产力</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消灭剥削</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消除两极分化</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最终</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达到</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3582">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意义</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把改革开放和社会主义现代化建设推向新阶段的又一个</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的宣言书</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对中国整个社会主义现代化建设事业影响深远</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意义重大</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5" name="矩形 4"/>
          <p:cNvSpPr>
            <a:spLocks noChangeAspect="1"/>
          </p:cNvSpPr>
          <p:nvPr/>
        </p:nvSpPr>
        <p:spPr>
          <a:xfrm>
            <a:off x="1642563" y="1167969"/>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1992 </a:t>
            </a:r>
            <a:endParaRPr lang="zh-CN" altLang="en-US" sz="2800" dirty="0"/>
          </a:p>
        </p:txBody>
      </p:sp>
      <p:sp>
        <p:nvSpPr>
          <p:cNvPr id="6" name="矩形 5"/>
          <p:cNvSpPr>
            <a:spLocks noChangeAspect="1"/>
          </p:cNvSpPr>
          <p:nvPr/>
        </p:nvSpPr>
        <p:spPr>
          <a:xfrm>
            <a:off x="10491951" y="1934947"/>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发展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5867400" y="2365122"/>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经济</a:t>
            </a:r>
            <a:r>
              <a:rPr lang="zh-CN" altLang="zh-CN" sz="2800" dirty="0" smtClean="0">
                <a:solidFill>
                  <a:srgbClr val="FF0000"/>
                </a:solidFill>
                <a:latin typeface="Times New Roman" panose="02020603050405020304" pitchFamily="18" charset="0"/>
                <a:cs typeface="Times New Roman" panose="02020603050405020304" pitchFamily="18" charset="0"/>
              </a:rPr>
              <a:t>手段</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1601922" y="2771658"/>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生产力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10101347" y="2771658"/>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共同</a:t>
            </a:r>
            <a:r>
              <a:rPr lang="zh-CN" altLang="zh-CN" sz="2800" dirty="0" smtClean="0">
                <a:solidFill>
                  <a:srgbClr val="FF0000"/>
                </a:solidFill>
                <a:latin typeface="Times New Roman" panose="02020603050405020304" pitchFamily="18" charset="0"/>
                <a:cs typeface="Times New Roman" panose="02020603050405020304" pitchFamily="18" charset="0"/>
              </a:rPr>
              <a:t>富裕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10069816" y="3660919"/>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解放</a:t>
            </a:r>
            <a:r>
              <a:rPr lang="zh-CN" altLang="zh-CN" sz="2800" dirty="0" smtClean="0">
                <a:solidFill>
                  <a:srgbClr val="FF0000"/>
                </a:solidFill>
                <a:latin typeface="Times New Roman" panose="02020603050405020304" pitchFamily="18" charset="0"/>
                <a:cs typeface="Times New Roman" panose="02020603050405020304" pitchFamily="18" charset="0"/>
              </a:rPr>
              <a:t>思想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1514395" y="4081062"/>
            <a:ext cx="1620957" cy="600229"/>
          </a:xfrm>
          <a:prstGeom prst="rect">
            <a:avLst/>
          </a:prstGeom>
        </p:spPr>
        <p:txBody>
          <a:bodyPr wrap="none">
            <a:spAutoFit/>
          </a:bodyPr>
          <a:lstStyle/>
          <a:p>
            <a:pPr>
              <a:lnSpc>
                <a:spcPct val="130000"/>
              </a:lnSpc>
            </a:pPr>
            <a:r>
              <a:rPr lang="zh-CN" altLang="en-US" sz="2800" dirty="0">
                <a:solidFill>
                  <a:srgbClr val="FF0000"/>
                </a:solidFill>
                <a:latin typeface="Times New Roman" panose="02020603050405020304" pitchFamily="18" charset="0"/>
                <a:cs typeface="Times New Roman" panose="02020603050405020304" pitchFamily="18" charset="0"/>
              </a:rPr>
              <a:t>实事求是</a:t>
            </a:r>
            <a:endParaRPr lang="zh-CN" altLang="en-US" sz="2800" dirty="0"/>
          </a:p>
        </p:txBody>
      </p:sp>
    </p:spTree>
    <p:extLst>
      <p:ext uri="{BB962C8B-B14F-4D97-AF65-F5344CB8AC3E}">
        <p14:creationId xmlns:p14="http://schemas.microsoft.com/office/powerpoint/2010/main" val="4277983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314</TotalTime>
  <Words>771</Words>
  <Application>Microsoft Office PowerPoint</Application>
  <PresentationFormat>宽屏</PresentationFormat>
  <Paragraphs>93</Paragraphs>
  <Slides>16</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16</vt:i4>
      </vt:variant>
    </vt:vector>
  </HeadingPairs>
  <TitlesOfParts>
    <vt:vector size="32" baseType="lpstr">
      <vt:lpstr>NEU-BZ-S92</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43</cp:revision>
  <dcterms:created xsi:type="dcterms:W3CDTF">2021-07-19T03:09:34Z</dcterms:created>
  <dcterms:modified xsi:type="dcterms:W3CDTF">2026-03-07T00:44:01Z</dcterms:modified>
</cp:coreProperties>
</file>