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0" r:id="rId2"/>
    <p:sldMasterId id="2147483708" r:id="rId3"/>
  </p:sldMasterIdLst>
  <p:notesMasterIdLst>
    <p:notesMasterId r:id="rId17"/>
  </p:notesMasterIdLst>
  <p:sldIdLst>
    <p:sldId id="347" r:id="rId4"/>
    <p:sldId id="350" r:id="rId5"/>
    <p:sldId id="296" r:id="rId6"/>
    <p:sldId id="345" r:id="rId7"/>
    <p:sldId id="354" r:id="rId8"/>
    <p:sldId id="351" r:id="rId9"/>
    <p:sldId id="356" r:id="rId10"/>
    <p:sldId id="355" r:id="rId11"/>
    <p:sldId id="346" r:id="rId12"/>
    <p:sldId id="357" r:id="rId13"/>
    <p:sldId id="352" r:id="rId14"/>
    <p:sldId id="353" r:id="rId15"/>
    <p:sldId id="349"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 userDrawn="1">
          <p15:clr>
            <a:srgbClr val="A4A3A4"/>
          </p15:clr>
        </p15:guide>
        <p15:guide id="2" pos="2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FFEE"/>
    <a:srgbClr val="C9FFDE"/>
    <a:srgbClr val="D5FFE5"/>
    <a:srgbClr val="4040C8"/>
    <a:srgbClr val="8FCFFF"/>
    <a:srgbClr val="C1EBF5"/>
    <a:srgbClr val="FFC000"/>
    <a:srgbClr val="3D7351"/>
    <a:srgbClr val="D9827B"/>
    <a:srgbClr val="D1E7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showGuides="1">
      <p:cViewPr varScale="1">
        <p:scale>
          <a:sx n="91" d="100"/>
          <a:sy n="91" d="100"/>
        </p:scale>
        <p:origin x="348" y="96"/>
      </p:cViewPr>
      <p:guideLst>
        <p:guide orient="horz" pos="210"/>
        <p:guide pos="211"/>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F8CE93-3421-4A9C-A82A-A596695197CE}" type="datetimeFigureOut">
              <a:rPr lang="zh-CN" altLang="en-US" smtClean="0"/>
              <a:t>2026-03-06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D60EB-E9B4-4072-ADC6-C3A0134EA174}" type="slidenum">
              <a:rPr lang="zh-CN" altLang="en-US" smtClean="0"/>
              <a:t>‹#›</a:t>
            </a:fld>
            <a:endParaRPr lang="zh-CN" altLang="en-US"/>
          </a:p>
        </p:txBody>
      </p:sp>
    </p:spTree>
    <p:extLst>
      <p:ext uri="{BB962C8B-B14F-4D97-AF65-F5344CB8AC3E}">
        <p14:creationId xmlns:p14="http://schemas.microsoft.com/office/powerpoint/2010/main" val="342117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13</a:t>
            </a:fld>
            <a:endParaRPr lang="zh-CN" altLang="en-US"/>
          </a:p>
        </p:txBody>
      </p:sp>
    </p:spTree>
    <p:extLst>
      <p:ext uri="{BB962C8B-B14F-4D97-AF65-F5344CB8AC3E}">
        <p14:creationId xmlns:p14="http://schemas.microsoft.com/office/powerpoint/2010/main" val="16468108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19960613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a:spcBef>
                <a:spcPct val="0"/>
              </a:spcBef>
              <a:buFont typeface="Arial" panose="020B0604020202020204" pitchFamily="34" charset="0"/>
              <a:buNone/>
              <a:defRPr/>
            </a:pPr>
            <a:r>
              <a:rPr lang="zh-CN" altLang="en-US" sz="2000" dirty="0">
                <a:solidFill>
                  <a:prstClr val="white"/>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71237146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5143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12300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文本框 2057">
            <a:hlinkClick r:id="rId3" action="ppaction://hlinksldjump"/>
            <a:extLst>
              <a:ext uri="{FF2B5EF4-FFF2-40B4-BE49-F238E27FC236}">
                <a16:creationId xmlns:a16="http://schemas.microsoft.com/office/drawing/2014/main" xmlns="" id="{04FE8436-5513-AEE9-9C9B-B7E75377ABEC}"/>
              </a:ext>
            </a:extLst>
          </p:cNvPr>
          <p:cNvSpPr txBox="1">
            <a:spLocks noChangeArrowheads="1"/>
          </p:cNvSpPr>
          <p:nvPr userDrawn="1">
            <p:custDataLst>
              <p:tags r:id="rId1"/>
            </p:custDataLst>
          </p:nvPr>
        </p:nvSpPr>
        <p:spPr bwMode="auto">
          <a:xfrm>
            <a:off x="10559415" y="6427107"/>
            <a:ext cx="1459230" cy="398780"/>
          </a:xfrm>
          <a:prstGeom prst="rect">
            <a:avLst/>
          </a:prstGeom>
          <a:solidFill>
            <a:srgbClr val="4BB13F"/>
          </a:solidFill>
          <a:ln>
            <a:noFill/>
          </a:ln>
          <a:scene3d>
            <a:camera prst="orthographicFront"/>
            <a:lightRig rig="threePt" dir="t"/>
          </a:scene3d>
          <a:sp3d>
            <a:bevelT prst="relaxedInset"/>
          </a:sp3d>
        </p:spPr>
        <p:txBody>
          <a:bodyPr wrap="square">
            <a:spAutoFit/>
          </a:bodyPr>
          <a:lstStyle/>
          <a:p>
            <a:pPr algn="ctr" eaLnBrk="1" fontAlgn="auto" hangingPunct="1">
              <a:spcAft>
                <a:spcPts val="0"/>
              </a:spcAft>
              <a:buFont typeface="Arial" panose="020B0604020202020204" pitchFamily="34" charset="0"/>
              <a:buNone/>
              <a:defRPr/>
            </a:pPr>
            <a:r>
              <a:rPr lang="zh-CN" altLang="en-US" sz="2000" dirty="0">
                <a:solidFill>
                  <a:schemeClr val="bg1"/>
                </a:solidFill>
                <a:latin typeface="微软雅黑" panose="020B0503020204020204" charset="-122"/>
                <a:ea typeface="微软雅黑" panose="020B0503020204020204" charset="-122"/>
                <a:cs typeface="Times New Roman" panose="02020603050405020304" pitchFamily="18" charset="0"/>
              </a:rPr>
              <a:t>返回目录</a:t>
            </a:r>
          </a:p>
        </p:txBody>
      </p:sp>
    </p:spTree>
    <p:extLst>
      <p:ext uri="{BB962C8B-B14F-4D97-AF65-F5344CB8AC3E}">
        <p14:creationId xmlns:p14="http://schemas.microsoft.com/office/powerpoint/2010/main" val="34465610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31671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68953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a:gsLst>
            <a:gs pos="0">
              <a:schemeClr val="accent1">
                <a:lumMod val="5000"/>
                <a:lumOff val="95000"/>
              </a:schemeClr>
            </a:gs>
            <a:gs pos="32000">
              <a:schemeClr val="accent1">
                <a:lumMod val="45000"/>
                <a:lumOff val="55000"/>
              </a:schemeClr>
            </a:gs>
            <a:gs pos="70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1550" y="533156"/>
            <a:ext cx="7958966" cy="4889548"/>
          </a:xfrm>
          <a:prstGeom prst="rect">
            <a:avLst/>
          </a:prstGeom>
        </p:spPr>
      </p:pic>
    </p:spTree>
    <p:extLst>
      <p:ext uri="{BB962C8B-B14F-4D97-AF65-F5344CB8AC3E}">
        <p14:creationId xmlns:p14="http://schemas.microsoft.com/office/powerpoint/2010/main" val="1745171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58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1098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9" name="图片 4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222480" cy="6858000"/>
          </a:xfrm>
          <a:prstGeom prst="rect">
            <a:avLst/>
          </a:prstGeom>
        </p:spPr>
      </p:pic>
    </p:spTree>
    <p:extLst>
      <p:ext uri="{BB962C8B-B14F-4D97-AF65-F5344CB8AC3E}">
        <p14:creationId xmlns:p14="http://schemas.microsoft.com/office/powerpoint/2010/main" val="221141915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22480" cy="6858000"/>
          </a:xfrm>
          <a:prstGeom prst="rect">
            <a:avLst/>
          </a:prstGeom>
        </p:spPr>
      </p:pic>
      <p:grpSp>
        <p:nvGrpSpPr>
          <p:cNvPr id="4" name="组合 3"/>
          <p:cNvGrpSpPr/>
          <p:nvPr userDrawn="1"/>
        </p:nvGrpSpPr>
        <p:grpSpPr>
          <a:xfrm>
            <a:off x="8719900" y="5369024"/>
            <a:ext cx="3058452" cy="1271682"/>
            <a:chOff x="1125321" y="485528"/>
            <a:chExt cx="3058452" cy="1271682"/>
          </a:xfrm>
        </p:grpSpPr>
        <p:grpSp>
          <p:nvGrpSpPr>
            <p:cNvPr id="5" name="组合 4"/>
            <p:cNvGrpSpPr/>
            <p:nvPr/>
          </p:nvGrpSpPr>
          <p:grpSpPr>
            <a:xfrm rot="2568293">
              <a:off x="3613219" y="485528"/>
              <a:ext cx="122859" cy="173836"/>
              <a:chOff x="2899932" y="286608"/>
              <a:chExt cx="373440" cy="748067"/>
            </a:xfrm>
            <a:solidFill>
              <a:srgbClr val="FFC000"/>
            </a:solidFill>
          </p:grpSpPr>
          <p:sp>
            <p:nvSpPr>
              <p:cNvPr id="1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6" name="组合 5"/>
            <p:cNvGrpSpPr/>
            <p:nvPr/>
          </p:nvGrpSpPr>
          <p:grpSpPr>
            <a:xfrm rot="9432564">
              <a:off x="3628846" y="1610197"/>
              <a:ext cx="103902" cy="147013"/>
              <a:chOff x="2899932" y="286608"/>
              <a:chExt cx="373440" cy="748067"/>
            </a:xfrm>
            <a:solidFill>
              <a:srgbClr val="D9827B"/>
            </a:solidFill>
          </p:grpSpPr>
          <p:sp>
            <p:nvSpPr>
              <p:cNvPr id="13"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4"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 name="组合 6"/>
            <p:cNvGrpSpPr/>
            <p:nvPr/>
          </p:nvGrpSpPr>
          <p:grpSpPr>
            <a:xfrm rot="18900000">
              <a:off x="1125321" y="744329"/>
              <a:ext cx="124284" cy="175853"/>
              <a:chOff x="2899932" y="286608"/>
              <a:chExt cx="373440" cy="748067"/>
            </a:xfrm>
            <a:solidFill>
              <a:srgbClr val="3D7351"/>
            </a:solidFill>
          </p:grpSpPr>
          <p:sp>
            <p:nvSpPr>
              <p:cNvPr id="1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8" name="组合 7"/>
            <p:cNvGrpSpPr/>
            <p:nvPr/>
          </p:nvGrpSpPr>
          <p:grpSpPr>
            <a:xfrm rot="6975246">
              <a:off x="4126861" y="1304244"/>
              <a:ext cx="47134" cy="66691"/>
              <a:chOff x="2899932" y="286608"/>
              <a:chExt cx="373440" cy="748067"/>
            </a:xfrm>
          </p:grpSpPr>
          <p:sp>
            <p:nvSpPr>
              <p:cNvPr id="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1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grpSp>
        <p:nvGrpSpPr>
          <p:cNvPr id="17" name="组合 16"/>
          <p:cNvGrpSpPr/>
          <p:nvPr userDrawn="1"/>
        </p:nvGrpSpPr>
        <p:grpSpPr>
          <a:xfrm>
            <a:off x="382413" y="5381268"/>
            <a:ext cx="3058452" cy="1271682"/>
            <a:chOff x="1125321" y="485528"/>
            <a:chExt cx="3058452" cy="1271682"/>
          </a:xfrm>
        </p:grpSpPr>
        <p:grpSp>
          <p:nvGrpSpPr>
            <p:cNvPr id="18" name="组合 17"/>
            <p:cNvGrpSpPr/>
            <p:nvPr/>
          </p:nvGrpSpPr>
          <p:grpSpPr>
            <a:xfrm rot="2568293">
              <a:off x="3613219" y="485528"/>
              <a:ext cx="122859" cy="173836"/>
              <a:chOff x="2899932" y="286608"/>
              <a:chExt cx="373440" cy="748067"/>
            </a:xfrm>
            <a:solidFill>
              <a:srgbClr val="FFC000"/>
            </a:solidFill>
          </p:grpSpPr>
          <p:sp>
            <p:nvSpPr>
              <p:cNvPr id="28"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9"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19" name="组合 18"/>
            <p:cNvGrpSpPr/>
            <p:nvPr/>
          </p:nvGrpSpPr>
          <p:grpSpPr>
            <a:xfrm rot="9432564">
              <a:off x="3628846" y="1610197"/>
              <a:ext cx="103902" cy="147013"/>
              <a:chOff x="2899932" y="286608"/>
              <a:chExt cx="373440" cy="748067"/>
            </a:xfrm>
            <a:solidFill>
              <a:srgbClr val="D9827B"/>
            </a:solidFill>
          </p:grpSpPr>
          <p:sp>
            <p:nvSpPr>
              <p:cNvPr id="26"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7"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0" name="组合 19"/>
            <p:cNvGrpSpPr/>
            <p:nvPr/>
          </p:nvGrpSpPr>
          <p:grpSpPr>
            <a:xfrm rot="18900000">
              <a:off x="1125321" y="744329"/>
              <a:ext cx="124284" cy="175853"/>
              <a:chOff x="2899932" y="286608"/>
              <a:chExt cx="373440" cy="748067"/>
            </a:xfrm>
            <a:solidFill>
              <a:srgbClr val="3D7351"/>
            </a:solidFill>
          </p:grpSpPr>
          <p:sp>
            <p:nvSpPr>
              <p:cNvPr id="24"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5"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21" name="组合 20"/>
            <p:cNvGrpSpPr/>
            <p:nvPr/>
          </p:nvGrpSpPr>
          <p:grpSpPr>
            <a:xfrm rot="6975246">
              <a:off x="4126861" y="1304244"/>
              <a:ext cx="47134" cy="66691"/>
              <a:chOff x="2899932" y="286608"/>
              <a:chExt cx="373440" cy="748067"/>
            </a:xfrm>
          </p:grpSpPr>
          <p:sp>
            <p:nvSpPr>
              <p:cNvPr id="22"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23"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43"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702329" y="1396626"/>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2265143">
            <a:off x="7024460" y="5528128"/>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17799717">
            <a:off x="1490640" y="5729774"/>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川电工匠 华国玉 用汗水浇灌的鲜花格外绚烂 "/>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rot="3858213">
            <a:off x="329232" y="3176363"/>
            <a:ext cx="497568" cy="49756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9627284" y="6149216"/>
            <a:ext cx="753112" cy="4234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简约商务ppt模板免抠素材 平面电商 创意素材 png素材 素材 "/>
          <p:cNvPicPr>
            <a:picLocks noChangeAspect="1" noChangeArrowheads="1"/>
          </p:cNvPicPr>
          <p:nvPr userDrawn="1"/>
        </p:nvPicPr>
        <p:blipFill>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19054540">
            <a:off x="11320159" y="2042052"/>
            <a:ext cx="560714" cy="315287"/>
          </a:xfrm>
          <a:prstGeom prst="rect">
            <a:avLst/>
          </a:prstGeom>
          <a:noFill/>
          <a:extLst>
            <a:ext uri="{909E8E84-426E-40DD-AFC4-6F175D3DCCD1}">
              <a14:hiddenFill xmlns:a14="http://schemas.microsoft.com/office/drawing/2010/main">
                <a:solidFill>
                  <a:srgbClr val="FFFFFF"/>
                </a:solidFill>
              </a14:hiddenFill>
            </a:ext>
          </a:extLst>
        </p:spPr>
      </p:pic>
      <p:grpSp>
        <p:nvGrpSpPr>
          <p:cNvPr id="50" name="组合 49"/>
          <p:cNvGrpSpPr/>
          <p:nvPr userDrawn="1"/>
        </p:nvGrpSpPr>
        <p:grpSpPr>
          <a:xfrm>
            <a:off x="9303059" y="91636"/>
            <a:ext cx="2610757" cy="1271682"/>
            <a:chOff x="1125321" y="485528"/>
            <a:chExt cx="2610757" cy="1271682"/>
          </a:xfrm>
        </p:grpSpPr>
        <p:grpSp>
          <p:nvGrpSpPr>
            <p:cNvPr id="51" name="组合 50"/>
            <p:cNvGrpSpPr/>
            <p:nvPr/>
          </p:nvGrpSpPr>
          <p:grpSpPr>
            <a:xfrm rot="2568293">
              <a:off x="3613219" y="485528"/>
              <a:ext cx="122859" cy="173836"/>
              <a:chOff x="2899932" y="286608"/>
              <a:chExt cx="373440" cy="748067"/>
            </a:xfrm>
            <a:solidFill>
              <a:srgbClr val="FFC000"/>
            </a:solidFill>
          </p:grpSpPr>
          <p:sp>
            <p:nvSpPr>
              <p:cNvPr id="6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2" name="组合 51"/>
            <p:cNvGrpSpPr/>
            <p:nvPr/>
          </p:nvGrpSpPr>
          <p:grpSpPr>
            <a:xfrm rot="9432564">
              <a:off x="3628846" y="1610197"/>
              <a:ext cx="103902" cy="147013"/>
              <a:chOff x="2899932" y="286608"/>
              <a:chExt cx="373440" cy="748067"/>
            </a:xfrm>
            <a:solidFill>
              <a:srgbClr val="D9827B"/>
            </a:solidFill>
          </p:grpSpPr>
          <p:sp>
            <p:nvSpPr>
              <p:cNvPr id="5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6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3" name="组合 52"/>
            <p:cNvGrpSpPr/>
            <p:nvPr/>
          </p:nvGrpSpPr>
          <p:grpSpPr>
            <a:xfrm rot="18900000">
              <a:off x="1125321" y="744329"/>
              <a:ext cx="124284" cy="175853"/>
              <a:chOff x="2899932" y="286608"/>
              <a:chExt cx="373440" cy="748067"/>
            </a:xfrm>
            <a:solidFill>
              <a:srgbClr val="3D7351"/>
            </a:solidFill>
          </p:grpSpPr>
          <p:sp>
            <p:nvSpPr>
              <p:cNvPr id="5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54" name="组合 53"/>
            <p:cNvGrpSpPr/>
            <p:nvPr/>
          </p:nvGrpSpPr>
          <p:grpSpPr>
            <a:xfrm rot="6975246">
              <a:off x="2191242" y="1299607"/>
              <a:ext cx="42541" cy="76010"/>
              <a:chOff x="9709922" y="19729368"/>
              <a:chExt cx="337041" cy="852603"/>
            </a:xfrm>
          </p:grpSpPr>
          <p:sp>
            <p:nvSpPr>
              <p:cNvPr id="55" name="等腰三角形 44"/>
              <p:cNvSpPr/>
              <p:nvPr/>
            </p:nvSpPr>
            <p:spPr>
              <a:xfrm>
                <a:off x="9709922" y="19871147"/>
                <a:ext cx="269801" cy="710824"/>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56" name="等腰三角形 47"/>
              <p:cNvSpPr/>
              <p:nvPr/>
            </p:nvSpPr>
            <p:spPr>
              <a:xfrm rot="19776570">
                <a:off x="9798216" y="19729368"/>
                <a:ext cx="248747" cy="710832"/>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63"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0052" r="36211" b="13281"/>
          <a:stretch/>
        </p:blipFill>
        <p:spPr bwMode="auto">
          <a:xfrm rot="988419">
            <a:off x="4875053" y="5975799"/>
            <a:ext cx="872836" cy="68580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7821385" y="2949286"/>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1039419" y="173065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3374740" y="2997777"/>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35506" t="74465" r="50283" b="13281"/>
          <a:stretch/>
        </p:blipFill>
        <p:spPr bwMode="auto">
          <a:xfrm>
            <a:off x="6049319" y="4207084"/>
            <a:ext cx="438566" cy="504214"/>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5454870" y="1730657"/>
            <a:ext cx="451588" cy="55270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花朵ppt素材设计素材免费下载 花朵ppt素材设计图片 千图网平面设计 "/>
          <p:cNvPicPr>
            <a:picLocks noChangeAspect="1" noChangeArrowheads="1"/>
          </p:cNvPicPr>
          <p:nvPr userDrawn="1"/>
        </p:nvPicPr>
        <p:blipFill rotWithShape="1">
          <a:blip r:embed="rId6">
            <a:clrChange>
              <a:clrFrom>
                <a:srgbClr val="FBFBFB"/>
              </a:clrFrom>
              <a:clrTo>
                <a:srgbClr val="FBFBFB">
                  <a:alpha val="0"/>
                </a:srgbClr>
              </a:clrTo>
            </a:clrChange>
            <a:extLst>
              <a:ext uri="{28A0092B-C50C-407E-A947-70E740481C1C}">
                <a14:useLocalDpi xmlns:a14="http://schemas.microsoft.com/office/drawing/2010/main" val="0"/>
              </a:ext>
            </a:extLst>
          </a:blip>
          <a:srcRect l="49156" t="73287" r="36211" b="13281"/>
          <a:stretch/>
        </p:blipFill>
        <p:spPr bwMode="auto">
          <a:xfrm>
            <a:off x="10488379" y="4192888"/>
            <a:ext cx="451588" cy="552705"/>
          </a:xfrm>
          <a:prstGeom prst="rect">
            <a:avLst/>
          </a:prstGeom>
          <a:noFill/>
          <a:extLst>
            <a:ext uri="{909E8E84-426E-40DD-AFC4-6F175D3DCCD1}">
              <a14:hiddenFill xmlns:a14="http://schemas.microsoft.com/office/drawing/2010/main">
                <a:solidFill>
                  <a:srgbClr val="FFFFFF"/>
                </a:solidFill>
              </a14:hiddenFill>
            </a:ext>
          </a:extLst>
        </p:spPr>
      </p:pic>
      <p:grpSp>
        <p:nvGrpSpPr>
          <p:cNvPr id="70" name="组合 69"/>
          <p:cNvGrpSpPr/>
          <p:nvPr userDrawn="1"/>
        </p:nvGrpSpPr>
        <p:grpSpPr>
          <a:xfrm>
            <a:off x="7664838" y="2153465"/>
            <a:ext cx="3058452" cy="1271682"/>
            <a:chOff x="1125321" y="485528"/>
            <a:chExt cx="3058452" cy="1271682"/>
          </a:xfrm>
        </p:grpSpPr>
        <p:grpSp>
          <p:nvGrpSpPr>
            <p:cNvPr id="71" name="组合 70"/>
            <p:cNvGrpSpPr/>
            <p:nvPr/>
          </p:nvGrpSpPr>
          <p:grpSpPr>
            <a:xfrm rot="2568293">
              <a:off x="3613219" y="485528"/>
              <a:ext cx="122859" cy="173836"/>
              <a:chOff x="2899932" y="286608"/>
              <a:chExt cx="373440" cy="748067"/>
            </a:xfrm>
            <a:solidFill>
              <a:srgbClr val="FFC000"/>
            </a:solidFill>
          </p:grpSpPr>
          <p:sp>
            <p:nvSpPr>
              <p:cNvPr id="81"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2"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2" name="组合 71"/>
            <p:cNvGrpSpPr/>
            <p:nvPr/>
          </p:nvGrpSpPr>
          <p:grpSpPr>
            <a:xfrm rot="9432564">
              <a:off x="3628846" y="1610197"/>
              <a:ext cx="103902" cy="147013"/>
              <a:chOff x="2899932" y="286608"/>
              <a:chExt cx="373440" cy="748067"/>
            </a:xfrm>
            <a:solidFill>
              <a:srgbClr val="D9827B"/>
            </a:solidFill>
          </p:grpSpPr>
          <p:sp>
            <p:nvSpPr>
              <p:cNvPr id="79"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80"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3" name="组合 72"/>
            <p:cNvGrpSpPr/>
            <p:nvPr/>
          </p:nvGrpSpPr>
          <p:grpSpPr>
            <a:xfrm rot="18900000">
              <a:off x="1125321" y="744329"/>
              <a:ext cx="124284" cy="175853"/>
              <a:chOff x="2899932" y="286608"/>
              <a:chExt cx="373440" cy="748067"/>
            </a:xfrm>
            <a:solidFill>
              <a:srgbClr val="3D7351"/>
            </a:solidFill>
          </p:grpSpPr>
          <p:sp>
            <p:nvSpPr>
              <p:cNvPr id="77"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8"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nvGrpSpPr>
            <p:cNvPr id="74" name="组合 73"/>
            <p:cNvGrpSpPr/>
            <p:nvPr/>
          </p:nvGrpSpPr>
          <p:grpSpPr>
            <a:xfrm rot="6975246">
              <a:off x="4126861" y="1304244"/>
              <a:ext cx="47134" cy="66691"/>
              <a:chOff x="2899932" y="286608"/>
              <a:chExt cx="373440" cy="748067"/>
            </a:xfrm>
          </p:grpSpPr>
          <p:sp>
            <p:nvSpPr>
              <p:cNvPr id="75" name="等腰三角形 44"/>
              <p:cNvSpPr/>
              <p:nvPr/>
            </p:nvSpPr>
            <p:spPr>
              <a:xfrm>
                <a:off x="2899932" y="323850"/>
                <a:ext cx="269808" cy="710825"/>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69808"/>
                  <a:gd name="connsiteY0" fmla="*/ 638665 h 710825"/>
                  <a:gd name="connsiteX1" fmla="*/ 132739 w 269808"/>
                  <a:gd name="connsiteY1" fmla="*/ 0 h 710825"/>
                  <a:gd name="connsiteX2" fmla="*/ 269808 w 269808"/>
                  <a:gd name="connsiteY2" fmla="*/ 710825 h 710825"/>
                  <a:gd name="connsiteX3" fmla="*/ 0 w 269808"/>
                  <a:gd name="connsiteY3" fmla="*/ 638665 h 710825"/>
                </a:gdLst>
                <a:ahLst/>
                <a:cxnLst>
                  <a:cxn ang="0">
                    <a:pos x="connsiteX0" y="connsiteY0"/>
                  </a:cxn>
                  <a:cxn ang="0">
                    <a:pos x="connsiteX1" y="connsiteY1"/>
                  </a:cxn>
                  <a:cxn ang="0">
                    <a:pos x="connsiteX2" y="connsiteY2"/>
                  </a:cxn>
                  <a:cxn ang="0">
                    <a:pos x="connsiteX3" y="connsiteY3"/>
                  </a:cxn>
                </a:cxnLst>
                <a:rect l="l" t="t" r="r" b="b"/>
                <a:pathLst>
                  <a:path w="269808" h="710825">
                    <a:moveTo>
                      <a:pt x="0" y="638665"/>
                    </a:moveTo>
                    <a:lnTo>
                      <a:pt x="132739" y="0"/>
                    </a:lnTo>
                    <a:lnTo>
                      <a:pt x="269808" y="710825"/>
                    </a:lnTo>
                    <a:lnTo>
                      <a:pt x="0" y="638665"/>
                    </a:lnTo>
                    <a:close/>
                  </a:path>
                </a:pathLst>
              </a:custGeom>
              <a:solidFill>
                <a:srgbClr val="8FC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sp>
            <p:nvSpPr>
              <p:cNvPr id="76" name="等腰三角形 47"/>
              <p:cNvSpPr/>
              <p:nvPr/>
            </p:nvSpPr>
            <p:spPr>
              <a:xfrm rot="19776570">
                <a:off x="3024620" y="286608"/>
                <a:ext cx="248752" cy="710826"/>
              </a:xfrm>
              <a:custGeom>
                <a:avLst/>
                <a:gdLst>
                  <a:gd name="connsiteX0" fmla="*/ 0 w 274139"/>
                  <a:gd name="connsiteY0" fmla="*/ 710825 h 710825"/>
                  <a:gd name="connsiteX1" fmla="*/ 137070 w 274139"/>
                  <a:gd name="connsiteY1" fmla="*/ 0 h 710825"/>
                  <a:gd name="connsiteX2" fmla="*/ 274139 w 274139"/>
                  <a:gd name="connsiteY2" fmla="*/ 710825 h 710825"/>
                  <a:gd name="connsiteX3" fmla="*/ 0 w 274139"/>
                  <a:gd name="connsiteY3" fmla="*/ 710825 h 710825"/>
                  <a:gd name="connsiteX0" fmla="*/ 0 w 248752"/>
                  <a:gd name="connsiteY0" fmla="*/ 710825 h 710825"/>
                  <a:gd name="connsiteX1" fmla="*/ 137070 w 248752"/>
                  <a:gd name="connsiteY1" fmla="*/ 0 h 710825"/>
                  <a:gd name="connsiteX2" fmla="*/ 248752 w 248752"/>
                  <a:gd name="connsiteY2" fmla="*/ 607772 h 710825"/>
                  <a:gd name="connsiteX3" fmla="*/ 0 w 248752"/>
                  <a:gd name="connsiteY3" fmla="*/ 710825 h 710825"/>
                </a:gdLst>
                <a:ahLst/>
                <a:cxnLst>
                  <a:cxn ang="0">
                    <a:pos x="connsiteX0" y="connsiteY0"/>
                  </a:cxn>
                  <a:cxn ang="0">
                    <a:pos x="connsiteX1" y="connsiteY1"/>
                  </a:cxn>
                  <a:cxn ang="0">
                    <a:pos x="connsiteX2" y="connsiteY2"/>
                  </a:cxn>
                  <a:cxn ang="0">
                    <a:pos x="connsiteX3" y="connsiteY3"/>
                  </a:cxn>
                </a:cxnLst>
                <a:rect l="l" t="t" r="r" b="b"/>
                <a:pathLst>
                  <a:path w="248752" h="710825">
                    <a:moveTo>
                      <a:pt x="0" y="710825"/>
                    </a:moveTo>
                    <a:lnTo>
                      <a:pt x="137070" y="0"/>
                    </a:lnTo>
                    <a:lnTo>
                      <a:pt x="248752" y="607772"/>
                    </a:lnTo>
                    <a:lnTo>
                      <a:pt x="0" y="710825"/>
                    </a:lnTo>
                    <a:close/>
                  </a:path>
                </a:pathLst>
              </a:custGeom>
              <a:solidFill>
                <a:srgbClr val="00C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800">
                  <a:solidFill>
                    <a:prstClr val="white"/>
                  </a:solidFill>
                </a:endParaRPr>
              </a:p>
            </p:txBody>
          </p:sp>
        </p:grpSp>
      </p:grpSp>
      <p:pic>
        <p:nvPicPr>
          <p:cNvPr id="83" name="Picture 2" descr="简约商务ppt模板免抠素材 平面电商 创意素材 png素材 素材 "/>
          <p:cNvPicPr>
            <a:picLocks noChangeAspect="1" noChangeArrowheads="1"/>
          </p:cNvPicPr>
          <p:nvPr userDrawn="1"/>
        </p:nvPicPr>
        <p:blipFill>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a:stretch>
            <a:fillRect/>
          </a:stretch>
        </p:blipFill>
        <p:spPr bwMode="auto">
          <a:xfrm rot="8904501">
            <a:off x="1362868" y="4236722"/>
            <a:ext cx="753112" cy="42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7620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slide" Target="../slides/slid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3.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139024"/>
      </p:ext>
    </p:extLst>
  </p:cSld>
  <p:clrMap bg1="lt1" tx1="dk1" bg2="lt2" tx2="dk2" accent1="accent1" accent2="accent2" accent3="accent3" accent4="accent4" accent5="accent5" accent6="accent6" hlink="hlink" folHlink="folHlink"/>
  <p:sldLayoutIdLst>
    <p:sldLayoutId id="2147483660" r:id="rId1"/>
    <p:sldLayoutId id="2147483699" r:id="rId2"/>
    <p:sldLayoutId id="2147483652" r:id="rId3"/>
    <p:sldLayoutId id="2147483682" r:id="rId4"/>
    <p:sldLayoutId id="2147483721"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50000"/>
          </a:schemeClr>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1" y="6604258"/>
            <a:ext cx="12192000" cy="253742"/>
          </a:xfrm>
          <a:prstGeom prst="rect">
            <a:avLst/>
          </a:prstGeom>
          <a:solidFill>
            <a:schemeClr val="accent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fontAlgn="base">
              <a:spcBef>
                <a:spcPct val="0"/>
              </a:spcBef>
              <a:spcAft>
                <a:spcPct val="0"/>
              </a:spcAft>
              <a:buFont typeface="Arial" panose="020B0604020202020204" pitchFamily="34" charset="0"/>
              <a:buNone/>
            </a:pPr>
            <a:endParaRPr lang="zh-CN" altLang="en-US" sz="3200" dirty="0">
              <a:ln w="0"/>
              <a:solidFill>
                <a:srgbClr val="7FD13B"/>
              </a:solidFill>
              <a:effectLst>
                <a:outerShdw blurRad="38100" dist="25400" dir="5400000" algn="ctr" rotWithShape="0">
                  <a:srgbClr val="6E747A">
                    <a:alpha val="43000"/>
                  </a:srgbClr>
                </a:outerShdw>
              </a:effectLst>
            </a:endParaRPr>
          </a:p>
        </p:txBody>
      </p:sp>
      <p:cxnSp>
        <p:nvCxnSpPr>
          <p:cNvPr id="20" name="直接连接符 19">
            <a:extLst>
              <a:ext uri="{FF2B5EF4-FFF2-40B4-BE49-F238E27FC236}">
                <a16:creationId xmlns:a16="http://schemas.microsoft.com/office/drawing/2014/main" xmlns="" id="{B1BE55F9-2A5E-4E28-8E5F-1BBB89835B59}"/>
              </a:ext>
            </a:extLst>
          </p:cNvPr>
          <p:cNvCxnSpPr/>
          <p:nvPr userDrawn="1"/>
        </p:nvCxnSpPr>
        <p:spPr>
          <a:xfrm>
            <a:off x="1" y="670189"/>
            <a:ext cx="12192000" cy="0"/>
          </a:xfrm>
          <a:prstGeom prst="line">
            <a:avLst/>
          </a:prstGeom>
          <a:ln>
            <a:solidFill>
              <a:srgbClr val="339966"/>
            </a:solidFill>
          </a:ln>
        </p:spPr>
        <p:style>
          <a:lnRef idx="3">
            <a:schemeClr val="accent6"/>
          </a:lnRef>
          <a:fillRef idx="0">
            <a:schemeClr val="accent6"/>
          </a:fillRef>
          <a:effectRef idx="2">
            <a:schemeClr val="accent6"/>
          </a:effectRef>
          <a:fontRef idx="minor">
            <a:schemeClr val="tx1"/>
          </a:fontRef>
        </p:style>
      </p:cxnSp>
      <p:sp>
        <p:nvSpPr>
          <p:cNvPr id="11" name="矩形 10">
            <a:extLst>
              <a:ext uri="{FF2B5EF4-FFF2-40B4-BE49-F238E27FC236}">
                <a16:creationId xmlns:a16="http://schemas.microsoft.com/office/drawing/2014/main" xmlns="" id="{3C8BB19B-3BF3-48F9-BA5C-0CEE270043F5}"/>
              </a:ext>
            </a:extLst>
          </p:cNvPr>
          <p:cNvSpPr/>
          <p:nvPr userDrawn="1"/>
        </p:nvSpPr>
        <p:spPr>
          <a:xfrm>
            <a:off x="1" y="1"/>
            <a:ext cx="12192000" cy="665287"/>
          </a:xfrm>
          <a:prstGeom prst="rect">
            <a:avLst/>
          </a:prstGeom>
          <a:gradFill>
            <a:gsLst>
              <a:gs pos="0">
                <a:schemeClr val="accent1">
                  <a:lumMod val="5000"/>
                  <a:lumOff val="95000"/>
                </a:schemeClr>
              </a:gs>
              <a:gs pos="100000">
                <a:schemeClr val="accent1">
                  <a:lumMod val="30000"/>
                  <a:lumOff val="7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200" b="1" dirty="0">
              <a:solidFill>
                <a:prstClr val="white"/>
              </a:solidFill>
            </a:endParaRPr>
          </a:p>
        </p:txBody>
      </p:sp>
      <p:sp>
        <p:nvSpPr>
          <p:cNvPr id="2" name="动作按钮: 第一张 1">
            <a:hlinkClick r:id="rId4" action="ppaction://hlinksldjump" highlightClick="1">
              <a:snd r:embed="rId5" name="camera.wav"/>
            </a:hlinkClick>
          </p:cNvPr>
          <p:cNvSpPr/>
          <p:nvPr userDrawn="1"/>
        </p:nvSpPr>
        <p:spPr>
          <a:xfrm>
            <a:off x="11212566" y="5884205"/>
            <a:ext cx="914337" cy="951041"/>
          </a:xfrm>
          <a:prstGeom prst="actionButtonHome">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endParaRPr lang="zh-CN" altLang="en-US" sz="3386" b="1">
              <a:solidFill>
                <a:prstClr val="white"/>
              </a:solidFill>
            </a:endParaRPr>
          </a:p>
        </p:txBody>
      </p:sp>
    </p:spTree>
    <p:extLst>
      <p:ext uri="{BB962C8B-B14F-4D97-AF65-F5344CB8AC3E}">
        <p14:creationId xmlns:p14="http://schemas.microsoft.com/office/powerpoint/2010/main" val="157583829"/>
      </p:ext>
    </p:extLst>
  </p:cSld>
  <p:clrMap bg1="lt1" tx1="dk1" bg2="lt2" tx2="dk2" accent1="accent1" accent2="accent2" accent3="accent3" accent4="accent4" accent5="accent5" accent6="accent6" hlink="hlink" folHlink="folHlink"/>
  <p:sldLayoutIdLst>
    <p:sldLayoutId id="2147483701" r:id="rId1"/>
    <p:sldLayoutId id="2147483707"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Arial" charset="0"/>
          <a:ea typeface="黑体" pitchFamily="2" charset="-122"/>
        </a:defRPr>
      </a:lvl2pPr>
      <a:lvl3pPr algn="ctr" rtl="0" eaLnBrk="1" fontAlgn="base" hangingPunct="1">
        <a:spcBef>
          <a:spcPct val="0"/>
        </a:spcBef>
        <a:spcAft>
          <a:spcPct val="0"/>
        </a:spcAft>
        <a:defRPr sz="4400">
          <a:solidFill>
            <a:schemeClr val="tx1"/>
          </a:solidFill>
          <a:latin typeface="Arial" charset="0"/>
          <a:ea typeface="黑体" pitchFamily="2" charset="-122"/>
        </a:defRPr>
      </a:lvl3pPr>
      <a:lvl4pPr algn="ctr" rtl="0" eaLnBrk="1" fontAlgn="base" hangingPunct="1">
        <a:spcBef>
          <a:spcPct val="0"/>
        </a:spcBef>
        <a:spcAft>
          <a:spcPct val="0"/>
        </a:spcAft>
        <a:defRPr sz="4400">
          <a:solidFill>
            <a:schemeClr val="tx1"/>
          </a:solidFill>
          <a:latin typeface="Arial" charset="0"/>
          <a:ea typeface="黑体" pitchFamily="2" charset="-122"/>
        </a:defRPr>
      </a:lvl4pPr>
      <a:lvl5pPr algn="ctr" rtl="0" eaLnBrk="1" fontAlgn="base" hangingPunct="1">
        <a:spcBef>
          <a:spcPct val="0"/>
        </a:spcBef>
        <a:spcAft>
          <a:spcPct val="0"/>
        </a:spcAft>
        <a:defRPr sz="4400">
          <a:solidFill>
            <a:schemeClr val="tx1"/>
          </a:solidFill>
          <a:latin typeface="Arial" charset="0"/>
          <a:ea typeface="黑体" pitchFamily="2" charset="-122"/>
        </a:defRPr>
      </a:lvl5pPr>
      <a:lvl6pPr marL="457108" algn="ctr" rtl="0" eaLnBrk="1" fontAlgn="base" hangingPunct="1">
        <a:spcBef>
          <a:spcPct val="0"/>
        </a:spcBef>
        <a:spcAft>
          <a:spcPct val="0"/>
        </a:spcAft>
        <a:defRPr sz="4400">
          <a:solidFill>
            <a:schemeClr val="tx1"/>
          </a:solidFill>
          <a:latin typeface="Arial" charset="0"/>
          <a:ea typeface="黑体" pitchFamily="2" charset="-122"/>
        </a:defRPr>
      </a:lvl6pPr>
      <a:lvl7pPr marL="914216" algn="ctr" rtl="0" eaLnBrk="1" fontAlgn="base" hangingPunct="1">
        <a:spcBef>
          <a:spcPct val="0"/>
        </a:spcBef>
        <a:spcAft>
          <a:spcPct val="0"/>
        </a:spcAft>
        <a:defRPr sz="4400">
          <a:solidFill>
            <a:schemeClr val="tx1"/>
          </a:solidFill>
          <a:latin typeface="Arial" charset="0"/>
          <a:ea typeface="黑体" pitchFamily="2" charset="-122"/>
        </a:defRPr>
      </a:lvl7pPr>
      <a:lvl8pPr marL="1371324" algn="ctr" rtl="0" eaLnBrk="1" fontAlgn="base" hangingPunct="1">
        <a:spcBef>
          <a:spcPct val="0"/>
        </a:spcBef>
        <a:spcAft>
          <a:spcPct val="0"/>
        </a:spcAft>
        <a:defRPr sz="4400">
          <a:solidFill>
            <a:schemeClr val="tx1"/>
          </a:solidFill>
          <a:latin typeface="Arial" charset="0"/>
          <a:ea typeface="黑体" pitchFamily="2" charset="-122"/>
        </a:defRPr>
      </a:lvl8pPr>
      <a:lvl9pPr marL="1828432" algn="ctr" rtl="0" eaLnBrk="1" fontAlgn="base" hangingPunct="1">
        <a:spcBef>
          <a:spcPct val="0"/>
        </a:spcBef>
        <a:spcAft>
          <a:spcPct val="0"/>
        </a:spcAft>
        <a:defRPr sz="4400">
          <a:solidFill>
            <a:schemeClr val="tx1"/>
          </a:solidFill>
          <a:latin typeface="Arial" charset="0"/>
          <a:ea typeface="黑体" pitchFamily="2" charset="-122"/>
        </a:defRPr>
      </a:lvl9pPr>
    </p:titleStyle>
    <p:bodyStyle>
      <a:lvl1pPr marL="342831" indent="-342831"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800" indent="-285692"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2770" indent="-228554"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599878"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6986" indent="-228554"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094"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02"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10"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17" indent="-228554" algn="l" defTabSz="91421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16" rtl="0" eaLnBrk="1" latinLnBrk="0" hangingPunct="1">
        <a:defRPr sz="1800" kern="1200">
          <a:solidFill>
            <a:schemeClr val="tx1"/>
          </a:solidFill>
          <a:latin typeface="+mn-lt"/>
          <a:ea typeface="+mn-ea"/>
          <a:cs typeface="+mn-cs"/>
        </a:defRPr>
      </a:lvl1pPr>
      <a:lvl2pPr marL="457108" algn="l" defTabSz="914216" rtl="0" eaLnBrk="1" latinLnBrk="0" hangingPunct="1">
        <a:defRPr sz="1800" kern="1200">
          <a:solidFill>
            <a:schemeClr val="tx1"/>
          </a:solidFill>
          <a:latin typeface="+mn-lt"/>
          <a:ea typeface="+mn-ea"/>
          <a:cs typeface="+mn-cs"/>
        </a:defRPr>
      </a:lvl2pPr>
      <a:lvl3pPr marL="914216" algn="l" defTabSz="914216" rtl="0" eaLnBrk="1" latinLnBrk="0" hangingPunct="1">
        <a:defRPr sz="1800" kern="1200">
          <a:solidFill>
            <a:schemeClr val="tx1"/>
          </a:solidFill>
          <a:latin typeface="+mn-lt"/>
          <a:ea typeface="+mn-ea"/>
          <a:cs typeface="+mn-cs"/>
        </a:defRPr>
      </a:lvl3pPr>
      <a:lvl4pPr marL="1371324" algn="l" defTabSz="914216" rtl="0" eaLnBrk="1" latinLnBrk="0" hangingPunct="1">
        <a:defRPr sz="1800" kern="1200">
          <a:solidFill>
            <a:schemeClr val="tx1"/>
          </a:solidFill>
          <a:latin typeface="+mn-lt"/>
          <a:ea typeface="+mn-ea"/>
          <a:cs typeface="+mn-cs"/>
        </a:defRPr>
      </a:lvl4pPr>
      <a:lvl5pPr marL="1828432" algn="l" defTabSz="914216" rtl="0" eaLnBrk="1" latinLnBrk="0" hangingPunct="1">
        <a:defRPr sz="1800" kern="1200">
          <a:solidFill>
            <a:schemeClr val="tx1"/>
          </a:solidFill>
          <a:latin typeface="+mn-lt"/>
          <a:ea typeface="+mn-ea"/>
          <a:cs typeface="+mn-cs"/>
        </a:defRPr>
      </a:lvl5pPr>
      <a:lvl6pPr marL="2285539" algn="l" defTabSz="914216" rtl="0" eaLnBrk="1" latinLnBrk="0" hangingPunct="1">
        <a:defRPr sz="1800" kern="1200">
          <a:solidFill>
            <a:schemeClr val="tx1"/>
          </a:solidFill>
          <a:latin typeface="+mn-lt"/>
          <a:ea typeface="+mn-ea"/>
          <a:cs typeface="+mn-cs"/>
        </a:defRPr>
      </a:lvl6pPr>
      <a:lvl7pPr marL="2742648" algn="l" defTabSz="914216" rtl="0" eaLnBrk="1" latinLnBrk="0" hangingPunct="1">
        <a:defRPr sz="1800" kern="1200">
          <a:solidFill>
            <a:schemeClr val="tx1"/>
          </a:solidFill>
          <a:latin typeface="+mn-lt"/>
          <a:ea typeface="+mn-ea"/>
          <a:cs typeface="+mn-cs"/>
        </a:defRPr>
      </a:lvl7pPr>
      <a:lvl8pPr marL="3199756" algn="l" defTabSz="914216" rtl="0" eaLnBrk="1" latinLnBrk="0" hangingPunct="1">
        <a:defRPr sz="1800" kern="1200">
          <a:solidFill>
            <a:schemeClr val="tx1"/>
          </a:solidFill>
          <a:latin typeface="+mn-lt"/>
          <a:ea typeface="+mn-ea"/>
          <a:cs typeface="+mn-cs"/>
        </a:defRPr>
      </a:lvl8pPr>
      <a:lvl9pPr marL="3656863" algn="l" defTabSz="91421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4FFE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2393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2.xml"/><Relationship Id="rId4" Type="http://schemas.openxmlformats.org/officeDocument/2006/relationships/slide" Target="slide9.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90000">
              <a:srgbClr val="DFF4CE"/>
            </a:gs>
            <a:gs pos="0">
              <a:schemeClr val="accent1">
                <a:lumMod val="5000"/>
                <a:lumOff val="95000"/>
              </a:schemeClr>
            </a:gs>
            <a:gs pos="30000">
              <a:schemeClr val="accent1">
                <a:lumMod val="45000"/>
                <a:lumOff val="55000"/>
              </a:schemeClr>
            </a:gs>
            <a:gs pos="65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棱台 3"/>
          <p:cNvSpPr/>
          <p:nvPr/>
        </p:nvSpPr>
        <p:spPr>
          <a:xfrm>
            <a:off x="457589" y="3939326"/>
            <a:ext cx="11429211" cy="1889772"/>
          </a:xfrm>
          <a:prstGeom prst="bevel">
            <a:avLst/>
          </a:prstGeom>
          <a:gradFill>
            <a:gsLst>
              <a:gs pos="0">
                <a:schemeClr val="accent1">
                  <a:lumMod val="5000"/>
                  <a:lumOff val="95000"/>
                </a:schemeClr>
              </a:gs>
              <a:gs pos="0">
                <a:schemeClr val="accent1">
                  <a:lumMod val="45000"/>
                  <a:lumOff val="55000"/>
                </a:schemeClr>
              </a:gs>
              <a:gs pos="44000">
                <a:schemeClr val="accent1">
                  <a:lumMod val="45000"/>
                  <a:lumOff val="55000"/>
                </a:schemeClr>
              </a:gs>
              <a:gs pos="8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buFont typeface="Arial" panose="020B0604020202020204" pitchFamily="34" charset="0"/>
              <a:buNone/>
            </a:pPr>
            <a:r>
              <a:rPr lang="zh-CN" altLang="en-US" sz="4656" b="1" dirty="0">
                <a:solidFill>
                  <a:srgbClr val="D60093"/>
                </a:solidFill>
                <a:latin typeface="隶书" panose="02010509060101010101" pitchFamily="49" charset="-122"/>
                <a:ea typeface="隶书" panose="02010509060101010101" pitchFamily="49" charset="-122"/>
              </a:rPr>
              <a:t>第</a:t>
            </a:r>
            <a:r>
              <a:rPr lang="en-US" altLang="zh-CN" sz="4656" b="1" dirty="0">
                <a:solidFill>
                  <a:srgbClr val="D60093"/>
                </a:solidFill>
                <a:latin typeface="隶书" panose="02010509060101010101" pitchFamily="49" charset="-122"/>
                <a:ea typeface="隶书" panose="02010509060101010101" pitchFamily="49" charset="-122"/>
              </a:rPr>
              <a:t>4</a:t>
            </a:r>
            <a:r>
              <a:rPr lang="zh-CN" altLang="en-US" sz="4656" b="1" dirty="0">
                <a:solidFill>
                  <a:srgbClr val="D60093"/>
                </a:solidFill>
                <a:latin typeface="隶书" panose="02010509060101010101" pitchFamily="49" charset="-122"/>
                <a:ea typeface="隶书" panose="02010509060101010101" pitchFamily="49" charset="-122"/>
              </a:rPr>
              <a:t>课　独立自主的和平外交</a:t>
            </a:r>
            <a:endParaRPr lang="zh-CN" altLang="en-US" sz="4656" b="1" dirty="0">
              <a:solidFill>
                <a:srgbClr val="D60093"/>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868958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34" presetClass="emph" presetSubtype="0" fill="hold" grpId="1" nodeType="after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4"/>
                                        </p:tgtEl>
                                        <p:attrNameLst>
                                          <p:attrName>ppt_x</p:attrName>
                                          <p:attrName>ppt_y</p:attrName>
                                        </p:attrNameLst>
                                      </p:cBhvr>
                                    </p:animMotion>
                                    <p:animRot by="1500000">
                                      <p:cBhvr>
                                        <p:cTn id="13" dur="125" fill="hold">
                                          <p:stCondLst>
                                            <p:cond delay="0"/>
                                          </p:stCondLst>
                                        </p:cTn>
                                        <p:tgtEl>
                                          <p:spTgt spid="4"/>
                                        </p:tgtEl>
                                        <p:attrNameLst>
                                          <p:attrName>r</p:attrName>
                                        </p:attrNameLst>
                                      </p:cBhvr>
                                    </p:animRot>
                                    <p:animRot by="-1500000">
                                      <p:cBhvr>
                                        <p:cTn id="14" dur="125" fill="hold">
                                          <p:stCondLst>
                                            <p:cond delay="125"/>
                                          </p:stCondLst>
                                        </p:cTn>
                                        <p:tgtEl>
                                          <p:spTgt spid="4"/>
                                        </p:tgtEl>
                                        <p:attrNameLst>
                                          <p:attrName>r</p:attrName>
                                        </p:attrNameLst>
                                      </p:cBhvr>
                                    </p:animRot>
                                    <p:animRot by="-1500000">
                                      <p:cBhvr>
                                        <p:cTn id="15" dur="125" fill="hold">
                                          <p:stCondLst>
                                            <p:cond delay="250"/>
                                          </p:stCondLst>
                                        </p:cTn>
                                        <p:tgtEl>
                                          <p:spTgt spid="4"/>
                                        </p:tgtEl>
                                        <p:attrNameLst>
                                          <p:attrName>r</p:attrName>
                                        </p:attrNameLst>
                                      </p:cBhvr>
                                    </p:animRot>
                                    <p:animRot by="1500000">
                                      <p:cBhvr>
                                        <p:cTn id="16"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81000" y="0"/>
            <a:ext cx="11430000" cy="507497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外界特别注意到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在中国与斯里兰卡、中国与尼泊尔领导人的沟通交流中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和平共处五项原则成为重要关键词。</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这一重要原则既为正确处理国与国关系贡献了东方智慧</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也让外界得以更清楚地观察中国在周边外交上一以贯之的坚守。和平共处五项原则是诞生于亚洲的国际关系基本准则和国际法基本原则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中国坚持在和平共处五项原则基础上</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通过互利合作与周边国家共享和平安定与发展繁荣。</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春季外交</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再掀热潮</a:t>
            </a:r>
            <a:r>
              <a:rPr lang="en-US" altLang="zh-CN" sz="2800" dirty="0" smtClean="0">
                <a:solidFill>
                  <a:srgbClr val="000000"/>
                </a:solidFill>
                <a:latin typeface="Times New Roman" panose="02020603050405020304" pitchFamily="18" charset="0"/>
                <a:cs typeface="Times New Roman" panose="02020603050405020304" pitchFamily="18" charset="0"/>
              </a:rPr>
              <a:t>,</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中外</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频繁互动释三重信号》</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zh-CN" altLang="zh-CN" sz="2800" dirty="0">
                <a:solidFill>
                  <a:srgbClr val="000000"/>
                </a:solidFill>
                <a:latin typeface="Times New Roman" panose="02020603050405020304" pitchFamily="18" charset="0"/>
                <a:cs typeface="Times New Roman" panose="02020603050405020304" pitchFamily="18" charset="0"/>
              </a:rPr>
              <a:t>根据材料二</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指出和平共处五项原则的提出在当今国际外交中仍发挥着怎样的作用。</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15" name="矩形 14"/>
          <p:cNvSpPr>
            <a:spLocks noChangeAspect="1"/>
          </p:cNvSpPr>
          <p:nvPr/>
        </p:nvSpPr>
        <p:spPr>
          <a:xfrm>
            <a:off x="381000" y="5074979"/>
            <a:ext cx="11430000" cy="171405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作用</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和平共处五项原则既为正确处理国与国关系贡献了东方智慧</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也让外界得以更清楚地观察中国在周边外交上一以贯之的坚守</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为中国与周边国家建立友好关系奠定了基础</a:t>
            </a:r>
            <a:r>
              <a:rPr lang="en-US" altLang="zh-CN" sz="2800" dirty="0">
                <a:solidFill>
                  <a:srgbClr val="FF0000"/>
                </a:solidFill>
                <a:latin typeface="Times New Roman" panose="02020603050405020304" pitchFamily="18" charset="0"/>
                <a:cs typeface="Times New Roman" panose="02020603050405020304" pitchFamily="18" charset="0"/>
              </a:rPr>
              <a:t>,</a:t>
            </a:r>
            <a:r>
              <a:rPr lang="zh-CN" altLang="zh-CN" sz="2800" dirty="0">
                <a:solidFill>
                  <a:srgbClr val="FF0000"/>
                </a:solidFill>
                <a:latin typeface="Times New Roman" panose="02020603050405020304" pitchFamily="18" charset="0"/>
                <a:cs typeface="Times New Roman" panose="02020603050405020304" pitchFamily="18" charset="0"/>
              </a:rPr>
              <a:t>推动了国际关系的发展。</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0597227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51262" y="133717"/>
            <a:ext cx="1922148" cy="628957"/>
            <a:chOff x="1483204" y="2104455"/>
            <a:chExt cx="1922148" cy="628957"/>
          </a:xfrm>
        </p:grpSpPr>
        <p:pic>
          <p:nvPicPr>
            <p:cNvPr id="16" name="bdc.eps" descr="id:2147490647;FounderCES"/>
            <p:cNvPicPr/>
            <p:nvPr/>
          </p:nvPicPr>
          <p:blipFill>
            <a:blip r:embed="rId2">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17" name="矩形 16"/>
            <p:cNvSpPr>
              <a:spLocks noChangeAspect="1"/>
            </p:cNvSpPr>
            <p:nvPr/>
          </p:nvSpPr>
          <p:spPr>
            <a:xfrm>
              <a:off x="1584106" y="2104455"/>
              <a:ext cx="1620957" cy="600229"/>
            </a:xfrm>
            <a:prstGeom prst="rect">
              <a:avLst/>
            </a:prstGeom>
          </p:spPr>
          <p:txBody>
            <a:bodyPr wrap="none">
              <a:spAutoFit/>
            </a:bodyPr>
            <a:lstStyle/>
            <a:p>
              <a:pPr>
                <a:lnSpc>
                  <a:spcPct val="130000"/>
                </a:lnSpc>
              </a:pPr>
              <a:r>
                <a:rPr lang="zh-CN" altLang="en-US"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典型例题</a:t>
              </a:r>
              <a:endParaRPr lang="zh-CN" altLang="en-US" sz="2800" dirty="0">
                <a:solidFill>
                  <a:srgbClr val="00B0F0"/>
                </a:solidFill>
              </a:endParaRPr>
            </a:p>
          </p:txBody>
        </p:sp>
      </p:grpSp>
      <p:sp>
        <p:nvSpPr>
          <p:cNvPr id="2" name="矩形 1"/>
          <p:cNvSpPr>
            <a:spLocks noChangeAspect="1"/>
          </p:cNvSpPr>
          <p:nvPr/>
        </p:nvSpPr>
        <p:spPr>
          <a:xfrm>
            <a:off x="381000" y="828243"/>
            <a:ext cx="11430000" cy="345325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和平共处五项原则不仅在各国大量的双边条约中得到体现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而且被许多国际多边条约和国际文献所确认。</a:t>
            </a:r>
            <a:r>
              <a:rPr lang="en-US" altLang="zh-CN" sz="2800" dirty="0">
                <a:solidFill>
                  <a:srgbClr val="000000"/>
                </a:solidFill>
                <a:latin typeface="Times New Roman" panose="02020603050405020304" pitchFamily="18" charset="0"/>
                <a:cs typeface="Times New Roman" panose="02020603050405020304" pitchFamily="18" charset="0"/>
              </a:rPr>
              <a:t>1970</a:t>
            </a:r>
            <a:r>
              <a:rPr lang="zh-CN" altLang="zh-CN" sz="2800" dirty="0">
                <a:solidFill>
                  <a:srgbClr val="000000"/>
                </a:solidFill>
                <a:latin typeface="Times New Roman" panose="02020603050405020304" pitchFamily="18" charset="0"/>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第</a:t>
            </a:r>
            <a:r>
              <a:rPr lang="en-US" altLang="zh-CN" sz="2800" dirty="0">
                <a:solidFill>
                  <a:srgbClr val="000000"/>
                </a:solidFill>
                <a:latin typeface="Times New Roman" panose="02020603050405020304" pitchFamily="18" charset="0"/>
                <a:cs typeface="Times New Roman" panose="02020603050405020304" pitchFamily="18" charset="0"/>
              </a:rPr>
              <a:t>25</a:t>
            </a:r>
            <a:r>
              <a:rPr lang="zh-CN" altLang="zh-CN" sz="2800" dirty="0">
                <a:solidFill>
                  <a:srgbClr val="000000"/>
                </a:solidFill>
                <a:latin typeface="Times New Roman" panose="02020603050405020304" pitchFamily="18" charset="0"/>
                <a:cs typeface="Times New Roman" panose="02020603050405020304" pitchFamily="18" charset="0"/>
              </a:rPr>
              <a:t>届联大通过的《关于各国依联合国宪章建立友好关系及合作的国际法原则宣言》明确把和平共处五项原则包括在内。这说明和平共处五项原则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a:t>
            </a:r>
            <a:r>
              <a:rPr lang="zh-CN" altLang="zh-CN" sz="2800" dirty="0">
                <a:solidFill>
                  <a:srgbClr val="000000"/>
                </a:solidFill>
                <a:latin typeface="Times New Roman" panose="02020603050405020304" pitchFamily="18" charset="0"/>
                <a:cs typeface="Times New Roman" panose="02020603050405020304" pitchFamily="18" charset="0"/>
              </a:rPr>
              <a:t>巩固了中国南部边界地区的</a:t>
            </a:r>
            <a:r>
              <a:rPr lang="zh-CN" altLang="zh-CN" sz="2800" dirty="0" smtClean="0">
                <a:solidFill>
                  <a:srgbClr val="000000"/>
                </a:solidFill>
                <a:latin typeface="Times New Roman" panose="02020603050405020304" pitchFamily="18" charset="0"/>
                <a:cs typeface="Times New Roman" panose="02020603050405020304" pitchFamily="18" charset="0"/>
              </a:rPr>
              <a:t>安全</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B</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促进了亚非会议取得了圆满成功</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C.</a:t>
            </a:r>
            <a:r>
              <a:rPr lang="zh-CN" altLang="zh-CN" sz="2800" dirty="0">
                <a:solidFill>
                  <a:srgbClr val="000000"/>
                </a:solidFill>
                <a:latin typeface="Times New Roman" panose="02020603050405020304" pitchFamily="18" charset="0"/>
                <a:cs typeface="Times New Roman" panose="02020603050405020304" pitchFamily="18" charset="0"/>
              </a:rPr>
              <a:t>超越了社会制度和意识形态</a:t>
            </a:r>
            <a:r>
              <a:rPr lang="zh-CN" altLang="zh-CN" sz="2800" dirty="0" smtClean="0">
                <a:solidFill>
                  <a:srgbClr val="000000"/>
                </a:solidFill>
                <a:latin typeface="Times New Roman" panose="02020603050405020304" pitchFamily="18" charset="0"/>
                <a:cs typeface="Times New Roman" panose="02020603050405020304" pitchFamily="18" charset="0"/>
              </a:rPr>
              <a:t>界限</a:t>
            </a:r>
            <a:r>
              <a:rPr lang="en-US" altLang="zh-CN" sz="2800"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D</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使中国恢复了联合国合法席位</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7461324" y="2513063"/>
            <a:ext cx="444352" cy="572593"/>
          </a:xfrm>
          <a:prstGeom prst="rect">
            <a:avLst/>
          </a:prstGeom>
        </p:spPr>
        <p:txBody>
          <a:bodyPr wrap="none">
            <a:spAutoFit/>
          </a:bodyPr>
          <a:lstStyle/>
          <a:p>
            <a:pPr>
              <a:lnSpc>
                <a:spcPct val="120000"/>
              </a:lnSpc>
            </a:pPr>
            <a:r>
              <a:rPr lang="en-US" altLang="zh-CN" sz="2800" b="1" dirty="0" smtClean="0">
                <a:solidFill>
                  <a:srgbClr val="FF0000"/>
                </a:solidFill>
                <a:latin typeface="Times New Roman" panose="02020603050405020304" pitchFamily="18" charset="0"/>
              </a:rPr>
              <a:t>C</a:t>
            </a:r>
            <a:endParaRPr lang="zh-CN" altLang="en-US" sz="2800" b="1" dirty="0">
              <a:solidFill>
                <a:srgbClr val="FF0000"/>
              </a:solidFill>
            </a:endParaRPr>
          </a:p>
        </p:txBody>
      </p:sp>
      <p:sp>
        <p:nvSpPr>
          <p:cNvPr id="3" name="矩形 2"/>
          <p:cNvSpPr>
            <a:spLocks noChangeAspect="1"/>
          </p:cNvSpPr>
          <p:nvPr/>
        </p:nvSpPr>
        <p:spPr>
          <a:xfrm>
            <a:off x="381000" y="4249966"/>
            <a:ext cx="11430000" cy="2274212"/>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8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和平共处五项原则不仅在各国大量的双边条约中得到体现</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而且被许多国际多边条约和国际文献所确认</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可知和平共处五项原则超越社会制度和意识形态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是发展国与国关系的基本原则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已为世界上绝大多数国家所接受。</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108784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55236" y="228464"/>
            <a:ext cx="8460516" cy="606454"/>
            <a:chOff x="1955236" y="1037761"/>
            <a:chExt cx="8460516" cy="606454"/>
          </a:xfrm>
        </p:grpSpPr>
        <p:pic>
          <p:nvPicPr>
            <p:cNvPr id="5" name="知识概览.eps" descr="id:2147490668;FounderCES"/>
            <p:cNvPicPr/>
            <p:nvPr/>
          </p:nvPicPr>
          <p:blipFill>
            <a:blip r:embed="rId2">
              <a:clrChange>
                <a:clrFrom>
                  <a:srgbClr val="FFFFFF"/>
                </a:clrFrom>
                <a:clrTo>
                  <a:srgbClr val="FFFFFF">
                    <a:alpha val="0"/>
                  </a:srgbClr>
                </a:clrTo>
              </a:clrChange>
            </a:blip>
            <a:stretch>
              <a:fillRect/>
            </a:stretch>
          </p:blipFill>
          <p:spPr>
            <a:xfrm>
              <a:off x="1955236" y="1079801"/>
              <a:ext cx="8460516" cy="564414"/>
            </a:xfrm>
            <a:prstGeom prst="rect">
              <a:avLst/>
            </a:prstGeom>
          </p:spPr>
        </p:pic>
        <p:sp>
          <p:nvSpPr>
            <p:cNvPr id="4" name="矩形 3"/>
            <p:cNvSpPr>
              <a:spLocks noChangeAspect="1"/>
            </p:cNvSpPr>
            <p:nvPr/>
          </p:nvSpPr>
          <p:spPr>
            <a:xfrm>
              <a:off x="4942489" y="1037761"/>
              <a:ext cx="2614818" cy="600229"/>
            </a:xfrm>
            <a:prstGeom prst="rect">
              <a:avLst/>
            </a:prstGeom>
          </p:spPr>
          <p:txBody>
            <a:bodyPr wrap="none">
              <a:spAutoFit/>
            </a:bodyPr>
            <a:lstStyle/>
            <a:p>
              <a:pPr>
                <a:lnSpc>
                  <a:spcPct val="130000"/>
                </a:lnSpc>
              </a:pP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知</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识</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概</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r>
                <a:rPr lang="zh-CN"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览</a:t>
              </a:r>
              <a:r>
                <a:rPr lang="en-US" altLang="zh-CN" sz="2800" dirty="0"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chemeClr val="bg1"/>
                </a:solidFill>
              </a:endParaRPr>
            </a:p>
          </p:txBody>
        </p:sp>
      </p:grpSp>
      <p:pic>
        <p:nvPicPr>
          <p:cNvPr id="7" name="XL8QXR15.eps" descr="id:2147491038;FounderCES"/>
          <p:cNvPicPr/>
          <p:nvPr/>
        </p:nvPicPr>
        <p:blipFill>
          <a:blip r:embed="rId3">
            <a:clrChange>
              <a:clrFrom>
                <a:srgbClr val="FFFFFF"/>
              </a:clrFrom>
              <a:clrTo>
                <a:srgbClr val="FFFFFF">
                  <a:alpha val="0"/>
                </a:srgbClr>
              </a:clrTo>
            </a:clrChange>
          </a:blip>
          <a:stretch>
            <a:fillRect/>
          </a:stretch>
        </p:blipFill>
        <p:spPr>
          <a:xfrm>
            <a:off x="127098" y="1612024"/>
            <a:ext cx="11949288" cy="2929818"/>
          </a:xfrm>
          <a:prstGeom prst="rect">
            <a:avLst/>
          </a:prstGeom>
        </p:spPr>
      </p:pic>
    </p:spTree>
    <p:extLst>
      <p:ext uri="{BB962C8B-B14F-4D97-AF65-F5344CB8AC3E}">
        <p14:creationId xmlns:p14="http://schemas.microsoft.com/office/powerpoint/2010/main" val="40394843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210" y="1371742"/>
            <a:ext cx="5714606" cy="2957989"/>
          </a:xfrm>
          <a:prstGeom prst="rect">
            <a:avLst/>
          </a:prstGeom>
          <a:gradFill>
            <a:gsLst>
              <a:gs pos="47000">
                <a:schemeClr val="accent1">
                  <a:lumMod val="5000"/>
                  <a:lumOff val="95000"/>
                </a:schemeClr>
              </a:gs>
              <a:gs pos="2000">
                <a:schemeClr val="accent1">
                  <a:lumMod val="45000"/>
                  <a:lumOff val="55000"/>
                </a:schemeClr>
              </a:gs>
              <a:gs pos="89000">
                <a:srgbClr val="C5EAA7"/>
              </a:gs>
              <a:gs pos="100000">
                <a:schemeClr val="accent1">
                  <a:lumMod val="45000"/>
                  <a:lumOff val="55000"/>
                </a:schemeClr>
              </a:gs>
              <a:gs pos="100000">
                <a:schemeClr val="accent1">
                  <a:lumMod val="30000"/>
                  <a:lumOff val="70000"/>
                </a:schemeClr>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glow rad="533400">
              <a:schemeClr val="accent1">
                <a:alpha val="40000"/>
              </a:schemeClr>
            </a:glow>
            <a:outerShdw blurRad="50800" dist="50800" dir="3720000" algn="ctr" rotWithShape="0">
              <a:srgbClr val="000000">
                <a:alpha val="43137"/>
              </a:srgbClr>
            </a:outerShdw>
            <a:reflection endPos="0" dist="50800" dir="5400000" sy="-100000" algn="bl" rotWithShape="0"/>
            <a:softEdge rad="127000"/>
          </a:effectLst>
        </p:spPr>
        <p:txBody>
          <a:bodyPr wrap="square" rtlCol="0">
            <a:spAutoFit/>
          </a:bodyPr>
          <a:lstStyle/>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练习结束，</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pPr fontAlgn="base">
              <a:spcBef>
                <a:spcPct val="0"/>
              </a:spcBef>
              <a:spcAft>
                <a:spcPct val="0"/>
              </a:spcAft>
              <a:buFont typeface="Arial" panose="020B0604020202020204" pitchFamily="34" charset="0"/>
              <a:buNone/>
            </a:pPr>
            <a:r>
              <a:rPr lang="zh-CN" altLang="en-US"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少年加油！</a:t>
            </a:r>
            <a:endParaRPr lang="en-US" altLang="zh-CN" sz="9311" b="1" dirty="0">
              <a:solidFill>
                <a:srgbClr val="EA157A"/>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986713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500417" y="336338"/>
            <a:ext cx="2646878" cy="1107996"/>
          </a:xfrm>
          <a:prstGeom prst="rect">
            <a:avLst/>
          </a:prstGeom>
          <a:noFill/>
        </p:spPr>
        <p:txBody>
          <a:bodyPr wrap="none" lIns="91440" tIns="45720" rIns="91440" bIns="45720">
            <a:spAutoFit/>
            <a:scene3d>
              <a:camera prst="obliqueTopLeft"/>
              <a:lightRig rig="threePt" dir="t"/>
            </a:scene3d>
          </a:bodyPr>
          <a:lstStyle/>
          <a:p>
            <a:pPr algn="ctr"/>
            <a:r>
              <a:rPr lang="zh-CN" altLang="en-US" sz="6600" b="1" dirty="0" smtClean="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rPr>
              <a:t>目    录</a:t>
            </a:r>
            <a:endParaRPr lang="zh-CN" altLang="en-US" sz="6600" b="1" dirty="0">
              <a:ln w="22225">
                <a:solidFill>
                  <a:srgbClr val="ED7D31"/>
                </a:solidFill>
                <a:prstDash val="solid"/>
              </a:ln>
              <a:solidFill>
                <a:srgbClr val="FFFF00"/>
              </a:solidFill>
              <a:effectLst>
                <a:outerShdw blurRad="60007" dist="310007" dir="7680000" sy="30000" kx="1300200" algn="ctr" rotWithShape="0">
                  <a:prstClr val="black">
                    <a:alpha val="32000"/>
                  </a:prstClr>
                </a:outerShdw>
              </a:effectLst>
            </a:endParaRPr>
          </a:p>
        </p:txBody>
      </p:sp>
      <p:sp>
        <p:nvSpPr>
          <p:cNvPr id="25" name="圆角矩形 24">
            <a:hlinkClick r:id="rId2" action="ppaction://hlinksldjump"/>
          </p:cNvPr>
          <p:cNvSpPr/>
          <p:nvPr/>
        </p:nvSpPr>
        <p:spPr>
          <a:xfrm>
            <a:off x="1459813" y="1992087"/>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目标</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学习概览</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6" name="圆角矩形 25">
            <a:hlinkClick r:id="rId3" action="ppaction://hlinksldjump"/>
          </p:cNvPr>
          <p:cNvSpPr/>
          <p:nvPr/>
        </p:nvSpPr>
        <p:spPr>
          <a:xfrm>
            <a:off x="3826328" y="3225639"/>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基础</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自主预习</a:t>
            </a:r>
            <a:endParaRPr lang="zh-CN" altLang="en-US" sz="3600" dirty="0">
              <a:solidFill>
                <a:prstClr val="white"/>
              </a:solidFill>
              <a:latin typeface="华文隶书" panose="02010800040101010101" pitchFamily="2" charset="-122"/>
              <a:ea typeface="华文隶书" panose="02010800040101010101" pitchFamily="2" charset="-122"/>
            </a:endParaRPr>
          </a:p>
        </p:txBody>
      </p:sp>
      <p:sp>
        <p:nvSpPr>
          <p:cNvPr id="27" name="圆角矩形 26">
            <a:hlinkClick r:id="rId4" action="ppaction://hlinksldjump"/>
          </p:cNvPr>
          <p:cNvSpPr/>
          <p:nvPr/>
        </p:nvSpPr>
        <p:spPr>
          <a:xfrm>
            <a:off x="6487885" y="4459191"/>
            <a:ext cx="3995057" cy="762000"/>
          </a:xfrm>
          <a:prstGeom prst="roundRect">
            <a:avLst/>
          </a:prstGeom>
          <a:solidFill>
            <a:schemeClr val="accent6">
              <a:lumMod val="75000"/>
            </a:schemeClr>
          </a:solidFill>
          <a:effectLst>
            <a:outerShdw blurRad="76200" dir="13500000" sy="23000" kx="1200000" algn="br" rotWithShape="0">
              <a:prstClr val="black">
                <a:alpha val="2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prstClr val="white"/>
                </a:solidFill>
                <a:latin typeface="华文隶书" panose="02010800040101010101" pitchFamily="2" charset="-122"/>
                <a:ea typeface="华文隶书" panose="02010800040101010101" pitchFamily="2" charset="-122"/>
              </a:rPr>
              <a:t>探究</a:t>
            </a:r>
            <a:r>
              <a:rPr lang="en-US" altLang="zh-CN" sz="3600" dirty="0" smtClean="0">
                <a:solidFill>
                  <a:prstClr val="white"/>
                </a:solidFill>
                <a:latin typeface="华文隶书" panose="02010800040101010101" pitchFamily="2" charset="-122"/>
                <a:ea typeface="华文隶书" panose="02010800040101010101" pitchFamily="2" charset="-122"/>
              </a:rPr>
              <a:t>•</a:t>
            </a:r>
            <a:r>
              <a:rPr lang="zh-CN" altLang="en-US" sz="3600" dirty="0" smtClean="0">
                <a:solidFill>
                  <a:prstClr val="white"/>
                </a:solidFill>
                <a:latin typeface="华文隶书" panose="02010800040101010101" pitchFamily="2" charset="-122"/>
                <a:ea typeface="华文隶书" panose="02010800040101010101" pitchFamily="2" charset="-122"/>
              </a:rPr>
              <a:t>重难解析</a:t>
            </a:r>
            <a:endParaRPr lang="zh-CN" altLang="en-US" sz="3600" dirty="0">
              <a:solidFill>
                <a:prstClr val="whit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580253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622979" y="103386"/>
            <a:ext cx="5746402" cy="669887"/>
            <a:chOff x="3606630" y="897473"/>
            <a:chExt cx="4749093" cy="669887"/>
          </a:xfrm>
        </p:grpSpPr>
        <p:pic>
          <p:nvPicPr>
            <p:cNvPr id="16" name="图片 15" descr="阴影"/>
            <p:cNvPicPr>
              <a:picLocks noChangeAspect="1"/>
            </p:cNvPicPr>
            <p:nvPr/>
          </p:nvPicPr>
          <p:blipFill>
            <a:blip r:embed="rId2"/>
            <a:stretch>
              <a:fillRect/>
            </a:stretch>
          </p:blipFill>
          <p:spPr>
            <a:xfrm>
              <a:off x="3606630" y="897473"/>
              <a:ext cx="4749093" cy="669887"/>
            </a:xfrm>
            <a:prstGeom prst="rect">
              <a:avLst/>
            </a:prstGeom>
          </p:spPr>
        </p:pic>
        <p:sp>
          <p:nvSpPr>
            <p:cNvPr id="17" name="文本框 16"/>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目标</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学习概览</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2369885"/>
            <a:ext cx="11430000" cy="115390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了解开创独立自主的和平外交</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认识社会主义革命和社会主义建设道路的探索时期取得的外交成就及其具有的开创性、奠基性意义。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4154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81000" y="209677"/>
            <a:ext cx="11430001" cy="577785"/>
            <a:chOff x="381000" y="209677"/>
            <a:chExt cx="11430001" cy="577785"/>
          </a:xfrm>
        </p:grpSpPr>
        <p:grpSp>
          <p:nvGrpSpPr>
            <p:cNvPr id="21" name="组合 20"/>
            <p:cNvGrpSpPr/>
            <p:nvPr userDrawn="1"/>
          </p:nvGrpSpPr>
          <p:grpSpPr>
            <a:xfrm>
              <a:off x="381000" y="209677"/>
              <a:ext cx="771985" cy="577785"/>
              <a:chOff x="7201355" y="2798675"/>
              <a:chExt cx="771985" cy="577785"/>
            </a:xfrm>
          </p:grpSpPr>
          <p:sp>
            <p:nvSpPr>
              <p:cNvPr id="23" name="平行四边形 22"/>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622979" y="103386"/>
            <a:ext cx="5746402" cy="669887"/>
            <a:chOff x="3606630" y="897473"/>
            <a:chExt cx="4749093" cy="669887"/>
          </a:xfrm>
        </p:grpSpPr>
        <p:pic>
          <p:nvPicPr>
            <p:cNvPr id="28" name="图片 27" descr="阴影"/>
            <p:cNvPicPr>
              <a:picLocks noChangeAspect="1"/>
            </p:cNvPicPr>
            <p:nvPr/>
          </p:nvPicPr>
          <p:blipFill>
            <a:blip r:embed="rId2"/>
            <a:stretch>
              <a:fillRect/>
            </a:stretch>
          </p:blipFill>
          <p:spPr>
            <a:xfrm>
              <a:off x="3606630" y="897473"/>
              <a:ext cx="4749093" cy="669887"/>
            </a:xfrm>
            <a:prstGeom prst="rect">
              <a:avLst/>
            </a:prstGeom>
          </p:spPr>
        </p:pic>
        <p:sp>
          <p:nvSpPr>
            <p:cNvPr id="29" name="文本框 28"/>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基础</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自主预习</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sp>
        <p:nvSpPr>
          <p:cNvPr id="2" name="矩形 1"/>
          <p:cNvSpPr>
            <a:spLocks noChangeAspect="1"/>
          </p:cNvSpPr>
          <p:nvPr/>
        </p:nvSpPr>
        <p:spPr>
          <a:xfrm>
            <a:off x="381000" y="731233"/>
            <a:ext cx="11430000" cy="619528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一、新中国的外交方针</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en-US" altLang="zh-CN" sz="2800" b="1" dirty="0">
                <a:solidFill>
                  <a:srgbClr val="000000"/>
                </a:solidFill>
                <a:latin typeface="Times New Roman" panose="02020603050405020304" pitchFamily="18" charset="0"/>
                <a:cs typeface="Times New Roman" panose="02020603050405020304" pitchFamily="18" charset="0"/>
              </a:rPr>
              <a:t>1949</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年上半年的外交方针</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根据内外形势发展变化</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先后提出</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打扫干净屋子再请客</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三条外交方针。</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外交政策</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奉行</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的和平外交政策。</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外交成就及影响</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在新中国成立的第一年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与</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等十几个国家建立了外交关系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迎来了第一次建交高潮。粉碎了</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对新中国的孤立、封锁和颠覆破坏活动</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维护了国家的独立、主权、尊严</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为</a:t>
            </a:r>
            <a:r>
              <a:rPr lang="en-US" altLang="zh-CN" sz="2800" dirty="0">
                <a:solidFill>
                  <a:srgbClr val="000000"/>
                </a:solidFill>
                <a:latin typeface="Times New Roman" panose="02020603050405020304" pitchFamily="18" charset="0"/>
                <a:cs typeface="Times New Roman" panose="02020603050405020304" pitchFamily="18" charset="0"/>
              </a:rPr>
              <a:t>__________</a:t>
            </a:r>
            <a:r>
              <a:rPr lang="zh-CN" altLang="zh-CN" sz="2800" dirty="0">
                <a:solidFill>
                  <a:srgbClr val="000000"/>
                </a:solidFill>
                <a:latin typeface="Times New Roman" panose="02020603050405020304" pitchFamily="18" charset="0"/>
                <a:cs typeface="Times New Roman" panose="02020603050405020304" pitchFamily="18" charset="0"/>
              </a:rPr>
              <a:t>创造了一个良好的外部环境。</a:t>
            </a:r>
            <a:r>
              <a:rPr lang="en-US" altLang="zh-CN" sz="2800" dirty="0">
                <a:solidFill>
                  <a:srgbClr val="00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652692" y="1847029"/>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毛泽东</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4" name="矩形 3"/>
          <p:cNvSpPr>
            <a:spLocks noChangeAspect="1"/>
          </p:cNvSpPr>
          <p:nvPr/>
        </p:nvSpPr>
        <p:spPr>
          <a:xfrm>
            <a:off x="7559565" y="1847029"/>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另起炉灶</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5" name="矩形 4"/>
          <p:cNvSpPr>
            <a:spLocks noChangeAspect="1"/>
          </p:cNvSpPr>
          <p:nvPr/>
        </p:nvSpPr>
        <p:spPr>
          <a:xfrm>
            <a:off x="2008559" y="2404076"/>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一边倒</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1269671" y="3504841"/>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独立自主</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4847895" y="4623141"/>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苏联</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4765823" y="5177711"/>
            <a:ext cx="1710725" cy="652486"/>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帝国主义</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7139152" y="5738942"/>
            <a:ext cx="1710725"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经济</a:t>
            </a:r>
            <a:r>
              <a:rPr lang="zh-CN" altLang="zh-CN" sz="2800" dirty="0" smtClean="0">
                <a:solidFill>
                  <a:srgbClr val="FF0000"/>
                </a:solidFill>
                <a:latin typeface="Times New Roman" panose="02020603050405020304" pitchFamily="18" charset="0"/>
                <a:cs typeface="Times New Roman" panose="02020603050405020304" pitchFamily="18" charset="0"/>
              </a:rPr>
              <a:t>建设</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4290858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81000" y="657497"/>
            <a:ext cx="4951997" cy="652486"/>
          </a:xfrm>
          <a:prstGeom prst="rect">
            <a:avLst/>
          </a:prstGeom>
        </p:spPr>
        <p:txBody>
          <a:bodyPr wrap="none">
            <a:spAutoFit/>
          </a:bodyPr>
          <a:lstStyle/>
          <a:p>
            <a:pPr>
              <a:lnSpc>
                <a:spcPct val="130000"/>
              </a:lnSpc>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二、和平共处五项原则的</a:t>
            </a:r>
            <a:r>
              <a:rPr lang="zh-CN" altLang="zh-CN" sz="2800"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提出</a:t>
            </a:r>
            <a:r>
              <a:rPr lang="en-US" altLang="zh-CN" sz="2800" b="1" dirty="0" smtClean="0">
                <a:solidFill>
                  <a:srgbClr val="000000"/>
                </a:solidFill>
                <a:latin typeface="Arial" panose="020B0604020202020204" pitchFamily="34" charset="0"/>
                <a:ea typeface="微软雅黑" panose="020B0503020204020204" pitchFamily="34" charset="-122"/>
                <a:cs typeface="Times New Roman" panose="02020603050405020304" pitchFamily="18" charset="0"/>
              </a:rPr>
              <a:t> </a:t>
            </a:r>
            <a:endParaRPr lang="zh-CN" altLang="en-US" sz="2800" dirty="0"/>
          </a:p>
        </p:txBody>
      </p:sp>
      <p:graphicFrame>
        <p:nvGraphicFramePr>
          <p:cNvPr id="4" name="表格 3"/>
          <p:cNvGraphicFramePr>
            <a:graphicFrameLocks noGrp="1" noChangeAspect="1"/>
          </p:cNvGraphicFramePr>
          <p:nvPr>
            <p:extLst>
              <p:ext uri="{D42A27DB-BD31-4B8C-83A1-F6EECF244321}">
                <p14:modId xmlns:p14="http://schemas.microsoft.com/office/powerpoint/2010/main" val="2400026647"/>
              </p:ext>
            </p:extLst>
          </p:nvPr>
        </p:nvGraphicFramePr>
        <p:xfrm>
          <a:off x="381000" y="1362533"/>
          <a:ext cx="11430000" cy="3524776"/>
        </p:xfrm>
        <a:graphic>
          <a:graphicData uri="http://schemas.openxmlformats.org/drawingml/2006/table">
            <a:tbl>
              <a:tblPr firstRow="1" firstCol="1" bandRow="1"/>
              <a:tblGrid>
                <a:gridCol w="1269124"/>
                <a:gridCol w="10160876"/>
              </a:tblGrid>
              <a:tr h="503539">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提出</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1953</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年底</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周恩来在接见</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代表团时首次提出</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07079">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正式</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确立</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1954</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月</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周恩来访问印度和缅甸</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分别与两国总理发表联合声明</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一致同意以</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作为指导两国关系的基本原则</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07079">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内容</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互相尊重</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完整</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、互不侵犯、互不干涉内政、平等互利、</a:t>
                      </a:r>
                      <a:r>
                        <a:rPr lang="zh-CN" sz="2800" u="sng" dirty="0">
                          <a:solidFill>
                            <a:srgbClr val="FF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07079">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影响</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成为中国对外政策的基石</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是国际关系史上的重大创举</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为推动建立</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的国际政治经济秩序作出了历史性贡献</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5" name="矩形 4"/>
          <p:cNvSpPr>
            <a:spLocks noChangeAspect="1"/>
          </p:cNvSpPr>
          <p:nvPr/>
        </p:nvSpPr>
        <p:spPr>
          <a:xfrm>
            <a:off x="5646683" y="1299473"/>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印度</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6" name="矩形 5"/>
          <p:cNvSpPr>
            <a:spLocks noChangeAspect="1"/>
          </p:cNvSpPr>
          <p:nvPr/>
        </p:nvSpPr>
        <p:spPr>
          <a:xfrm>
            <a:off x="3618186" y="2266247"/>
            <a:ext cx="314701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和平共处五项原则</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7" name="矩形 6"/>
          <p:cNvSpPr>
            <a:spLocks noChangeAspect="1"/>
          </p:cNvSpPr>
          <p:nvPr/>
        </p:nvSpPr>
        <p:spPr>
          <a:xfrm>
            <a:off x="3019097" y="2845456"/>
            <a:ext cx="2069797" cy="652486"/>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主权和</a:t>
            </a:r>
            <a:r>
              <a:rPr lang="zh-CN" altLang="zh-CN" sz="2800" dirty="0" smtClean="0">
                <a:solidFill>
                  <a:srgbClr val="FF0000"/>
                </a:solidFill>
                <a:latin typeface="Times New Roman" panose="02020603050405020304" pitchFamily="18" charset="0"/>
                <a:cs typeface="Times New Roman" panose="02020603050405020304" pitchFamily="18" charset="0"/>
              </a:rPr>
              <a:t>领土</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1757855" y="3260888"/>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和平共处</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2094186" y="4263368"/>
            <a:ext cx="1710725"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公正</a:t>
            </a:r>
            <a:r>
              <a:rPr lang="zh-CN" altLang="zh-CN" sz="2800" dirty="0" smtClean="0">
                <a:solidFill>
                  <a:srgbClr val="FF0000"/>
                </a:solidFill>
                <a:latin typeface="Times New Roman" panose="02020603050405020304" pitchFamily="18" charset="0"/>
                <a:cs typeface="Times New Roman" panose="02020603050405020304" pitchFamily="18" charset="0"/>
              </a:rPr>
              <a:t>合理</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066413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355905"/>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教材解读</a:t>
              </a:r>
              <a:endParaRPr lang="zh-CN" altLang="en-US" sz="3200" dirty="0">
                <a:solidFill>
                  <a:srgbClr val="00B0F0"/>
                </a:solidFill>
              </a:endParaRPr>
            </a:p>
          </p:txBody>
        </p:sp>
      </p:grpSp>
      <p:sp>
        <p:nvSpPr>
          <p:cNvPr id="2" name="矩形 1"/>
          <p:cNvSpPr>
            <a:spLocks noChangeAspect="1"/>
          </p:cNvSpPr>
          <p:nvPr/>
        </p:nvSpPr>
        <p:spPr>
          <a:xfrm>
            <a:off x="381000" y="1107461"/>
            <a:ext cx="11430000" cy="4514826"/>
          </a:xfrm>
          <a:prstGeom prst="rect">
            <a:avLst/>
          </a:prstGeom>
        </p:spPr>
        <p:txBody>
          <a:bodyPr>
            <a:spAutoFit/>
          </a:bodyPr>
          <a:lstStyle/>
          <a:p>
            <a:pPr indent="762000">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两国总理重申这些原则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并且感到在他们与亚洲以及世界其他国家的关系中也应该适用这些原则。如果这些原则不仅适用于各国之间</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而且适用于一般国际关系之中</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它们将形成和平和安全的坚固基础</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《中印两国总理联合声明》</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(1954</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800" dirty="0">
                <a:solidFill>
                  <a:srgbClr val="000000"/>
                </a:solidFill>
                <a:latin typeface="Times New Roman" panose="02020603050405020304" pitchFamily="18" charset="0"/>
                <a:cs typeface="Times New Roman" panose="02020603050405020304" pitchFamily="18" charset="0"/>
              </a:rPr>
              <a:t>6</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800" dirty="0">
                <a:solidFill>
                  <a:srgbClr val="000000"/>
                </a:solidFill>
                <a:latin typeface="Times New Roman" panose="02020603050405020304" pitchFamily="18" charset="0"/>
                <a:cs typeface="Times New Roman" panose="02020603050405020304" pitchFamily="18" charset="0"/>
              </a:rPr>
              <a:t>28</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解读</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和平共处五项原则适用于一般国际关系之中。世界上的国家不分大小强弱</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不论其社会制度如何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都是可以和平共处的。和平共处五项原则对维护世界和平、促进人类共同发展具有重大意义。</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398348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81000" y="31530"/>
            <a:ext cx="11430000" cy="228068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b="1" dirty="0">
                <a:solidFill>
                  <a:srgbClr val="000000"/>
                </a:solidFill>
                <a:latin typeface="Arial" panose="020B0604020202020204" pitchFamily="34" charset="0"/>
                <a:ea typeface="微软雅黑" panose="020B0503020204020204" pitchFamily="34" charset="-122"/>
                <a:cs typeface="Times New Roman" panose="02020603050405020304" pitchFamily="18" charset="0"/>
              </a:rPr>
              <a:t>三、加强与亚非国家的团结合作</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zh-CN" altLang="zh-CN" sz="2800" dirty="0">
                <a:solidFill>
                  <a:srgbClr val="000000"/>
                </a:solidFill>
                <a:latin typeface="Times New Roman" panose="02020603050405020304" pitchFamily="18" charset="0"/>
                <a:cs typeface="Times New Roman" panose="02020603050405020304" pitchFamily="18" charset="0"/>
              </a:rPr>
              <a:t>新中国积极发展与亚非国家的友好关系。</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pPr>
            <a:r>
              <a:rPr lang="en-US" altLang="zh-CN" sz="2800" b="1" dirty="0">
                <a:solidFill>
                  <a:srgbClr val="000000"/>
                </a:solidFill>
                <a:latin typeface="Times New Roman" panose="02020603050405020304" pitchFamily="18" charset="0"/>
              </a:rPr>
              <a:t>2</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亚非会议</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万隆会议</a:t>
            </a:r>
            <a:r>
              <a:rPr lang="en-US" altLang="zh-CN" sz="2800" dirty="0">
                <a:solidFill>
                  <a:srgbClr val="000000"/>
                </a:solidFill>
                <a:latin typeface="Times New Roman" panose="02020603050405020304" pitchFamily="18" charset="0"/>
              </a:rPr>
              <a:t>)</a:t>
            </a:r>
            <a:endParaRPr lang="zh-CN" altLang="en-US" sz="2800" dirty="0"/>
          </a:p>
        </p:txBody>
      </p:sp>
      <p:graphicFrame>
        <p:nvGraphicFramePr>
          <p:cNvPr id="5" name="表格 4"/>
          <p:cNvGraphicFramePr>
            <a:graphicFrameLocks noGrp="1" noChangeAspect="1"/>
          </p:cNvGraphicFramePr>
          <p:nvPr>
            <p:extLst>
              <p:ext uri="{D42A27DB-BD31-4B8C-83A1-F6EECF244321}">
                <p14:modId xmlns:p14="http://schemas.microsoft.com/office/powerpoint/2010/main" val="4218950400"/>
              </p:ext>
            </p:extLst>
          </p:nvPr>
        </p:nvGraphicFramePr>
        <p:xfrm>
          <a:off x="381000" y="2333239"/>
          <a:ext cx="11430000" cy="3983478"/>
        </p:xfrm>
        <a:graphic>
          <a:graphicData uri="http://schemas.openxmlformats.org/drawingml/2006/table">
            <a:tbl>
              <a:tblPr firstRow="1" firstCol="1" bandRow="1"/>
              <a:tblGrid>
                <a:gridCol w="1048407"/>
                <a:gridCol w="10381593"/>
              </a:tblGrid>
              <a:tr h="497935">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召开</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1955 </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在印度尼西亚的</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召开亚非会议</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7935">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特点</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第一次没有</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a:t>
                      </a:r>
                      <a:r>
                        <a:rPr lang="en-US" altLang="zh-CN" sz="2800" dirty="0" smtClean="0">
                          <a:solidFill>
                            <a:srgbClr val="000000"/>
                          </a:solidFill>
                          <a:effectLst/>
                          <a:latin typeface="Times New Roman" panose="02020603050405020304" pitchFamily="18" charset="0"/>
                          <a:ea typeface="+mn-ea"/>
                          <a:cs typeface="Times New Roman" panose="02020603050405020304" pitchFamily="18" charset="0"/>
                        </a:rPr>
                        <a:t>___</a:t>
                      </a: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国家</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参加的国际会议</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91739">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中国</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贡献</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针对帝国主义破坏会议的阴谋和各国间的矛盾、分歧</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提出</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的方针。会议吸收中国代表团的建议</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通过的《亚非会议最后公报》形成和平共处、友好合作的十项原则</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使</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____________________</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得到体现和引申</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会议取得圆满成功</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95869">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影响</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加强了中国同</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__________</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各国的团结与合作</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打开了中国与亚非国家广泛交往的大门</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7" name="矩形 6"/>
          <p:cNvSpPr>
            <a:spLocks noChangeAspect="1"/>
          </p:cNvSpPr>
          <p:nvPr/>
        </p:nvSpPr>
        <p:spPr>
          <a:xfrm>
            <a:off x="5578690" y="2259667"/>
            <a:ext cx="992579"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万隆</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8" name="矩形 7"/>
          <p:cNvSpPr>
            <a:spLocks noChangeAspect="1"/>
          </p:cNvSpPr>
          <p:nvPr/>
        </p:nvSpPr>
        <p:spPr>
          <a:xfrm>
            <a:off x="3239813" y="2752084"/>
            <a:ext cx="2428870"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西方</a:t>
            </a:r>
            <a:r>
              <a:rPr lang="zh-CN" altLang="zh-CN" sz="2800" dirty="0" smtClean="0">
                <a:solidFill>
                  <a:srgbClr val="FF0000"/>
                </a:solidFill>
                <a:latin typeface="Times New Roman" panose="02020603050405020304" pitchFamily="18" charset="0"/>
                <a:cs typeface="Times New Roman" panose="02020603050405020304" pitchFamily="18" charset="0"/>
              </a:rPr>
              <a:t>殖民主义</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9" name="矩形 8"/>
          <p:cNvSpPr>
            <a:spLocks noChangeAspect="1"/>
          </p:cNvSpPr>
          <p:nvPr/>
        </p:nvSpPr>
        <p:spPr>
          <a:xfrm>
            <a:off x="9955925" y="3362823"/>
            <a:ext cx="1351652"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周恩来</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0" name="矩形 9"/>
          <p:cNvSpPr>
            <a:spLocks noChangeAspect="1"/>
          </p:cNvSpPr>
          <p:nvPr/>
        </p:nvSpPr>
        <p:spPr>
          <a:xfrm>
            <a:off x="2394960" y="3798298"/>
            <a:ext cx="171072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求同存异</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1" name="矩形 10"/>
          <p:cNvSpPr>
            <a:spLocks noChangeAspect="1"/>
          </p:cNvSpPr>
          <p:nvPr/>
        </p:nvSpPr>
        <p:spPr>
          <a:xfrm>
            <a:off x="1589689" y="4652095"/>
            <a:ext cx="3147015" cy="600229"/>
          </a:xfrm>
          <a:prstGeom prst="rect">
            <a:avLst/>
          </a:prstGeom>
        </p:spPr>
        <p:txBody>
          <a:bodyPr wrap="none">
            <a:spAutoFit/>
          </a:bodyPr>
          <a:lstStyle/>
          <a:p>
            <a:pPr>
              <a:lnSpc>
                <a:spcPct val="130000"/>
              </a:lnSpc>
            </a:pPr>
            <a:r>
              <a:rPr lang="zh-CN" altLang="zh-CN" sz="2800" dirty="0" smtClean="0">
                <a:solidFill>
                  <a:srgbClr val="FF0000"/>
                </a:solidFill>
                <a:latin typeface="Times New Roman" panose="02020603050405020304" pitchFamily="18" charset="0"/>
                <a:cs typeface="Times New Roman" panose="02020603050405020304" pitchFamily="18" charset="0"/>
              </a:rPr>
              <a:t>和平共处五项原则</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
        <p:nvSpPr>
          <p:cNvPr id="13" name="矩形 12"/>
          <p:cNvSpPr>
            <a:spLocks noChangeAspect="1"/>
          </p:cNvSpPr>
          <p:nvPr/>
        </p:nvSpPr>
        <p:spPr>
          <a:xfrm>
            <a:off x="3947448" y="5273867"/>
            <a:ext cx="992579" cy="600229"/>
          </a:xfrm>
          <a:prstGeom prst="rect">
            <a:avLst/>
          </a:prstGeom>
        </p:spPr>
        <p:txBody>
          <a:bodyPr wrap="none">
            <a:spAutoFit/>
          </a:bodyPr>
          <a:lstStyle/>
          <a:p>
            <a:pPr>
              <a:lnSpc>
                <a:spcPct val="130000"/>
              </a:lnSpc>
            </a:pPr>
            <a:r>
              <a:rPr lang="zh-CN" altLang="zh-CN" sz="2800" dirty="0">
                <a:solidFill>
                  <a:srgbClr val="FF0000"/>
                </a:solidFill>
                <a:latin typeface="Times New Roman" panose="02020603050405020304" pitchFamily="18" charset="0"/>
                <a:cs typeface="Times New Roman" panose="02020603050405020304" pitchFamily="18" charset="0"/>
              </a:rPr>
              <a:t>亚</a:t>
            </a:r>
            <a:r>
              <a:rPr lang="zh-CN" altLang="zh-CN" sz="2800" dirty="0" smtClean="0">
                <a:solidFill>
                  <a:srgbClr val="FF0000"/>
                </a:solidFill>
                <a:latin typeface="Times New Roman" panose="02020603050405020304" pitchFamily="18" charset="0"/>
                <a:cs typeface="Times New Roman" panose="02020603050405020304" pitchFamily="18" charset="0"/>
              </a:rPr>
              <a:t>非</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en-US" sz="2800" dirty="0"/>
          </a:p>
        </p:txBody>
      </p:sp>
    </p:spTree>
    <p:extLst>
      <p:ext uri="{BB962C8B-B14F-4D97-AF65-F5344CB8AC3E}">
        <p14:creationId xmlns:p14="http://schemas.microsoft.com/office/powerpoint/2010/main" val="202970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2530" y="93146"/>
            <a:ext cx="2516056" cy="720058"/>
            <a:chOff x="381000" y="1480512"/>
            <a:chExt cx="2516056" cy="720058"/>
          </a:xfrm>
        </p:grpSpPr>
        <p:pic>
          <p:nvPicPr>
            <p:cNvPr id="12" name="TJ.eps" descr="id:2147490618;FounderCES"/>
            <p:cNvPicPr/>
            <p:nvPr/>
          </p:nvPicPr>
          <p:blipFill>
            <a:blip r:embed="rId2">
              <a:clrChange>
                <a:clrFrom>
                  <a:srgbClr val="FFFFFF"/>
                </a:clrFrom>
                <a:clrTo>
                  <a:srgbClr val="FFFFFF">
                    <a:alpha val="0"/>
                  </a:srgbClr>
                </a:clrTo>
              </a:clrChange>
            </a:blip>
            <a:stretch>
              <a:fillRect/>
            </a:stretch>
          </p:blipFill>
          <p:spPr>
            <a:xfrm>
              <a:off x="381000" y="1668002"/>
              <a:ext cx="2516056" cy="532568"/>
            </a:xfrm>
            <a:prstGeom prst="rect">
              <a:avLst/>
            </a:prstGeom>
          </p:spPr>
        </p:pic>
        <p:sp>
          <p:nvSpPr>
            <p:cNvPr id="3" name="矩形 2"/>
            <p:cNvSpPr>
              <a:spLocks noChangeAspect="1"/>
            </p:cNvSpPr>
            <p:nvPr/>
          </p:nvSpPr>
          <p:spPr>
            <a:xfrm>
              <a:off x="926283" y="1480512"/>
              <a:ext cx="1826141" cy="635943"/>
            </a:xfrm>
            <a:prstGeom prst="rect">
              <a:avLst/>
            </a:prstGeom>
          </p:spPr>
          <p:txBody>
            <a:bodyPr wrap="none">
              <a:spAutoFit/>
            </a:bodyPr>
            <a:lstStyle/>
            <a:p>
              <a:pPr>
                <a:lnSpc>
                  <a:spcPct val="120000"/>
                </a:lnSpc>
              </a:pPr>
              <a:r>
                <a:rPr lang="zh-CN" altLang="en-US" sz="3200" dirty="0">
                  <a:solidFill>
                    <a:srgbClr val="00B0F0"/>
                  </a:solidFill>
                  <a:latin typeface="NEU-BZ-S92" panose="02020503000000020003" pitchFamily="18" charset="-122"/>
                  <a:ea typeface="方正正黑简体"/>
                  <a:cs typeface="Times New Roman" panose="02020603050405020304" pitchFamily="18" charset="0"/>
                </a:rPr>
                <a:t>拓展延伸</a:t>
              </a:r>
              <a:endParaRPr lang="zh-CN" altLang="en-US" sz="3200" dirty="0">
                <a:solidFill>
                  <a:srgbClr val="00B0F0"/>
                </a:solidFill>
              </a:endParaRPr>
            </a:p>
          </p:txBody>
        </p:sp>
      </p:grpSp>
      <p:sp>
        <p:nvSpPr>
          <p:cNvPr id="2" name="矩形 1"/>
          <p:cNvSpPr>
            <a:spLocks noChangeAspect="1"/>
          </p:cNvSpPr>
          <p:nvPr/>
        </p:nvSpPr>
        <p:spPr>
          <a:xfrm>
            <a:off x="381000" y="864029"/>
            <a:ext cx="5963492" cy="652486"/>
          </a:xfrm>
          <a:prstGeom prst="rect">
            <a:avLst/>
          </a:prstGeom>
        </p:spPr>
        <p:txBody>
          <a:bodyPr wrap="none">
            <a:spAutoFit/>
          </a:bodyPr>
          <a:lstStyle/>
          <a:p>
            <a:pPr>
              <a:lnSpc>
                <a:spcPct val="130000"/>
              </a:lnSpc>
            </a:pPr>
            <a:r>
              <a:rPr lang="en-US" altLang="zh-CN" sz="2800" b="1" dirty="0" smtClean="0">
                <a:solidFill>
                  <a:srgbClr val="000000"/>
                </a:solidFill>
                <a:latin typeface="Times New Roman" panose="02020603050405020304" pitchFamily="18" charset="0"/>
                <a:cs typeface="Times New Roman" panose="02020603050405020304" pitchFamily="18" charset="0"/>
              </a:rPr>
              <a:t>1</a:t>
            </a:r>
            <a:r>
              <a:rPr lang="en-US" altLang="zh-CN" sz="2800" dirty="0" smtClean="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求同存异</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同</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和</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异</a:t>
            </a:r>
            <a:r>
              <a:rPr lang="en-US" altLang="zh-CN" sz="2800" dirty="0">
                <a:solidFill>
                  <a:srgbClr val="000000"/>
                </a:solidFill>
                <a:latin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各指什么</a:t>
            </a:r>
            <a:r>
              <a:rPr lang="en-US" altLang="zh-CN" sz="2800" dirty="0" smtClean="0">
                <a:solidFill>
                  <a:srgbClr val="000000"/>
                </a:solidFill>
                <a:latin typeface="Times New Roman" panose="02020603050405020304" pitchFamily="18" charset="0"/>
              </a:rPr>
              <a:t>? </a:t>
            </a:r>
            <a:endParaRPr lang="zh-CN" altLang="en-US" sz="2800" dirty="0"/>
          </a:p>
        </p:txBody>
      </p:sp>
      <p:graphicFrame>
        <p:nvGraphicFramePr>
          <p:cNvPr id="5" name="表格 4"/>
          <p:cNvGraphicFramePr>
            <a:graphicFrameLocks noGrp="1" noChangeAspect="1"/>
          </p:cNvGraphicFramePr>
          <p:nvPr>
            <p:extLst>
              <p:ext uri="{D42A27DB-BD31-4B8C-83A1-F6EECF244321}">
                <p14:modId xmlns:p14="http://schemas.microsoft.com/office/powerpoint/2010/main" val="3102314271"/>
              </p:ext>
            </p:extLst>
          </p:nvPr>
        </p:nvGraphicFramePr>
        <p:xfrm>
          <a:off x="381000" y="1556830"/>
          <a:ext cx="11430000" cy="1706880"/>
        </p:xfrm>
        <a:graphic>
          <a:graphicData uri="http://schemas.openxmlformats.org/drawingml/2006/table">
            <a:tbl>
              <a:tblPr firstRow="1" firstCol="1" bandRow="1"/>
              <a:tblGrid>
                <a:gridCol w="712076"/>
                <a:gridCol w="10717924"/>
              </a:tblGrid>
              <a:tr h="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同</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亚非各国共同的历史遭遇</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曾经受到帝国主义的侵略</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共同的现实问题</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如何发展国家经济</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维护民族独立</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共同的愿望</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维护世界和平</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异</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意识形态不同</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社会制度差异</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宗教信仰差异</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33020" marR="3302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7" name="矩形 6"/>
          <p:cNvSpPr>
            <a:spLocks noChangeAspect="1"/>
          </p:cNvSpPr>
          <p:nvPr/>
        </p:nvSpPr>
        <p:spPr>
          <a:xfrm>
            <a:off x="381000" y="3257054"/>
            <a:ext cx="11430000" cy="339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求同存异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方针与和平共处五项原则的关系</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求同存异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方针是把社会制度和意识形态的差异放在一边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在和平共处五项原则的基础上找共同点。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求同存异</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方针的提出为建立在和平共处五项原则基础上的国与国之间的关系开辟了切实可行的途径。万隆会议最后通过的十项国际关系原则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不仅包括和平共处五项原则的全部内容</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还对和平共处五项原则加以引申和发展。</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206489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209677"/>
            <a:ext cx="11430001" cy="577785"/>
            <a:chOff x="381000" y="209677"/>
            <a:chExt cx="11430001" cy="577785"/>
          </a:xfrm>
        </p:grpSpPr>
        <p:grpSp>
          <p:nvGrpSpPr>
            <p:cNvPr id="8" name="组合 7"/>
            <p:cNvGrpSpPr/>
            <p:nvPr userDrawn="1"/>
          </p:nvGrpSpPr>
          <p:grpSpPr>
            <a:xfrm>
              <a:off x="381000" y="209677"/>
              <a:ext cx="771985" cy="577785"/>
              <a:chOff x="7201355" y="2798675"/>
              <a:chExt cx="771985" cy="577785"/>
            </a:xfrm>
          </p:grpSpPr>
          <p:sp>
            <p:nvSpPr>
              <p:cNvPr id="10" name="平行四边形 9"/>
              <p:cNvSpPr/>
              <p:nvPr/>
            </p:nvSpPr>
            <p:spPr>
              <a:xfrm>
                <a:off x="7201355"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p:cNvSpPr/>
              <p:nvPr/>
            </p:nvSpPr>
            <p:spPr>
              <a:xfrm>
                <a:off x="7387916"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7574477"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7761038" y="2798675"/>
                <a:ext cx="212302" cy="577785"/>
              </a:xfrm>
              <a:prstGeom prst="parallelogram">
                <a:avLst>
                  <a:gd name="adj" fmla="val 50529"/>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userDrawn="1"/>
          </p:nvSpPr>
          <p:spPr>
            <a:xfrm>
              <a:off x="966425" y="741743"/>
              <a:ext cx="10844576" cy="45719"/>
            </a:xfrm>
            <a:prstGeom prst="rect">
              <a:avLst/>
            </a:prstGeom>
            <a:solidFill>
              <a:srgbClr val="3D7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622979" y="103386"/>
            <a:ext cx="5746402" cy="669887"/>
            <a:chOff x="3606630" y="897473"/>
            <a:chExt cx="4749093" cy="669887"/>
          </a:xfrm>
        </p:grpSpPr>
        <p:pic>
          <p:nvPicPr>
            <p:cNvPr id="21" name="图片 20" descr="阴影"/>
            <p:cNvPicPr>
              <a:picLocks noChangeAspect="1"/>
            </p:cNvPicPr>
            <p:nvPr/>
          </p:nvPicPr>
          <p:blipFill>
            <a:blip r:embed="rId2"/>
            <a:stretch>
              <a:fillRect/>
            </a:stretch>
          </p:blipFill>
          <p:spPr>
            <a:xfrm>
              <a:off x="3606630" y="897473"/>
              <a:ext cx="4749093" cy="669887"/>
            </a:xfrm>
            <a:prstGeom prst="rect">
              <a:avLst/>
            </a:prstGeom>
          </p:spPr>
        </p:pic>
        <p:sp>
          <p:nvSpPr>
            <p:cNvPr id="22" name="文本框 21"/>
            <p:cNvSpPr txBox="1"/>
            <p:nvPr/>
          </p:nvSpPr>
          <p:spPr>
            <a:xfrm>
              <a:off x="4660338" y="900607"/>
              <a:ext cx="2510204" cy="584775"/>
            </a:xfrm>
            <a:prstGeom prst="rect">
              <a:avLst/>
            </a:prstGeom>
            <a:noFill/>
          </p:spPr>
          <p:txBody>
            <a:bodyPr wrap="square" rtlCol="0">
              <a:spAutoFit/>
            </a:bodyPr>
            <a:lstStyle/>
            <a:p>
              <a:pPr algn="ctr"/>
              <a:r>
                <a:rPr lang="zh-CN" altLang="en-US" sz="3200" dirty="0" smtClean="0">
                  <a:solidFill>
                    <a:schemeClr val="accent2"/>
                  </a:solidFill>
                  <a:latin typeface="华文隶书" panose="02010800040101010101" pitchFamily="2" charset="-122"/>
                  <a:ea typeface="华文隶书" panose="02010800040101010101" pitchFamily="2" charset="-122"/>
                </a:rPr>
                <a:t>探究</a:t>
              </a:r>
              <a:r>
                <a:rPr lang="en-US" altLang="zh-CN" sz="3200" dirty="0" smtClean="0">
                  <a:solidFill>
                    <a:schemeClr val="accent2"/>
                  </a:solidFill>
                  <a:latin typeface="华文隶书" panose="02010800040101010101" pitchFamily="2" charset="-122"/>
                  <a:ea typeface="华文隶书" panose="02010800040101010101" pitchFamily="2" charset="-122"/>
                </a:rPr>
                <a:t>•</a:t>
              </a:r>
              <a:r>
                <a:rPr lang="zh-CN" altLang="en-US" sz="3200" dirty="0" smtClean="0">
                  <a:solidFill>
                    <a:schemeClr val="accent2"/>
                  </a:solidFill>
                  <a:latin typeface="华文隶书" panose="02010800040101010101" pitchFamily="2" charset="-122"/>
                  <a:ea typeface="华文隶书" panose="02010800040101010101" pitchFamily="2" charset="-122"/>
                </a:rPr>
                <a:t>重难解析</a:t>
              </a:r>
              <a:endParaRPr lang="zh-CN" altLang="en-US" sz="3200" dirty="0">
                <a:solidFill>
                  <a:schemeClr val="accent2"/>
                </a:solidFill>
                <a:latin typeface="华文隶书" panose="02010800040101010101" pitchFamily="2" charset="-122"/>
                <a:ea typeface="华文隶书" panose="02010800040101010101" pitchFamily="2" charset="-122"/>
              </a:endParaRPr>
            </a:p>
          </p:txBody>
        </p:sp>
      </p:grpSp>
      <p:grpSp>
        <p:nvGrpSpPr>
          <p:cNvPr id="3" name="组合 2"/>
          <p:cNvGrpSpPr/>
          <p:nvPr/>
        </p:nvGrpSpPr>
        <p:grpSpPr>
          <a:xfrm>
            <a:off x="551262" y="1388410"/>
            <a:ext cx="1922148" cy="628957"/>
            <a:chOff x="1483204" y="2104455"/>
            <a:chExt cx="1922148" cy="628957"/>
          </a:xfrm>
        </p:grpSpPr>
        <p:pic>
          <p:nvPicPr>
            <p:cNvPr id="14" name="bdc.eps" descr="id:2147490647;FounderCES"/>
            <p:cNvPicPr/>
            <p:nvPr/>
          </p:nvPicPr>
          <p:blipFill>
            <a:blip r:embed="rId3">
              <a:clrChange>
                <a:clrFrom>
                  <a:srgbClr val="FFFFFF"/>
                </a:clrFrom>
                <a:clrTo>
                  <a:srgbClr val="FFFFFF">
                    <a:alpha val="0"/>
                  </a:srgbClr>
                </a:clrTo>
              </a:clrChange>
            </a:blip>
            <a:stretch>
              <a:fillRect/>
            </a:stretch>
          </p:blipFill>
          <p:spPr>
            <a:xfrm>
              <a:off x="1483204" y="2170024"/>
              <a:ext cx="1922148" cy="563388"/>
            </a:xfrm>
            <a:prstGeom prst="rect">
              <a:avLst/>
            </a:prstGeom>
          </p:spPr>
        </p:pic>
        <p:sp>
          <p:nvSpPr>
            <p:cNvPr id="2" name="矩形 1"/>
            <p:cNvSpPr>
              <a:spLocks noChangeAspect="1"/>
            </p:cNvSpPr>
            <p:nvPr/>
          </p:nvSpPr>
          <p:spPr>
            <a:xfrm>
              <a:off x="1584106" y="2104455"/>
              <a:ext cx="1720343" cy="600229"/>
            </a:xfrm>
            <a:prstGeom prst="rect">
              <a:avLst/>
            </a:prstGeom>
          </p:spPr>
          <p:txBody>
            <a:bodyPr wrap="none">
              <a:spAutoFit/>
            </a:bodyPr>
            <a:lstStyle/>
            <a:p>
              <a:pPr>
                <a:lnSpc>
                  <a:spcPct val="130000"/>
                </a:lnSpc>
              </a:pPr>
              <a:r>
                <a:rPr lang="zh-CN" altLang="zh-CN" sz="2800" dirty="0">
                  <a:solidFill>
                    <a:srgbClr val="00B0F0"/>
                  </a:solidFill>
                  <a:latin typeface="Arial" panose="020B0604020202020204" pitchFamily="34" charset="0"/>
                  <a:ea typeface="黑体" panose="02010609060101010101" pitchFamily="49" charset="-122"/>
                  <a:cs typeface="Times New Roman" panose="02020603050405020304" pitchFamily="18" charset="0"/>
                </a:rPr>
                <a:t>论从史</a:t>
              </a:r>
              <a:r>
                <a:rPr lang="zh-CN"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出</a:t>
              </a:r>
              <a:r>
                <a:rPr lang="en-US" altLang="zh-CN" sz="2800" dirty="0" smtClean="0">
                  <a:solidFill>
                    <a:srgbClr val="00B0F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800" dirty="0">
                <a:solidFill>
                  <a:srgbClr val="00B0F0"/>
                </a:solidFill>
              </a:endParaRPr>
            </a:p>
          </p:txBody>
        </p:sp>
      </p:grpSp>
      <p:sp>
        <p:nvSpPr>
          <p:cNvPr id="4" name="矩形 3"/>
          <p:cNvSpPr>
            <a:spLocks noChangeAspect="1"/>
          </p:cNvSpPr>
          <p:nvPr/>
        </p:nvSpPr>
        <p:spPr>
          <a:xfrm>
            <a:off x="3721029" y="752253"/>
            <a:ext cx="5391219" cy="652486"/>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探究</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点</a:t>
            </a:r>
            <a:r>
              <a:rPr lang="en-US" altLang="zh-CN" sz="2800" dirty="0" smtClean="0">
                <a:solidFill>
                  <a:srgbClr val="000000"/>
                </a:solidFill>
                <a:latin typeface="NEU-BZ-S92" panose="02020503000000020003" pitchFamily="18" charset="-122"/>
                <a:ea typeface="方正兰亭中黑_GBK"/>
                <a:cs typeface="Times New Roman" panose="02020603050405020304" pitchFamily="18" charset="0"/>
              </a:rPr>
              <a:t>  </a:t>
            </a:r>
            <a:r>
              <a:rPr lang="zh-CN" altLang="zh-CN" sz="2800" dirty="0" smtClean="0">
                <a:solidFill>
                  <a:srgbClr val="000000"/>
                </a:solidFill>
                <a:latin typeface="NEU-BZ-S92" panose="02020503000000020003" pitchFamily="18" charset="-122"/>
                <a:ea typeface="方正兰亭中黑_GBK"/>
                <a:cs typeface="Times New Roman" panose="02020603050405020304" pitchFamily="18" charset="0"/>
              </a:rPr>
              <a:t>和平共处五项原则</a:t>
            </a:r>
            <a:r>
              <a:rPr lang="zh-CN" altLang="zh-CN" sz="2800" dirty="0">
                <a:solidFill>
                  <a:srgbClr val="000000"/>
                </a:solidFill>
                <a:latin typeface="NEU-BZ-S92" panose="02020503000000020003" pitchFamily="18" charset="-122"/>
                <a:ea typeface="方正兰亭中黑_GBK"/>
                <a:cs typeface="Times New Roman" panose="02020603050405020304" pitchFamily="18" charset="0"/>
              </a:rPr>
              <a:t>的影响</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381000" y="2114466"/>
            <a:ext cx="11430000" cy="4514826"/>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sz="28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800" dirty="0">
                <a:solidFill>
                  <a:srgbClr val="000000"/>
                </a:solidFill>
                <a:latin typeface="Times New Roman" panose="02020603050405020304" pitchFamily="18" charset="0"/>
                <a:cs typeface="Times New Roman" panose="02020603050405020304" pitchFamily="18" charset="0"/>
              </a:rPr>
              <a:t>　</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世界各国不分大小强弱</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不论其社会制度如何</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都是可以和平共处的。各国人民的民族独立权和自主权是必须得到尊重的。各国人民都应该有选择其国家制度和生活方式的权利</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不应受到其他国家的干涉</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如果这些原则能为一切国家所遵守</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则社会制度不同的国家的和平共处就有了保证</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而侵略和干涉内政的威胁和对于侵略和干涉内政的恐惧就将为安全感和互信所代替。</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摘编自牛军《</a:t>
            </a:r>
            <a:r>
              <a:rPr lang="zh-CN" altLang="zh-CN" sz="28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中华人民共和国对外</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关系史概论</a:t>
            </a:r>
            <a:r>
              <a:rPr lang="en-US" altLang="zh-CN" sz="2800" dirty="0">
                <a:solidFill>
                  <a:srgbClr val="000000"/>
                </a:solidFill>
                <a:latin typeface="Times New Roman" panose="02020603050405020304" pitchFamily="18" charset="0"/>
                <a:cs typeface="Times New Roman" panose="02020603050405020304" pitchFamily="18" charset="0"/>
              </a:rPr>
              <a:t>:1949—2000</a:t>
            </a:r>
            <a:r>
              <a:rPr lang="zh-CN"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8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sz="2800" dirty="0">
                <a:solidFill>
                  <a:srgbClr val="000000"/>
                </a:solidFill>
                <a:latin typeface="Times New Roman" panose="02020603050405020304" pitchFamily="18" charset="0"/>
                <a:cs typeface="Times New Roman" panose="02020603050405020304" pitchFamily="18" charset="0"/>
              </a:rPr>
              <a:t>(1)</a:t>
            </a:r>
            <a:r>
              <a:rPr lang="zh-CN" altLang="zh-CN" sz="2800" dirty="0">
                <a:solidFill>
                  <a:srgbClr val="000000"/>
                </a:solidFill>
                <a:latin typeface="Times New Roman" panose="02020603050405020304" pitchFamily="18" charset="0"/>
                <a:cs typeface="Times New Roman" panose="02020603050405020304" pitchFamily="18" charset="0"/>
              </a:rPr>
              <a:t>材料一中的</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这些原则</a:t>
            </a:r>
            <a:r>
              <a:rPr lang="en-US" altLang="zh-CN" sz="2800" dirty="0">
                <a:solidFill>
                  <a:srgbClr val="000000"/>
                </a:solidFill>
                <a:latin typeface="Times New Roman" panose="02020603050405020304" pitchFamily="18" charset="0"/>
                <a:cs typeface="Times New Roman" panose="02020603050405020304" pitchFamily="18" charset="0"/>
              </a:rPr>
              <a:t>”</a:t>
            </a:r>
            <a:r>
              <a:rPr lang="zh-CN" altLang="zh-CN" sz="2800" dirty="0">
                <a:solidFill>
                  <a:srgbClr val="000000"/>
                </a:solidFill>
                <a:latin typeface="Times New Roman" panose="02020603050405020304" pitchFamily="18" charset="0"/>
                <a:cs typeface="Times New Roman" panose="02020603050405020304" pitchFamily="18" charset="0"/>
              </a:rPr>
              <a:t>是指什么</a:t>
            </a:r>
            <a:r>
              <a:rPr lang="en-US" altLang="zh-CN" sz="2800" dirty="0">
                <a:solidFill>
                  <a:srgbClr val="000000"/>
                </a:solidFill>
                <a:latin typeface="Times New Roman" panose="02020603050405020304" pitchFamily="18" charset="0"/>
                <a:cs typeface="Times New Roman" panose="02020603050405020304" pitchFamily="18" charset="0"/>
              </a:rPr>
              <a:t>?</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6582104" y="6000059"/>
            <a:ext cx="3506088" cy="593752"/>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sz="2800" dirty="0">
                <a:solidFill>
                  <a:srgbClr val="FF0000"/>
                </a:solidFill>
                <a:latin typeface="Times New Roman" panose="02020603050405020304" pitchFamily="18" charset="0"/>
                <a:cs typeface="Times New Roman" panose="02020603050405020304" pitchFamily="18" charset="0"/>
              </a:rPr>
              <a:t>和平共处五项原则</a:t>
            </a:r>
            <a:r>
              <a:rPr lang="zh-CN" altLang="zh-CN" sz="2800" dirty="0" smtClean="0">
                <a:solidFill>
                  <a:srgbClr val="FF0000"/>
                </a:solidFill>
                <a:latin typeface="Times New Roman" panose="02020603050405020304" pitchFamily="18" charset="0"/>
                <a:cs typeface="Times New Roman" panose="02020603050405020304" pitchFamily="18" charset="0"/>
              </a:rPr>
              <a:t>。</a:t>
            </a:r>
            <a:r>
              <a:rPr lang="en-US" altLang="zh-CN" sz="2800" dirty="0" smtClean="0">
                <a:solidFill>
                  <a:srgbClr val="FF0000"/>
                </a:solidFill>
                <a:latin typeface="Times New Roman" panose="02020603050405020304" pitchFamily="18" charset="0"/>
                <a:cs typeface="Times New Roman" panose="02020603050405020304" pitchFamily="18" charset="0"/>
              </a:rPr>
              <a:t> </a:t>
            </a:r>
            <a:endParaRPr lang="zh-CN" alt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072758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0"/>
                                        </p:tgtEl>
                                        <p:attrNameLst>
                                          <p:attrName>r</p:attrName>
                                        </p:attrNameLst>
                                      </p:cBhvr>
                                    </p:animRot>
                                    <p:animRot by="-240000">
                                      <p:cBhvr>
                                        <p:cTn id="7" dur="200" fill="hold">
                                          <p:stCondLst>
                                            <p:cond delay="200"/>
                                          </p:stCondLst>
                                        </p:cTn>
                                        <p:tgtEl>
                                          <p:spTgt spid="20"/>
                                        </p:tgtEl>
                                        <p:attrNameLst>
                                          <p:attrName>r</p:attrName>
                                        </p:attrNameLst>
                                      </p:cBhvr>
                                    </p:animRot>
                                    <p:animRot by="240000">
                                      <p:cBhvr>
                                        <p:cTn id="8" dur="200" fill="hold">
                                          <p:stCondLst>
                                            <p:cond delay="400"/>
                                          </p:stCondLst>
                                        </p:cTn>
                                        <p:tgtEl>
                                          <p:spTgt spid="20"/>
                                        </p:tgtEl>
                                        <p:attrNameLst>
                                          <p:attrName>r</p:attrName>
                                        </p:attrNameLst>
                                      </p:cBhvr>
                                    </p:animRot>
                                    <p:animRot by="-240000">
                                      <p:cBhvr>
                                        <p:cTn id="9" dur="200" fill="hold">
                                          <p:stCondLst>
                                            <p:cond delay="600"/>
                                          </p:stCondLst>
                                        </p:cTn>
                                        <p:tgtEl>
                                          <p:spTgt spid="20"/>
                                        </p:tgtEl>
                                        <p:attrNameLst>
                                          <p:attrName>r</p:attrName>
                                        </p:attrNameLst>
                                      </p:cBhvr>
                                    </p:animRot>
                                    <p:animRot by="120000">
                                      <p:cBhvr>
                                        <p:cTn id="10" dur="200" fill="hold">
                                          <p:stCondLst>
                                            <p:cond delay="800"/>
                                          </p:stCondLst>
                                        </p:cTn>
                                        <p:tgtEl>
                                          <p:spTgt spid="2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2.xml><?xml version="1.0" encoding="utf-8"?>
<a:theme xmlns:a="http://schemas.openxmlformats.org/drawingml/2006/main" name="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3" id="{8BD615A3-ED6F-4864-AAC0-0556D364D909}" vid="{BB39B361-BEE4-4C79-9337-7BDCCC8254BC}"/>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2" id="{70E64BFA-7F28-4524-A2F1-429ED1F70AD6}" vid="{BD76309B-3463-496C-8A18-DE26D7DDD99E}"/>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新模板</Template>
  <TotalTime>313</TotalTime>
  <Words>749</Words>
  <Application>Microsoft Office PowerPoint</Application>
  <PresentationFormat>宽屏</PresentationFormat>
  <Paragraphs>92</Paragraphs>
  <Slides>13</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13</vt:i4>
      </vt:variant>
    </vt:vector>
  </HeadingPairs>
  <TitlesOfParts>
    <vt:vector size="29" baseType="lpstr">
      <vt:lpstr>NEU-BZ-S92</vt:lpstr>
      <vt:lpstr>方正兰亭中黑_GBK</vt:lpstr>
      <vt:lpstr>方正正黑简体</vt:lpstr>
      <vt:lpstr>仿宋</vt:lpstr>
      <vt:lpstr>黑体</vt:lpstr>
      <vt:lpstr>华文隶书</vt:lpstr>
      <vt:lpstr>楷体</vt:lpstr>
      <vt:lpstr>隶书</vt:lpstr>
      <vt:lpstr>宋体</vt:lpstr>
      <vt:lpstr>微软雅黑</vt:lpstr>
      <vt:lpstr>Arial</vt:lpstr>
      <vt:lpstr>Calibri</vt:lpstr>
      <vt:lpstr>Times New Roman</vt:lpstr>
      <vt:lpstr>Office 主题</vt:lpstr>
      <vt:lpstr>专业教辅课件Q:251490010</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43</cp:revision>
  <dcterms:created xsi:type="dcterms:W3CDTF">2021-07-19T03:09:34Z</dcterms:created>
  <dcterms:modified xsi:type="dcterms:W3CDTF">2026-03-06T07:10:43Z</dcterms:modified>
</cp:coreProperties>
</file>