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1"/>
  </p:notesMasterIdLst>
  <p:sldIdLst>
    <p:sldId id="347" r:id="rId4"/>
    <p:sldId id="350" r:id="rId5"/>
    <p:sldId id="296" r:id="rId6"/>
    <p:sldId id="345" r:id="rId7"/>
    <p:sldId id="354" r:id="rId8"/>
    <p:sldId id="355" r:id="rId9"/>
    <p:sldId id="356" r:id="rId10"/>
    <p:sldId id="357" r:id="rId11"/>
    <p:sldId id="358" r:id="rId12"/>
    <p:sldId id="351" r:id="rId13"/>
    <p:sldId id="360" r:id="rId14"/>
    <p:sldId id="361" r:id="rId15"/>
    <p:sldId id="346" r:id="rId16"/>
    <p:sldId id="362" r:id="rId17"/>
    <p:sldId id="352" r:id="rId18"/>
    <p:sldId id="353" r:id="rId19"/>
    <p:sldId id="349"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17</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a:t>
            </a:r>
            <a:r>
              <a:rPr lang="zh-CN" altLang="en-US" sz="4656" b="1" dirty="0">
                <a:solidFill>
                  <a:srgbClr val="D60093"/>
                </a:solidFill>
                <a:latin typeface="隶书" panose="02010509060101010101" pitchFamily="49" charset="-122"/>
                <a:ea typeface="隶书" panose="02010509060101010101" pitchFamily="49" charset="-122"/>
              </a:rPr>
              <a:t>课　中华人民共和国成立</a:t>
            </a: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965504"/>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928733" cy="635943"/>
            </a:xfrm>
            <a:prstGeom prst="rect">
              <a:avLst/>
            </a:prstGeom>
          </p:spPr>
          <p:txBody>
            <a:bodyPr wrap="none">
              <a:spAutoFit/>
            </a:bodyPr>
            <a:lstStyle/>
            <a:p>
              <a:pPr>
                <a:lnSpc>
                  <a:spcPct val="120000"/>
                </a:lnSpc>
              </a:pPr>
              <a:r>
                <a:rPr lang="zh-CN" altLang="zh-CN" sz="3200" dirty="0">
                  <a:solidFill>
                    <a:srgbClr val="00B0F0"/>
                  </a:solidFill>
                  <a:latin typeface="NEU-BZ-S92" panose="02020503000000020003" pitchFamily="18" charset="-122"/>
                  <a:ea typeface="方正正黑简体"/>
                  <a:cs typeface="Times New Roman" panose="02020603050405020304" pitchFamily="18" charset="0"/>
                </a:rPr>
                <a:t>历史</a:t>
              </a:r>
              <a:r>
                <a:rPr lang="zh-CN" altLang="zh-CN" sz="3200" dirty="0" smtClean="0">
                  <a:solidFill>
                    <a:srgbClr val="00B0F0"/>
                  </a:solidFill>
                  <a:latin typeface="NEU-BZ-S92" panose="02020503000000020003" pitchFamily="18" charset="-122"/>
                  <a:ea typeface="方正正黑简体"/>
                  <a:cs typeface="Times New Roman" panose="02020603050405020304" pitchFamily="18" charset="0"/>
                </a:rPr>
                <a:t>比较</a:t>
              </a:r>
              <a:r>
                <a:rPr lang="en-US" altLang="zh-CN" sz="3200" dirty="0" smtClean="0">
                  <a:solidFill>
                    <a:srgbClr val="00B0F0"/>
                  </a:solidFill>
                  <a:latin typeface="NEU-BZ-S92" panose="02020503000000020003" pitchFamily="18" charset="-122"/>
                  <a:ea typeface="方正正黑简体"/>
                  <a:cs typeface="Times New Roman" panose="02020603050405020304" pitchFamily="18" charset="0"/>
                </a:rPr>
                <a:t> </a:t>
              </a:r>
              <a:endParaRPr lang="zh-CN" altLang="en-US" sz="3200" dirty="0">
                <a:solidFill>
                  <a:srgbClr val="00B0F0"/>
                </a:solidFill>
              </a:endParaRPr>
            </a:p>
          </p:txBody>
        </p:sp>
      </p:grpSp>
      <p:sp>
        <p:nvSpPr>
          <p:cNvPr id="2" name="矩形 1"/>
          <p:cNvSpPr>
            <a:spLocks noChangeAspect="1"/>
          </p:cNvSpPr>
          <p:nvPr/>
        </p:nvSpPr>
        <p:spPr>
          <a:xfrm>
            <a:off x="3473869" y="1622467"/>
            <a:ext cx="5190845" cy="652486"/>
          </a:xfrm>
          <a:prstGeom prst="rect">
            <a:avLst/>
          </a:prstGeom>
        </p:spPr>
        <p:txBody>
          <a:bodyPr wrap="none">
            <a:spAutoFit/>
          </a:bodyPr>
          <a:lstStyle/>
          <a:p>
            <a:pPr>
              <a:lnSpc>
                <a:spcPct val="130000"/>
              </a:lnSpc>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与旧中国相比</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新中国有何不同</a:t>
            </a:r>
            <a:r>
              <a:rPr lang="en-US" altLang="zh-CN" sz="2800" dirty="0" smtClean="0">
                <a:solidFill>
                  <a:srgbClr val="000000"/>
                </a:solidFill>
                <a:latin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232529417"/>
              </p:ext>
            </p:extLst>
          </p:nvPr>
        </p:nvGraphicFramePr>
        <p:xfrm>
          <a:off x="381000" y="2378227"/>
          <a:ext cx="11430000" cy="1706880"/>
        </p:xfrm>
        <a:graphic>
          <a:graphicData uri="http://schemas.openxmlformats.org/drawingml/2006/table">
            <a:tbl>
              <a:tblPr firstRow="1" firstCol="1" bandRow="1"/>
              <a:tblGrid>
                <a:gridCol w="2751083"/>
                <a:gridCol w="4868917"/>
                <a:gridCol w="3810000"/>
              </a:tblGrid>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比较项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旧中国</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新中国</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社会性质</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半殖民地半封建社会</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新民主主义社会</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国家命运</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贫穷落后</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遭受列强欺凌</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独立自主</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人民命运</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受奴役、受压迫</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当家作主</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381000" y="1403533"/>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三、祖国大陆的完全统一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解放除西藏以外的全部中国大陆</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背景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新中国成立时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国民党军队占据着以</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为中心的华南地区、以</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为中心的西南地区和一些沿海岛屿。</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作战方针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中国人民解放军采取大迂回、</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的作战方针。</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7475482" y="252060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广州</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1862958" y="3078790"/>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重庆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7253905" y="3637669"/>
            <a:ext cx="1351652"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大</a:t>
            </a:r>
            <a:r>
              <a:rPr lang="zh-CN" altLang="zh-CN" sz="2800" dirty="0" smtClean="0">
                <a:solidFill>
                  <a:srgbClr val="FF0000"/>
                </a:solidFill>
                <a:latin typeface="Times New Roman" panose="02020603050405020304" pitchFamily="18" charset="0"/>
                <a:cs typeface="Times New Roman" panose="02020603050405020304" pitchFamily="18" charset="0"/>
              </a:rPr>
              <a:t>包围</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208886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811847"/>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西藏和平解放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概况</a:t>
            </a:r>
            <a:r>
              <a:rPr lang="en-US" altLang="zh-CN" sz="2800" dirty="0">
                <a:solidFill>
                  <a:srgbClr val="000000"/>
                </a:solidFill>
                <a:latin typeface="Times New Roman" panose="02020603050405020304" pitchFamily="18" charset="0"/>
                <a:cs typeface="Times New Roman" panose="02020603050405020304" pitchFamily="18" charset="0"/>
              </a:rPr>
              <a:t>:1949</a:t>
            </a:r>
            <a:r>
              <a:rPr lang="zh-CN" altLang="zh-CN" sz="2800" dirty="0">
                <a:solidFill>
                  <a:srgbClr val="000000"/>
                </a:solidFill>
                <a:latin typeface="Times New Roman" panose="02020603050405020304" pitchFamily="18" charset="0"/>
                <a:cs typeface="Times New Roman" panose="02020603050405020304" pitchFamily="18" charset="0"/>
              </a:rPr>
              <a:t>年开国大典时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居住在青海塔尔寺的西藏宗教领袖之一班禅额尔德尼</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确吉坚赞致电毛泽东主席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表示拥护中国共产党和中央人民政府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希望早日解放西藏。</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中央人民政府代表与西藏地方政府派出的以阿沛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阿旺晋美为首席代表的代表团经过充分协商谈判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达成关于和平解放西藏办法的协议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西藏和平解放。</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祖国大陆获得</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统一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各族人民实现了大团结。</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4059621" y="2507748"/>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1951 </a:t>
            </a:r>
            <a:endParaRPr lang="zh-CN" altLang="en-US" sz="2800" dirty="0"/>
          </a:p>
        </p:txBody>
      </p:sp>
      <p:sp>
        <p:nvSpPr>
          <p:cNvPr id="6" name="矩形 5"/>
          <p:cNvSpPr>
            <a:spLocks noChangeAspect="1"/>
          </p:cNvSpPr>
          <p:nvPr/>
        </p:nvSpPr>
        <p:spPr>
          <a:xfrm>
            <a:off x="4196255" y="4145270"/>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完全</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566139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381000" y="1228404"/>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2861781" y="699703"/>
            <a:ext cx="6468438"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中华人民共和国</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成立的历史意义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210738" y="1849653"/>
            <a:ext cx="11674366" cy="4697953"/>
          </a:xfrm>
          <a:prstGeom prst="rect">
            <a:avLst/>
          </a:prstGeom>
        </p:spPr>
        <p:txBody>
          <a:bodyPr wrap="square">
            <a:spAutoFit/>
          </a:bodyPr>
          <a:lstStyle/>
          <a:p>
            <a:pPr>
              <a:lnSpc>
                <a:spcPct val="12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经过二十八年浴血奋斗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党领导人民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在各民主党派和无党派民主人士积极合作下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于一九四九年十月一日宣告成立中华人民共和国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实现民族独立、人民解放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彻底结束了旧中国半殖民地半封建社会的历史</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彻底结束了极少数剥削者统治广大劳动人民的历史</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彻底结束了旧中国一盘散沙的局面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彻底废除了列强强加给中国的不平等条约和帝国主义在中国的一切特权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实现了中国从几千年封建专制政治向人民民主的伟大飞跃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也极大改变了世界政治格局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鼓舞了全世界被压迫民族和被压迫人民争取解放的斗争。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《中共中央关于党的百年奋斗重大成就和历史经验的决议》</a:t>
            </a:r>
            <a:endPar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2021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704853"/>
            <a:ext cx="7904728"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根据上述材料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写出中华人民共和国成立的意义</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81000" y="1367849"/>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对中国</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实现民族独立、人民解放</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彻底结束了旧中国半殖民地半封建社会的历史</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彻底结束了极少数剥削者统治广大劳动人民的历史</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彻底结束了旧中国一盘散沙的局面</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彻底废除了列强强加给中国的不平等条约和帝国主义在中国的一切特权</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实现了中国从几千年封建专制政治向人民民主的伟大飞跃。对世界</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极大改变了世界政治格局</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鼓舞了全世界被压迫民族和被压迫人民争取解放的斗争。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4205106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91675"/>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786201"/>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某同学制作了下面的知识结构示意图。据此可知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中华人民共和国</a:t>
            </a:r>
            <a:r>
              <a:rPr lang="zh-CN" altLang="zh-CN" sz="2800" dirty="0" smtClean="0">
                <a:solidFill>
                  <a:srgbClr val="000000"/>
                </a:solidFill>
                <a:latin typeface="Times New Roman" panose="02020603050405020304" pitchFamily="18" charset="0"/>
                <a:cs typeface="Times New Roman" panose="02020603050405020304" pitchFamily="18" charset="0"/>
              </a:rPr>
              <a:t>成立</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XL8QXR03.eps" descr="id:2147490661;FounderCES"/>
          <p:cNvPicPr/>
          <p:nvPr/>
        </p:nvPicPr>
        <p:blipFill>
          <a:blip r:embed="rId3">
            <a:clrChange>
              <a:clrFrom>
                <a:srgbClr val="FFFFFF"/>
              </a:clrFrom>
              <a:clrTo>
                <a:srgbClr val="FFFFFF">
                  <a:alpha val="0"/>
                </a:srgbClr>
              </a:clrTo>
            </a:clrChange>
          </a:blip>
          <a:stretch>
            <a:fillRect/>
          </a:stretch>
        </p:blipFill>
        <p:spPr>
          <a:xfrm>
            <a:off x="2452390" y="1940108"/>
            <a:ext cx="5853507" cy="867008"/>
          </a:xfrm>
          <a:prstGeom prst="rect">
            <a:avLst/>
          </a:prstGeom>
        </p:spPr>
      </p:pic>
      <p:sp>
        <p:nvSpPr>
          <p:cNvPr id="3" name="矩形 2"/>
          <p:cNvSpPr>
            <a:spLocks noChangeAspect="1"/>
          </p:cNvSpPr>
          <p:nvPr/>
        </p:nvSpPr>
        <p:spPr>
          <a:xfrm>
            <a:off x="381000" y="2838646"/>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拉开了近代民族民主革命的序幕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深刻改变了中国的命运</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宣告了封建君主专制制度的终结</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打开了中国进步潮流的大门</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11055862" y="1362239"/>
            <a:ext cx="423514"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4" name="矩形 3"/>
          <p:cNvSpPr>
            <a:spLocks noChangeAspect="1"/>
          </p:cNvSpPr>
          <p:nvPr/>
        </p:nvSpPr>
        <p:spPr>
          <a:xfrm>
            <a:off x="381000" y="5112858"/>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中华人民共和国成立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彻底结束了旧中国半殖民地半封建社会的历史</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实现了中国从几千年封建专制政治向人民民主的伟大飞跃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实现了民族独立和人民解放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深刻改变了中国的命运。</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512243"/>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XL8QXR04.eps" descr="id:2147490675;FounderCES"/>
          <p:cNvPicPr/>
          <p:nvPr/>
        </p:nvPicPr>
        <p:blipFill>
          <a:blip r:embed="rId3">
            <a:clrChange>
              <a:clrFrom>
                <a:srgbClr val="FFFFFF"/>
              </a:clrFrom>
              <a:clrTo>
                <a:srgbClr val="FFFFFF">
                  <a:alpha val="0"/>
                </a:srgbClr>
              </a:clrTo>
            </a:clrChange>
          </a:blip>
          <a:stretch>
            <a:fillRect/>
          </a:stretch>
        </p:blipFill>
        <p:spPr>
          <a:xfrm>
            <a:off x="300738" y="1319463"/>
            <a:ext cx="11744117" cy="3687968"/>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037257"/>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了解中国人民政治协商会议召开、开国大典</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认识中华人民共和国成立对中国和世界历史的伟大意义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通过中国共产党领导的多党合作和政治协商制度的确立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认识当代中国政治制度的内涵及意义。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3" name="矩形 2"/>
          <p:cNvSpPr>
            <a:spLocks noChangeAspect="1"/>
          </p:cNvSpPr>
          <p:nvPr/>
        </p:nvSpPr>
        <p:spPr>
          <a:xfrm>
            <a:off x="381000" y="2018341"/>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一、中国人民政治协商会议和《共同纲领》</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中国人民政治协商会议第一届全体会议</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概况</a:t>
            </a:r>
            <a:r>
              <a:rPr lang="en-US" altLang="zh-CN" sz="2800" dirty="0">
                <a:solidFill>
                  <a:srgbClr val="000000"/>
                </a:solidFill>
                <a:latin typeface="Times New Roman" panose="02020603050405020304" pitchFamily="18" charset="0"/>
                <a:cs typeface="Times New Roman" panose="02020603050405020304" pitchFamily="18" charset="0"/>
              </a:rPr>
              <a:t>:1949</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9</a:t>
            </a:r>
            <a:r>
              <a:rPr lang="zh-CN" altLang="zh-CN" sz="2800" dirty="0">
                <a:solidFill>
                  <a:srgbClr val="000000"/>
                </a:solidFill>
                <a:latin typeface="Times New Roman" panose="02020603050405020304" pitchFamily="18" charset="0"/>
                <a:cs typeface="Times New Roman" panose="02020603050405020304" pitchFamily="18" charset="0"/>
              </a:rPr>
              <a:t>月在北平召开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完成了</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的筹建工作。</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6388713" y="3132171"/>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新中国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3632128025"/>
              </p:ext>
            </p:extLst>
          </p:nvPr>
        </p:nvGraphicFramePr>
        <p:xfrm>
          <a:off x="381000" y="947769"/>
          <a:ext cx="11430000" cy="4370465"/>
        </p:xfrm>
        <a:graphic>
          <a:graphicData uri="http://schemas.openxmlformats.org/drawingml/2006/table">
            <a:tbl>
              <a:tblPr firstRow="1" firstCol="1" bandRow="1"/>
              <a:tblGrid>
                <a:gridCol w="1626476"/>
                <a:gridCol w="9803524"/>
              </a:tblGrid>
              <a:tr h="485607">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通过文件</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通过了《中国人民政治协商会议共同纲领》等重要文件</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5607">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首都</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定于北平</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将北平改为北京</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5607">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纪年法</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采用</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1215">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国歌</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在中华人民共和国国歌未正式制定前</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》为国歌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5607">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国旗</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1215">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中央机构</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中华人民共和国中央人民政府委员会</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 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主席</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朱德、刘少奇、宋庆龄、李济深、张澜、高岗为副主席</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5607">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纪念碑</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决定在北京天安门广场建立</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381000" y="262759"/>
            <a:ext cx="1412566"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smtClean="0">
                <a:solidFill>
                  <a:srgbClr val="000000"/>
                </a:solidFill>
                <a:latin typeface="Times New Roman" panose="02020603050405020304" pitchFamily="18" charset="0"/>
                <a:cs typeface="Times New Roman" panose="02020603050405020304" pitchFamily="18" charset="0"/>
              </a:rPr>
              <a:t>内容</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2724807" y="1829095"/>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公元</a:t>
            </a:r>
            <a:r>
              <a:rPr lang="zh-CN" altLang="zh-CN" sz="2800" dirty="0" smtClean="0">
                <a:solidFill>
                  <a:srgbClr val="FF0000"/>
                </a:solidFill>
                <a:latin typeface="Times New Roman" panose="02020603050405020304" pitchFamily="18" charset="0"/>
                <a:cs typeface="Times New Roman" panose="02020603050405020304" pitchFamily="18" charset="0"/>
              </a:rPr>
              <a:t>纪年</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8631620" y="2352689"/>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义勇军</a:t>
            </a:r>
            <a:r>
              <a:rPr lang="zh-CN" altLang="zh-CN" sz="2800" dirty="0" smtClean="0">
                <a:solidFill>
                  <a:srgbClr val="FF0000"/>
                </a:solidFill>
                <a:latin typeface="Times New Roman" panose="02020603050405020304" pitchFamily="18" charset="0"/>
                <a:cs typeface="Times New Roman" panose="02020603050405020304" pitchFamily="18" charset="0"/>
              </a:rPr>
              <a:t>进行曲</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2052145" y="3300544"/>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五星红旗</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8106104" y="3812462"/>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毛泽东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6246235" y="4764217"/>
            <a:ext cx="2787943"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人民英雄纪念碑</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914567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998918"/>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职权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中国人民政治协商会议第一届全体会议代行</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a:t>
            </a:r>
            <a:r>
              <a:rPr lang="zh-CN" altLang="zh-CN" sz="2800" dirty="0">
                <a:solidFill>
                  <a:srgbClr val="000000"/>
                </a:solidFill>
                <a:latin typeface="Times New Roman" panose="02020603050405020304" pitchFamily="18" charset="0"/>
                <a:cs typeface="Times New Roman" panose="02020603050405020304" pitchFamily="18" charset="0"/>
              </a:rPr>
              <a:t>职权。</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标志着中国共产党领导的多党合作和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制度正式确立</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8442434" y="1998918"/>
            <a:ext cx="314701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全国人民代表大会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7464972" y="311274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政治</a:t>
            </a:r>
            <a:r>
              <a:rPr lang="zh-CN" altLang="zh-CN" sz="2800" dirty="0" smtClean="0">
                <a:solidFill>
                  <a:srgbClr val="FF0000"/>
                </a:solidFill>
                <a:latin typeface="Times New Roman" panose="02020603050405020304" pitchFamily="18" charset="0"/>
                <a:cs typeface="Times New Roman" panose="02020603050405020304" pitchFamily="18" charset="0"/>
              </a:rPr>
              <a:t>协商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210541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94102"/>
            <a:ext cx="11430000" cy="172053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《共同纲领》</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地位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是新中国的建国纲领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具有</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的性质。</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dirty="0">
                <a:solidFill>
                  <a:srgbClr val="000000"/>
                </a:solidFill>
                <a:latin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内容</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1917068224"/>
              </p:ext>
            </p:extLst>
          </p:nvPr>
        </p:nvGraphicFramePr>
        <p:xfrm>
          <a:off x="381000" y="2356677"/>
          <a:ext cx="11430000" cy="2646247"/>
        </p:xfrm>
        <a:graphic>
          <a:graphicData uri="http://schemas.openxmlformats.org/drawingml/2006/table">
            <a:tbl>
              <a:tblPr firstRow="1" firstCol="1" bandRow="1"/>
              <a:tblGrid>
                <a:gridCol w="1037897"/>
                <a:gridCol w="10392103"/>
              </a:tblGrid>
              <a:tr h="1587748">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国家</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性质</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中华人民共和国是新民主主义即人民民主主义的国家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领导的、以工农联盟为基础的、团结各民主阶级和国内各民族的</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8499">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政权</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形式</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国家政权属于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人民行使国家政权的机关为各级人民代表大会和各级人民政府</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各级政权机关一律实行</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6" name="矩形 5"/>
          <p:cNvSpPr>
            <a:spLocks noChangeAspect="1"/>
          </p:cNvSpPr>
          <p:nvPr/>
        </p:nvSpPr>
        <p:spPr>
          <a:xfrm>
            <a:off x="5741276" y="1154255"/>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临时</a:t>
            </a:r>
            <a:r>
              <a:rPr lang="zh-CN" altLang="zh-CN" sz="2800" dirty="0" smtClean="0">
                <a:solidFill>
                  <a:srgbClr val="FF0000"/>
                </a:solidFill>
                <a:latin typeface="Times New Roman" panose="02020603050405020304" pitchFamily="18" charset="0"/>
                <a:cs typeface="Times New Roman" panose="02020603050405020304" pitchFamily="18" charset="0"/>
              </a:rPr>
              <a:t>宪法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463565" y="2827578"/>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工人阶级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2935014" y="3258799"/>
            <a:ext cx="2428870"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人民民主专政</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3944006" y="393758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人民</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8925910" y="4367370"/>
            <a:ext cx="2069797"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民主集中制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66466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934267"/>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二、开国大典</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1949</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10</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毛泽东宣告中华人民共和国</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a:solidFill>
                  <a:srgbClr val="000000"/>
                </a:solidFill>
                <a:latin typeface="Times New Roman" panose="02020603050405020304" pitchFamily="18" charset="0"/>
                <a:cs typeface="Times New Roman" panose="02020603050405020304" pitchFamily="18" charset="0"/>
              </a:rPr>
              <a:t>_____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smtClean="0">
                <a:solidFill>
                  <a:srgbClr val="000000"/>
                </a:solidFill>
                <a:latin typeface="Times New Roman" panose="02020603050405020304" pitchFamily="18" charset="0"/>
                <a:cs typeface="Times New Roman" panose="02020603050405020304" pitchFamily="18" charset="0"/>
              </a:rPr>
              <a:t>成立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宣布本政府为代表中华人民共和国全国人民的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政府。随后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开始阅兵</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__________</a:t>
            </a:r>
            <a:r>
              <a:rPr lang="zh-CN" altLang="zh-CN" sz="2800" dirty="0" smtClean="0">
                <a:solidFill>
                  <a:srgbClr val="000000"/>
                </a:solidFill>
                <a:latin typeface="Times New Roman" panose="02020603050405020304" pitchFamily="18" charset="0"/>
                <a:cs typeface="Times New Roman" panose="02020603050405020304" pitchFamily="18" charset="0"/>
              </a:rPr>
              <a:t>宣读</a:t>
            </a:r>
            <a:r>
              <a:rPr lang="zh-CN" altLang="zh-CN" sz="2800" dirty="0">
                <a:solidFill>
                  <a:srgbClr val="000000"/>
                </a:solidFill>
                <a:latin typeface="Times New Roman" panose="02020603050405020304" pitchFamily="18" charset="0"/>
                <a:cs typeface="Times New Roman" panose="02020603050405020304" pitchFamily="18" charset="0"/>
              </a:rPr>
              <a:t>了解放一切尚未解放的国土的命令。阅兵结束后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举行了盛大的群众游行。</a:t>
            </a:r>
            <a:r>
              <a:rPr lang="en-US" altLang="zh-CN" sz="2800" dirty="0">
                <a:solidFill>
                  <a:srgbClr val="000000"/>
                </a:solidFill>
                <a:latin typeface="Times New Roman" panose="02020603050405020304" pitchFamily="18" charset="0"/>
                <a:cs typeface="Times New Roman" panose="02020603050405020304" pitchFamily="18" charset="0"/>
              </a:rPr>
              <a:t>10</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日成为中华人民共和国</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7223235" y="2050154"/>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中央</a:t>
            </a:r>
            <a:r>
              <a:rPr lang="zh-CN" altLang="zh-CN" sz="2800" dirty="0" smtClean="0">
                <a:solidFill>
                  <a:srgbClr val="FF0000"/>
                </a:solidFill>
                <a:latin typeface="Times New Roman" panose="02020603050405020304" pitchFamily="18" charset="0"/>
                <a:cs typeface="Times New Roman" panose="02020603050405020304" pitchFamily="18" charset="0"/>
              </a:rPr>
              <a:t>人民政府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519040" y="261860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唯一</a:t>
            </a:r>
            <a:r>
              <a:rPr lang="zh-CN" altLang="zh-CN" sz="2800" dirty="0" smtClean="0">
                <a:solidFill>
                  <a:srgbClr val="FF0000"/>
                </a:solidFill>
                <a:latin typeface="Times New Roman" panose="02020603050405020304" pitchFamily="18" charset="0"/>
                <a:cs typeface="Times New Roman" panose="02020603050405020304" pitchFamily="18" charset="0"/>
              </a:rPr>
              <a:t>合法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745559" y="3148229"/>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朱德</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7920912" y="3734495"/>
            <a:ext cx="1261884" cy="600229"/>
          </a:xfrm>
          <a:prstGeom prst="rect">
            <a:avLst/>
          </a:prstGeom>
        </p:spPr>
        <p:txBody>
          <a:bodyPr wrap="none">
            <a:spAutoFit/>
          </a:bodyPr>
          <a:lstStyle/>
          <a:p>
            <a:pPr>
              <a:lnSpc>
                <a:spcPct val="130000"/>
              </a:lnSpc>
            </a:pPr>
            <a:r>
              <a:rPr lang="zh-CN" altLang="en-US" sz="2800" dirty="0">
                <a:solidFill>
                  <a:srgbClr val="FF0000"/>
                </a:solidFill>
                <a:latin typeface="Times New Roman" panose="02020603050405020304" pitchFamily="18" charset="0"/>
                <a:cs typeface="Times New Roman" panose="02020603050405020304" pitchFamily="18" charset="0"/>
              </a:rPr>
              <a:t>国庆日</a:t>
            </a:r>
            <a:endParaRPr lang="zh-CN" altLang="en-US" sz="2800" dirty="0"/>
          </a:p>
        </p:txBody>
      </p:sp>
    </p:spTree>
    <p:extLst>
      <p:ext uri="{BB962C8B-B14F-4D97-AF65-F5344CB8AC3E}">
        <p14:creationId xmlns:p14="http://schemas.microsoft.com/office/powerpoint/2010/main" val="230152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567"/>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中华人民共和国成立的意义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国内</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XL8QXR02.eps" descr="id:2147490611;FounderCES"/>
          <p:cNvPicPr/>
          <p:nvPr/>
        </p:nvPicPr>
        <p:blipFill>
          <a:blip r:embed="rId2">
            <a:clrChange>
              <a:clrFrom>
                <a:srgbClr val="FFFFFF"/>
              </a:clrFrom>
              <a:clrTo>
                <a:srgbClr val="FFFFFF">
                  <a:alpha val="0"/>
                </a:srgbClr>
              </a:clrTo>
            </a:clrChange>
          </a:blip>
          <a:stretch>
            <a:fillRect/>
          </a:stretch>
        </p:blipFill>
        <p:spPr>
          <a:xfrm>
            <a:off x="2011516" y="1064371"/>
            <a:ext cx="8057393" cy="5168091"/>
          </a:xfrm>
          <a:prstGeom prst="rect">
            <a:avLst/>
          </a:prstGeom>
        </p:spPr>
      </p:pic>
      <p:sp>
        <p:nvSpPr>
          <p:cNvPr id="5" name="矩形 4"/>
          <p:cNvSpPr>
            <a:spLocks noChangeAspect="1"/>
          </p:cNvSpPr>
          <p:nvPr/>
        </p:nvSpPr>
        <p:spPr>
          <a:xfrm>
            <a:off x="381000" y="6205514"/>
            <a:ext cx="6269665"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国际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极大改变了世界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4974515" y="2207519"/>
            <a:ext cx="2954655" cy="527709"/>
          </a:xfrm>
          <a:prstGeom prst="rect">
            <a:avLst/>
          </a:prstGeom>
        </p:spPr>
        <p:txBody>
          <a:bodyPr wrap="none">
            <a:spAutoFit/>
          </a:bodyPr>
          <a:lstStyle/>
          <a:p>
            <a:pPr>
              <a:lnSpc>
                <a:spcPct val="130000"/>
              </a:lnSpc>
            </a:pPr>
            <a:r>
              <a:rPr lang="zh-CN" altLang="zh-CN" sz="2400" dirty="0">
                <a:solidFill>
                  <a:srgbClr val="FF0000"/>
                </a:solidFill>
                <a:latin typeface="Times New Roman" panose="02020603050405020304" pitchFamily="18" charset="0"/>
                <a:cs typeface="Times New Roman" panose="02020603050405020304" pitchFamily="18" charset="0"/>
              </a:rPr>
              <a:t>半殖民地半封建社会</a:t>
            </a:r>
            <a:endParaRPr lang="zh-CN" altLang="en-US" sz="2400" dirty="0"/>
          </a:p>
        </p:txBody>
      </p:sp>
      <p:sp>
        <p:nvSpPr>
          <p:cNvPr id="7" name="矩形 6"/>
          <p:cNvSpPr>
            <a:spLocks noChangeAspect="1"/>
          </p:cNvSpPr>
          <p:nvPr/>
        </p:nvSpPr>
        <p:spPr>
          <a:xfrm>
            <a:off x="5377356" y="4311356"/>
            <a:ext cx="1415772" cy="527709"/>
          </a:xfrm>
          <a:prstGeom prst="rect">
            <a:avLst/>
          </a:prstGeom>
        </p:spPr>
        <p:txBody>
          <a:bodyPr wrap="none">
            <a:spAutoFit/>
          </a:bodyPr>
          <a:lstStyle/>
          <a:p>
            <a:pPr>
              <a:lnSpc>
                <a:spcPct val="130000"/>
              </a:lnSpc>
            </a:pPr>
            <a:r>
              <a:rPr lang="zh-CN" altLang="en-US" sz="2400" dirty="0">
                <a:solidFill>
                  <a:srgbClr val="FF0000"/>
                </a:solidFill>
                <a:latin typeface="Times New Roman" panose="02020603050405020304" pitchFamily="18" charset="0"/>
                <a:cs typeface="Times New Roman" panose="02020603050405020304" pitchFamily="18" charset="0"/>
              </a:rPr>
              <a:t>一切特权</a:t>
            </a:r>
            <a:endParaRPr lang="zh-CN" altLang="en-US" sz="2400" dirty="0"/>
          </a:p>
        </p:txBody>
      </p:sp>
      <p:sp>
        <p:nvSpPr>
          <p:cNvPr id="8" name="矩形 7"/>
          <p:cNvSpPr>
            <a:spLocks noChangeAspect="1"/>
          </p:cNvSpPr>
          <p:nvPr/>
        </p:nvSpPr>
        <p:spPr>
          <a:xfrm>
            <a:off x="8048342" y="3066917"/>
            <a:ext cx="2031325" cy="527709"/>
          </a:xfrm>
          <a:prstGeom prst="rect">
            <a:avLst/>
          </a:prstGeom>
        </p:spPr>
        <p:txBody>
          <a:bodyPr wrap="none">
            <a:spAutoFit/>
          </a:bodyPr>
          <a:lstStyle/>
          <a:p>
            <a:pPr>
              <a:lnSpc>
                <a:spcPct val="130000"/>
              </a:lnSpc>
            </a:pPr>
            <a:r>
              <a:rPr lang="zh-CN" altLang="en-US" sz="2400" dirty="0">
                <a:solidFill>
                  <a:srgbClr val="FF0000"/>
                </a:solidFill>
                <a:latin typeface="Times New Roman" panose="02020603050405020304" pitchFamily="18" charset="0"/>
                <a:cs typeface="Times New Roman" panose="02020603050405020304" pitchFamily="18" charset="0"/>
              </a:rPr>
              <a:t>封建专制政治</a:t>
            </a:r>
            <a:endParaRPr lang="zh-CN" altLang="en-US" sz="2400" dirty="0"/>
          </a:p>
        </p:txBody>
      </p:sp>
      <p:sp>
        <p:nvSpPr>
          <p:cNvPr id="9" name="矩形 8"/>
          <p:cNvSpPr>
            <a:spLocks noChangeAspect="1"/>
          </p:cNvSpPr>
          <p:nvPr/>
        </p:nvSpPr>
        <p:spPr>
          <a:xfrm>
            <a:off x="7994552" y="3895841"/>
            <a:ext cx="1415772" cy="527709"/>
          </a:xfrm>
          <a:prstGeom prst="rect">
            <a:avLst/>
          </a:prstGeom>
        </p:spPr>
        <p:txBody>
          <a:bodyPr wrap="none">
            <a:spAutoFit/>
          </a:bodyPr>
          <a:lstStyle/>
          <a:p>
            <a:pPr>
              <a:lnSpc>
                <a:spcPct val="130000"/>
              </a:lnSpc>
            </a:pPr>
            <a:r>
              <a:rPr lang="zh-CN" altLang="en-US" sz="2400" dirty="0">
                <a:solidFill>
                  <a:srgbClr val="FF0000"/>
                </a:solidFill>
                <a:latin typeface="Times New Roman" panose="02020603050405020304" pitchFamily="18" charset="0"/>
                <a:cs typeface="Times New Roman" panose="02020603050405020304" pitchFamily="18" charset="0"/>
              </a:rPr>
              <a:t>人民民主</a:t>
            </a:r>
            <a:endParaRPr lang="zh-CN" altLang="en-US" sz="2400" dirty="0"/>
          </a:p>
        </p:txBody>
      </p:sp>
      <p:sp>
        <p:nvSpPr>
          <p:cNvPr id="10" name="矩形 9"/>
          <p:cNvSpPr>
            <a:spLocks noChangeAspect="1"/>
          </p:cNvSpPr>
          <p:nvPr/>
        </p:nvSpPr>
        <p:spPr>
          <a:xfrm>
            <a:off x="4151104" y="5623008"/>
            <a:ext cx="1107996" cy="527709"/>
          </a:xfrm>
          <a:prstGeom prst="rect">
            <a:avLst/>
          </a:prstGeom>
        </p:spPr>
        <p:txBody>
          <a:bodyPr wrap="none">
            <a:spAutoFit/>
          </a:bodyPr>
          <a:lstStyle/>
          <a:p>
            <a:pPr>
              <a:lnSpc>
                <a:spcPct val="130000"/>
              </a:lnSpc>
            </a:pPr>
            <a:r>
              <a:rPr lang="zh-CN" altLang="en-US" sz="2400" dirty="0">
                <a:solidFill>
                  <a:srgbClr val="FF0000"/>
                </a:solidFill>
                <a:latin typeface="Times New Roman" panose="02020603050405020304" pitchFamily="18" charset="0"/>
                <a:cs typeface="Times New Roman" panose="02020603050405020304" pitchFamily="18" charset="0"/>
              </a:rPr>
              <a:t>站起来</a:t>
            </a:r>
            <a:endParaRPr lang="zh-CN" altLang="en-US" sz="2400" dirty="0"/>
          </a:p>
        </p:txBody>
      </p:sp>
      <p:sp>
        <p:nvSpPr>
          <p:cNvPr id="11" name="矩形 10"/>
          <p:cNvSpPr>
            <a:spLocks noChangeAspect="1"/>
          </p:cNvSpPr>
          <p:nvPr/>
        </p:nvSpPr>
        <p:spPr>
          <a:xfrm>
            <a:off x="8845568" y="5645531"/>
            <a:ext cx="1107996" cy="527709"/>
          </a:xfrm>
          <a:prstGeom prst="rect">
            <a:avLst/>
          </a:prstGeom>
        </p:spPr>
        <p:txBody>
          <a:bodyPr wrap="none">
            <a:spAutoFit/>
          </a:bodyPr>
          <a:lstStyle/>
          <a:p>
            <a:pPr>
              <a:lnSpc>
                <a:spcPct val="130000"/>
              </a:lnSpc>
            </a:pPr>
            <a:r>
              <a:rPr lang="zh-CN" altLang="en-US" sz="2400" dirty="0">
                <a:solidFill>
                  <a:srgbClr val="FF0000"/>
                </a:solidFill>
                <a:latin typeface="Times New Roman" panose="02020603050405020304" pitchFamily="18" charset="0"/>
                <a:cs typeface="Times New Roman" panose="02020603050405020304" pitchFamily="18" charset="0"/>
              </a:rPr>
              <a:t>新纪元</a:t>
            </a:r>
            <a:endParaRPr lang="zh-CN" altLang="en-US" sz="2400" dirty="0"/>
          </a:p>
        </p:txBody>
      </p:sp>
      <p:sp>
        <p:nvSpPr>
          <p:cNvPr id="12" name="矩形 11"/>
          <p:cNvSpPr>
            <a:spLocks noChangeAspect="1"/>
          </p:cNvSpPr>
          <p:nvPr/>
        </p:nvSpPr>
        <p:spPr>
          <a:xfrm>
            <a:off x="4286455" y="6205514"/>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政治</a:t>
            </a:r>
            <a:r>
              <a:rPr lang="zh-CN" altLang="zh-CN" sz="2800" dirty="0" smtClean="0">
                <a:solidFill>
                  <a:srgbClr val="FF0000"/>
                </a:solidFill>
                <a:latin typeface="Times New Roman" panose="02020603050405020304" pitchFamily="18" charset="0"/>
                <a:cs typeface="Times New Roman" panose="02020603050405020304" pitchFamily="18" charset="0"/>
              </a:rPr>
              <a:t>格局</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173114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350</TotalTime>
  <Words>797</Words>
  <Application>Microsoft Office PowerPoint</Application>
  <PresentationFormat>宽屏</PresentationFormat>
  <Paragraphs>114</Paragraphs>
  <Slides>17</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17</vt:i4>
      </vt:variant>
    </vt:vector>
  </HeadingPairs>
  <TitlesOfParts>
    <vt:vector size="33"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47</cp:revision>
  <dcterms:created xsi:type="dcterms:W3CDTF">2021-07-19T03:09:34Z</dcterms:created>
  <dcterms:modified xsi:type="dcterms:W3CDTF">2026-03-06T06:12:41Z</dcterms:modified>
</cp:coreProperties>
</file>