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3"/>
  </p:notesMasterIdLst>
  <p:sldIdLst>
    <p:sldId id="347" r:id="rId4"/>
    <p:sldId id="350" r:id="rId5"/>
    <p:sldId id="296" r:id="rId6"/>
    <p:sldId id="345" r:id="rId7"/>
    <p:sldId id="354" r:id="rId8"/>
    <p:sldId id="355" r:id="rId9"/>
    <p:sldId id="356" r:id="rId10"/>
    <p:sldId id="357" r:id="rId11"/>
    <p:sldId id="351" r:id="rId12"/>
    <p:sldId id="358" r:id="rId13"/>
    <p:sldId id="359" r:id="rId14"/>
    <p:sldId id="346" r:id="rId15"/>
    <p:sldId id="360" r:id="rId16"/>
    <p:sldId id="361" r:id="rId17"/>
    <p:sldId id="362" r:id="rId18"/>
    <p:sldId id="352" r:id="rId19"/>
    <p:sldId id="363" r:id="rId20"/>
    <p:sldId id="353" r:id="rId21"/>
    <p:sldId id="34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19</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20</a:t>
            </a:r>
            <a:r>
              <a:rPr lang="zh-CN" altLang="en-US" sz="4656" b="1" dirty="0">
                <a:solidFill>
                  <a:srgbClr val="D60093"/>
                </a:solidFill>
                <a:latin typeface="隶书" panose="02010509060101010101" pitchFamily="49" charset="-122"/>
                <a:ea typeface="隶书" panose="02010509060101010101" pitchFamily="49" charset="-122"/>
              </a:rPr>
              <a:t>课　维护国家安全和推进祖国统一</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84321"/>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四、推进祖国统一和坚决反对</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台独</a:t>
            </a:r>
            <a:r>
              <a:rPr lang="en-US" altLang="zh-CN" sz="2800" b="1"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两岸领导人的首次会面</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2015</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中共中央总书记、国家主席习近平同台湾方面领导人</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在新加坡会面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就进一步推进两岸关系和平发展交换意见。这是</a:t>
            </a:r>
            <a:r>
              <a:rPr lang="en-US" altLang="zh-CN" sz="2800" dirty="0">
                <a:solidFill>
                  <a:srgbClr val="000000"/>
                </a:solidFill>
                <a:latin typeface="Times New Roman" panose="02020603050405020304" pitchFamily="18" charset="0"/>
                <a:cs typeface="Times New Roman" panose="02020603050405020304" pitchFamily="18" charset="0"/>
              </a:rPr>
              <a:t>1949</a:t>
            </a:r>
            <a:r>
              <a:rPr lang="zh-CN" altLang="zh-CN" sz="2800" dirty="0">
                <a:solidFill>
                  <a:srgbClr val="000000"/>
                </a:solidFill>
                <a:latin typeface="Times New Roman" panose="02020603050405020304" pitchFamily="18" charset="0"/>
                <a:cs typeface="Times New Roman" panose="02020603050405020304" pitchFamily="18" charset="0"/>
              </a:rPr>
              <a:t>年以来两岸领导人的首次会面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翻开了两岸关系历史性一页。</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最大现实威胁</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对两岸关系和平发展的最大现实威胁是</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分裂行径和</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zh-CN" altLang="zh-CN" sz="2800" dirty="0">
                <a:solidFill>
                  <a:srgbClr val="000000"/>
                </a:solidFill>
                <a:latin typeface="Times New Roman" panose="02020603050405020304" pitchFamily="18" charset="0"/>
                <a:cs typeface="Times New Roman" panose="02020603050405020304" pitchFamily="18" charset="0"/>
              </a:rPr>
              <a:t>干涉。</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9997965" y="1699885"/>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马英</a:t>
            </a:r>
            <a:r>
              <a:rPr lang="zh-CN" altLang="zh-CN" sz="2800" dirty="0" smtClean="0">
                <a:solidFill>
                  <a:srgbClr val="FF0000"/>
                </a:solidFill>
                <a:latin typeface="Times New Roman" panose="02020603050405020304" pitchFamily="18" charset="0"/>
                <a:cs typeface="Times New Roman" panose="02020603050405020304" pitchFamily="18" charset="0"/>
              </a:rPr>
              <a:t>九</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6886904" y="3918948"/>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台</a:t>
            </a:r>
            <a:r>
              <a:rPr lang="zh-CN" altLang="zh-CN" sz="2800" dirty="0" smtClean="0">
                <a:solidFill>
                  <a:srgbClr val="FF0000"/>
                </a:solidFill>
                <a:latin typeface="Times New Roman" panose="02020603050405020304" pitchFamily="18" charset="0"/>
                <a:cs typeface="Times New Roman" panose="02020603050405020304" pitchFamily="18" charset="0"/>
              </a:rPr>
              <a:t>独</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994107" y="3918948"/>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外部</a:t>
            </a:r>
            <a:r>
              <a:rPr lang="zh-CN" altLang="zh-CN" sz="2800" dirty="0" smtClean="0">
                <a:solidFill>
                  <a:srgbClr val="FF0000"/>
                </a:solidFill>
                <a:latin typeface="Times New Roman" panose="02020603050405020304" pitchFamily="18" charset="0"/>
                <a:cs typeface="Times New Roman" panose="02020603050405020304" pitchFamily="18" charset="0"/>
              </a:rPr>
              <a:t>势力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583962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1020"/>
            <a:ext cx="11430000" cy="675543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新时代推进祖国统一的新举措</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开展反分裂、反干涉重大斗争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人民解放军多次在</a:t>
            </a:r>
            <a:r>
              <a:rPr lang="en-US" altLang="zh-CN" sz="2800" dirty="0" smtClean="0">
                <a:solidFill>
                  <a:srgbClr val="000000"/>
                </a:solidFill>
                <a:latin typeface="Times New Roman" panose="02020603050405020304" pitchFamily="18" charset="0"/>
                <a:cs typeface="Times New Roman" panose="02020603050405020304" pitchFamily="18" charset="0"/>
              </a:rPr>
              <a:t>______</a:t>
            </a:r>
            <a:r>
              <a:rPr lang="en-US" altLang="zh-CN" sz="2800" dirty="0">
                <a:solidFill>
                  <a:srgbClr val="000000"/>
                </a:solidFill>
                <a:latin typeface="Times New Roman" panose="02020603050405020304" pitchFamily="18" charset="0"/>
                <a:cs typeface="Times New Roman" panose="02020603050405020304" pitchFamily="18" charset="0"/>
              </a:rPr>
              <a:t>____</a:t>
            </a:r>
            <a:r>
              <a:rPr lang="en-US" altLang="zh-CN" sz="2800" dirty="0" smtClean="0">
                <a:solidFill>
                  <a:srgbClr val="000000"/>
                </a:solidFill>
                <a:latin typeface="Times New Roman" panose="02020603050405020304" pitchFamily="18" charset="0"/>
                <a:cs typeface="Times New Roman" panose="02020603050405020304" pitchFamily="18" charset="0"/>
              </a:rPr>
              <a:t>____</a:t>
            </a:r>
            <a:r>
              <a:rPr lang="zh-CN" altLang="zh-CN" sz="2800" dirty="0">
                <a:solidFill>
                  <a:srgbClr val="000000"/>
                </a:solidFill>
                <a:latin typeface="Times New Roman" panose="02020603050405020304" pitchFamily="18" charset="0"/>
                <a:cs typeface="Times New Roman" panose="02020603050405020304" pitchFamily="18" charset="0"/>
              </a:rPr>
              <a:t>组织实战化演练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展示了维护</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和领土完整、反对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台独</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的坚强决心和强大能力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有力维护台海和平稳定。</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发布白皮书</a:t>
            </a:r>
            <a:r>
              <a:rPr lang="en-US" altLang="zh-CN" sz="2800" dirty="0">
                <a:solidFill>
                  <a:srgbClr val="000000"/>
                </a:solidFill>
                <a:latin typeface="Times New Roman" panose="02020603050405020304" pitchFamily="18" charset="0"/>
                <a:cs typeface="Times New Roman" panose="02020603050405020304" pitchFamily="18" charset="0"/>
              </a:rPr>
              <a:t>:2022</a:t>
            </a:r>
            <a:r>
              <a:rPr lang="zh-CN" altLang="zh-CN" sz="2800" dirty="0">
                <a:solidFill>
                  <a:srgbClr val="000000"/>
                </a:solidFill>
                <a:latin typeface="Times New Roman" panose="02020603050405020304" pitchFamily="18" charset="0"/>
                <a:cs typeface="Times New Roman" panose="02020603050405020304" pitchFamily="18" charset="0"/>
              </a:rPr>
              <a:t>年发布《台湾问题与新时代中国统一事业》白皮书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全面阐述了党和政府在新时代新征程上推进祖国统一的大政方针和政策主张。白皮书强调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我们愿继续以最大诚意、尽最大努力争取</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但决不承诺</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加强交流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中共中央在妥善应对台湾局势变化的同时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继续加强同岛内认同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、支持两岸关系</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的政党、团体、县市和人士交流互动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继续推进两岸各领域交流合作与经济社会融合发展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增进同胞亲情和福祉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坚定维护两岸关系和平发展大局。</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8494986" y="588579"/>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台湾周边</a:t>
            </a:r>
            <a:r>
              <a:rPr lang="zh-CN" altLang="zh-CN" sz="2800" dirty="0" smtClean="0">
                <a:solidFill>
                  <a:srgbClr val="FF0000"/>
                </a:solidFill>
                <a:latin typeface="Times New Roman" panose="02020603050405020304" pitchFamily="18" charset="0"/>
                <a:cs typeface="Times New Roman" panose="02020603050405020304" pitchFamily="18" charset="0"/>
              </a:rPr>
              <a:t>海域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4154214" y="1135413"/>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国家</a:t>
            </a:r>
            <a:r>
              <a:rPr lang="zh-CN" altLang="zh-CN" sz="2800" dirty="0" smtClean="0">
                <a:solidFill>
                  <a:srgbClr val="FF0000"/>
                </a:solidFill>
                <a:latin typeface="Times New Roman" panose="02020603050405020304" pitchFamily="18" charset="0"/>
                <a:cs typeface="Times New Roman" panose="02020603050405020304" pitchFamily="18" charset="0"/>
              </a:rPr>
              <a:t>主权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9798269" y="334618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和平</a:t>
            </a:r>
            <a:r>
              <a:rPr lang="zh-CN" altLang="zh-CN" sz="2800" dirty="0" smtClean="0">
                <a:solidFill>
                  <a:srgbClr val="FF0000"/>
                </a:solidFill>
                <a:latin typeface="Times New Roman" panose="02020603050405020304" pitchFamily="18" charset="0"/>
                <a:cs typeface="Times New Roman" panose="02020603050405020304" pitchFamily="18" charset="0"/>
              </a:rPr>
              <a:t>统一</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2409497" y="3903171"/>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放弃使用</a:t>
            </a:r>
            <a:r>
              <a:rPr lang="zh-CN" altLang="zh-CN" sz="2800" dirty="0" smtClean="0">
                <a:solidFill>
                  <a:srgbClr val="FF0000"/>
                </a:solidFill>
                <a:latin typeface="Times New Roman" panose="02020603050405020304" pitchFamily="18" charset="0"/>
                <a:cs typeface="Times New Roman" panose="02020603050405020304" pitchFamily="18" charset="0"/>
              </a:rPr>
              <a:t>武力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347952" y="502378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九二</a:t>
            </a:r>
            <a:r>
              <a:rPr lang="zh-CN" altLang="zh-CN" sz="2800" dirty="0" smtClean="0">
                <a:solidFill>
                  <a:srgbClr val="FF0000"/>
                </a:solidFill>
                <a:latin typeface="Times New Roman" panose="02020603050405020304" pitchFamily="18" charset="0"/>
                <a:cs typeface="Times New Roman" panose="02020603050405020304" pitchFamily="18" charset="0"/>
              </a:rPr>
              <a:t>共识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5843919" y="501939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和平</a:t>
            </a: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278414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322354"/>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3198971" y="748634"/>
            <a:ext cx="6109365"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保持</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香港、澳门长期繁荣稳定</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2025288"/>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是维护国家主权、安全、发展利益的好制度。港澳回归祖国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重新纳入国家治理体系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走上同祖国内地优势互补、共同发展的宽广道路。港澳同胞当家作主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港人治港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澳人治澳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、高度自治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香港、澳门真正的民主由此开启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港澳居民享有比历史上任何时期都广泛的权利和自由。特别是香港新选举制度的实施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充分体现广泛代表性、政治包容性、均衡参与性、公平竞争性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方针、符合香港实际的民主道路越走越宽广。</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摘编自夏宝龙《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一好</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制度必须长期坚持》</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1639358"/>
            <a:ext cx="8959504"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这一好制度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在哪里</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230235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一国两制</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是维护国家主权、安全、发展利益的好制度</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港澳同胞当家作主</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充分体现广泛代表性、政治包容性、均衡参与性、公平竞争性等。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3758958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0"/>
            <a:ext cx="11430000" cy="563513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全面准确、坚定不移贯彻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港人治港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澳人治澳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、高度自治的方针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坚持依法治港治澳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维护宪法和基本法确定的特别行政区宪制秩序。坚持和完善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制度体系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落实中央全面管治权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落实</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爱国者治港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爱国者治澳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落实特别行政区维护国家安全的法律制度和执行机制。坚持中央全面管治权和保障特别行政区高度自治权相统一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坚持行政主导</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支持行政长官和特别行政区政府依法施政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提升全面治理能力和管治水平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完善特别行政区司法制度和法律体系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保持香港、澳门资本主义制度和生活方式长期不变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促进香港、澳门长期繁荣稳定。</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中共二十大报告</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概括中央政府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促进香港、澳门长期繁荣稳定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的措施。</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81000" y="5628563"/>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坚持</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一国两制</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坚持依法治港治澳</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坚持中央全面管治和特别行政区高度自治相结合</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支持特别行政区依法执政</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提升治理水平。</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16362945"/>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668388"/>
            <a:ext cx="8234947"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谈谈促进香港、澳门长期繁荣稳定给你的启示</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1000" y="2272650"/>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我们要继续坚持</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一国两制</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的方针</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推进祖国统一大业</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统一是历史发展的必然趋势</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我们要坚定不移地坚持党的领导</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实现祖国完全统一。</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6783904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228309"/>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922835"/>
            <a:ext cx="6260047" cy="652486"/>
          </a:xfrm>
          <a:prstGeom prst="rect">
            <a:avLst/>
          </a:prstGeom>
        </p:spPr>
        <p:txBody>
          <a:bodyPr wrap="none">
            <a:spAutoFit/>
          </a:bodyPr>
          <a:lstStyle/>
          <a:p>
            <a:pPr>
              <a:lnSpc>
                <a:spcPct val="130000"/>
              </a:lnSpc>
            </a:pPr>
            <a:r>
              <a:rPr lang="zh-CN" altLang="zh-CN" sz="2800" dirty="0">
                <a:solidFill>
                  <a:srgbClr val="000000"/>
                </a:solidFill>
                <a:latin typeface="Times New Roman" panose="02020603050405020304" pitchFamily="18" charset="0"/>
                <a:cs typeface="Times New Roman" panose="02020603050405020304" pitchFamily="18" charset="0"/>
              </a:rPr>
              <a:t>下列三项政策措施实施的目的是</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rPr>
              <a:t>) </a:t>
            </a:r>
            <a:endParaRPr lang="zh-CN" altLang="en-US" sz="2800" dirty="0"/>
          </a:p>
        </p:txBody>
      </p:sp>
      <p:sp>
        <p:nvSpPr>
          <p:cNvPr id="3" name="矩形 2"/>
          <p:cNvSpPr>
            <a:spLocks noChangeAspect="1"/>
          </p:cNvSpPr>
          <p:nvPr/>
        </p:nvSpPr>
        <p:spPr>
          <a:xfrm>
            <a:off x="381000" y="1619870"/>
            <a:ext cx="11430000" cy="2840842"/>
          </a:xfrm>
          <a:prstGeom prst="rect">
            <a:avLst/>
          </a:prstGeom>
          <a:ln>
            <a:solidFill>
              <a:schemeClr val="tx1"/>
            </a:solidFill>
          </a:ln>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第一项</a:t>
            </a:r>
            <a:r>
              <a:rPr lang="en-US" altLang="zh-CN" sz="2800" dirty="0">
                <a:solidFill>
                  <a:srgbClr val="000000"/>
                </a:solidFill>
                <a:latin typeface="Times New Roman" panose="02020603050405020304" pitchFamily="18" charset="0"/>
                <a:cs typeface="Times New Roman" panose="02020603050405020304" pitchFamily="18" charset="0"/>
              </a:rPr>
              <a:t>:2003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中央政府先后与香港、澳门特别行政区政府签署内地与香港、澳门关于建立更紧密经贸关系的安排</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第二项</a:t>
            </a:r>
            <a:r>
              <a:rPr lang="en-US" altLang="zh-CN" sz="2800" dirty="0">
                <a:solidFill>
                  <a:srgbClr val="000000"/>
                </a:solidFill>
                <a:latin typeface="Times New Roman" panose="02020603050405020304" pitchFamily="18" charset="0"/>
                <a:cs typeface="Times New Roman" panose="02020603050405020304" pitchFamily="18" charset="0"/>
              </a:rPr>
              <a:t>:2019</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中共中央、国务院印发《粤港澳大湾区发展规划纲要》</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第三项</a:t>
            </a:r>
            <a:r>
              <a:rPr lang="en-US" altLang="zh-CN" sz="2800" dirty="0">
                <a:solidFill>
                  <a:srgbClr val="000000"/>
                </a:solidFill>
                <a:latin typeface="Times New Roman" panose="02020603050405020304" pitchFamily="18" charset="0"/>
              </a:rPr>
              <a:t>:2020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全国人大常委会通过《中华人民共和国香港特别行政区维护国家安全法》</a:t>
            </a:r>
            <a:endParaRPr lang="zh-CN" altLang="en-US" sz="2800" dirty="0"/>
          </a:p>
        </p:txBody>
      </p:sp>
      <p:sp>
        <p:nvSpPr>
          <p:cNvPr id="4" name="矩形 3"/>
          <p:cNvSpPr>
            <a:spLocks noChangeAspect="1"/>
          </p:cNvSpPr>
          <p:nvPr/>
        </p:nvSpPr>
        <p:spPr>
          <a:xfrm>
            <a:off x="381000" y="4460712"/>
            <a:ext cx="11430000" cy="12126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保持港澳长期繁荣</a:t>
            </a:r>
            <a:r>
              <a:rPr lang="zh-CN" altLang="zh-CN" sz="2800" dirty="0" smtClean="0">
                <a:solidFill>
                  <a:srgbClr val="000000"/>
                </a:solidFill>
                <a:latin typeface="Times New Roman" panose="02020603050405020304" pitchFamily="18" charset="0"/>
                <a:cs typeface="Times New Roman" panose="02020603050405020304" pitchFamily="18" charset="0"/>
              </a:rPr>
              <a:t>稳定</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促进香港、澳门回归祖国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加强各民族之间的</a:t>
            </a:r>
            <a:r>
              <a:rPr lang="zh-CN" altLang="zh-CN" sz="2800" dirty="0" smtClean="0">
                <a:solidFill>
                  <a:srgbClr val="000000"/>
                </a:solidFill>
                <a:latin typeface="Times New Roman" panose="02020603050405020304" pitchFamily="18" charset="0"/>
                <a:cs typeface="Times New Roman" panose="02020603050405020304" pitchFamily="18" charset="0"/>
              </a:rPr>
              <a:t>团结</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健全完善我国法律体系</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5714526" y="940320"/>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A</a:t>
            </a:r>
            <a:endParaRPr lang="zh-CN" altLang="en-US" sz="2800" b="1" dirty="0">
              <a:solidFill>
                <a:srgbClr val="FF0000"/>
              </a:solidFill>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830753"/>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建立更紧密经贸关系的安排</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《粤港澳大湾区发展规划纲要》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《中华人民共和国香港特别行政区维护国家安全法》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可知不管是中央政府还是全国人大常委会的举措</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都是为了保持港澳长期繁荣稳定。</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8483665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30.eps" descr="id:2147492975;FounderCES"/>
          <p:cNvPicPr/>
          <p:nvPr/>
        </p:nvPicPr>
        <p:blipFill>
          <a:blip r:embed="rId3">
            <a:clrChange>
              <a:clrFrom>
                <a:srgbClr val="FFFFFF"/>
              </a:clrFrom>
              <a:clrTo>
                <a:srgbClr val="FFFFFF">
                  <a:alpha val="0"/>
                </a:srgbClr>
              </a:clrTo>
            </a:clrChange>
          </a:blip>
          <a:stretch>
            <a:fillRect/>
          </a:stretch>
        </p:blipFill>
        <p:spPr>
          <a:xfrm>
            <a:off x="3563521" y="646151"/>
            <a:ext cx="5044451" cy="6175842"/>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142361"/>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通过新时代中国在社会建设等领域取得的成就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以及综合国力和国际影响力不断提高的史事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认识中国特色社会主义建设对中国社会发展的意义及对世界的贡献。</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694244"/>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一、坚持总体国家安全观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总体国家安全观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提出</a:t>
            </a:r>
            <a:r>
              <a:rPr lang="en-US" altLang="zh-CN" sz="2800" dirty="0">
                <a:solidFill>
                  <a:srgbClr val="000000"/>
                </a:solidFill>
                <a:latin typeface="Times New Roman" panose="02020603050405020304" pitchFamily="18" charset="0"/>
                <a:cs typeface="Times New Roman" panose="02020603050405020304" pitchFamily="18" charset="0"/>
              </a:rPr>
              <a:t>:2013</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中共中央决定成立</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______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2014</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习近平首次提出</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en-US" altLang="zh-CN" sz="2800" dirty="0">
                <a:solidFill>
                  <a:srgbClr val="000000"/>
                </a:solidFill>
                <a:latin typeface="Times New Roman" panose="02020603050405020304" pitchFamily="18" charset="0"/>
                <a:cs typeface="Times New Roman" panose="02020603050405020304" pitchFamily="18" charset="0"/>
              </a:rPr>
              <a:t>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内涵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关键在</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强调</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将国家安全落实到党和国家工作全局各方面各环节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坚决维护国家核心和重大利益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为宗旨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在发展和改革开放中促安全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走出一条中国特色国家安全道路。</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法律保障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2015</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十二届全国人大常委会分别通过《中华人民共和国国家安全法》《中华人民共和国反恐怖主义法》。每年</a:t>
            </a: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15</a:t>
            </a:r>
            <a:r>
              <a:rPr lang="zh-CN" altLang="zh-CN" sz="2800" dirty="0">
                <a:solidFill>
                  <a:srgbClr val="000000"/>
                </a:solidFill>
                <a:latin typeface="Times New Roman" panose="02020603050405020304" pitchFamily="18" charset="0"/>
                <a:cs typeface="Times New Roman" panose="02020603050405020304" pitchFamily="18" charset="0"/>
              </a:rPr>
              <a:t>日被确定为</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5793829" y="1801617"/>
            <a:ext cx="2787943"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国家安全委员会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1547648" y="2349295"/>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总体国家安全</a:t>
            </a:r>
            <a:r>
              <a:rPr lang="zh-CN" altLang="zh-CN" sz="2800" dirty="0" smtClean="0">
                <a:solidFill>
                  <a:srgbClr val="FF0000"/>
                </a:solidFill>
                <a:latin typeface="Times New Roman" panose="02020603050405020304" pitchFamily="18" charset="0"/>
                <a:cs typeface="Times New Roman" panose="02020603050405020304" pitchFamily="18" charset="0"/>
              </a:rPr>
              <a:t>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3126689" y="2917649"/>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总体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257801" y="2927822"/>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大安全</a:t>
            </a:r>
            <a:r>
              <a:rPr lang="zh-CN" altLang="zh-CN" sz="2800" dirty="0" smtClean="0">
                <a:solidFill>
                  <a:srgbClr val="FF0000"/>
                </a:solidFill>
                <a:latin typeface="Times New Roman" panose="02020603050405020304" pitchFamily="18" charset="0"/>
                <a:cs typeface="Times New Roman" panose="02020603050405020304" pitchFamily="18" charset="0"/>
              </a:rPr>
              <a:t>理念</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244913" y="3470752"/>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人民</a:t>
            </a:r>
            <a:r>
              <a:rPr lang="zh-CN" altLang="zh-CN" sz="2800" dirty="0" smtClean="0">
                <a:solidFill>
                  <a:srgbClr val="FF0000"/>
                </a:solidFill>
                <a:latin typeface="Times New Roman" panose="02020603050405020304" pitchFamily="18" charset="0"/>
                <a:cs typeface="Times New Roman" panose="02020603050405020304" pitchFamily="18" charset="0"/>
              </a:rPr>
              <a:t>安全</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8716165" y="6082887"/>
            <a:ext cx="350608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全民国家安全教育</a:t>
            </a:r>
            <a:r>
              <a:rPr lang="zh-CN" altLang="zh-CN" sz="2800" dirty="0" smtClean="0">
                <a:solidFill>
                  <a:srgbClr val="FF0000"/>
                </a:solidFill>
                <a:latin typeface="Times New Roman" panose="02020603050405020304" pitchFamily="18" charset="0"/>
                <a:cs typeface="Times New Roman" panose="02020603050405020304" pitchFamily="18" charset="0"/>
              </a:rPr>
              <a:t>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569379"/>
            <a:ext cx="11430000" cy="116038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二、新时代强军之路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1</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强军之路部署</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652905630"/>
              </p:ext>
            </p:extLst>
          </p:nvPr>
        </p:nvGraphicFramePr>
        <p:xfrm>
          <a:off x="381000" y="1831166"/>
          <a:ext cx="11430000" cy="3150738"/>
        </p:xfrm>
        <a:graphic>
          <a:graphicData uri="http://schemas.openxmlformats.org/drawingml/2006/table">
            <a:tbl>
              <a:tblPr firstRow="1" firstCol="1" bandRow="1"/>
              <a:tblGrid>
                <a:gridCol w="1016876"/>
                <a:gridCol w="10413124"/>
              </a:tblGrid>
              <a:tr h="1050246">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强军</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目标</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2013 </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习近平提出</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、能打胜仗、作风优良的强军目标</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0246">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政治</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保证</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2014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全军政治工作会议在福建</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召开</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强调军队</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为强军目标提供坚强的政治保证</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0246">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奋斗</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目标</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2017</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中共十九大报告明确提出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世纪中叶把人民军队全面建成</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军队</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4511565" y="2039304"/>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听党</a:t>
            </a:r>
            <a:r>
              <a:rPr lang="zh-CN" altLang="zh-CN" sz="2800" dirty="0" smtClean="0">
                <a:solidFill>
                  <a:srgbClr val="FF0000"/>
                </a:solidFill>
                <a:latin typeface="Times New Roman" panose="02020603050405020304" pitchFamily="18" charset="0"/>
                <a:cs typeface="Times New Roman" panose="02020603050405020304" pitchFamily="18" charset="0"/>
              </a:rPr>
              <a:t>指挥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992006" y="288893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古田</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537138" y="3311054"/>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政治</a:t>
            </a:r>
            <a:r>
              <a:rPr lang="zh-CN" altLang="zh-CN" sz="2800" dirty="0" smtClean="0">
                <a:solidFill>
                  <a:srgbClr val="FF0000"/>
                </a:solidFill>
                <a:latin typeface="Times New Roman" panose="02020603050405020304" pitchFamily="18" charset="0"/>
                <a:cs typeface="Times New Roman" panose="02020603050405020304" pitchFamily="18" charset="0"/>
              </a:rPr>
              <a:t>工作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873469" y="435157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世界</a:t>
            </a:r>
            <a:r>
              <a:rPr lang="zh-CN" altLang="zh-CN" sz="2800" dirty="0" smtClean="0">
                <a:solidFill>
                  <a:srgbClr val="FF0000"/>
                </a:solidFill>
                <a:latin typeface="Times New Roman" panose="02020603050405020304" pitchFamily="18" charset="0"/>
                <a:cs typeface="Times New Roman" panose="02020603050405020304" pitchFamily="18" charset="0"/>
              </a:rPr>
              <a:t>一流</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246352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01793"/>
            <a:ext cx="1989647"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强军</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改革</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4048489029"/>
              </p:ext>
            </p:extLst>
          </p:nvPr>
        </p:nvGraphicFramePr>
        <p:xfrm>
          <a:off x="381000" y="1021343"/>
          <a:ext cx="11430000" cy="2987040"/>
        </p:xfrm>
        <a:graphic>
          <a:graphicData uri="http://schemas.openxmlformats.org/drawingml/2006/table">
            <a:tbl>
              <a:tblPr firstRow="1" firstCol="1" bandRow="1"/>
              <a:tblGrid>
                <a:gridCol w="1174531"/>
                <a:gridCol w="1366345"/>
                <a:gridCol w="8889124"/>
              </a:tblGrid>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背景</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中共中央领导开展了新中国成立以来最为广泛、最为深刻的国防和军队改革</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五大</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战区</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南部战区、西部战区、北部战区、中部战区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0">
                <a:tc rowSpan="2">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新型军兵种</a:t>
                      </a: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结</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构</a:t>
                      </a: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布局</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军种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陆军、海军、空军、火箭军等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兵种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军事航天部队、网络空间部队、信息支援部队、联勤保障部队等</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a:spLocks noChangeAspect="1"/>
          </p:cNvSpPr>
          <p:nvPr/>
        </p:nvSpPr>
        <p:spPr>
          <a:xfrm>
            <a:off x="381000" y="4055243"/>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取得的成就</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国产</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、新型潜艇、歼</a:t>
            </a: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cs typeface="Times New Roman" panose="02020603050405020304" pitchFamily="18" charset="0"/>
              </a:rPr>
              <a:t>战斗机、运</a:t>
            </a: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cs typeface="Times New Roman" panose="02020603050405020304" pitchFamily="18" charset="0"/>
              </a:rPr>
              <a:t>运输机、</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等大国重器列装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显著提升了人民解放军的现代化水平和实战能力。</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a:spLocks noChangeAspect="1"/>
          </p:cNvSpPr>
          <p:nvPr/>
        </p:nvSpPr>
        <p:spPr>
          <a:xfrm>
            <a:off x="1642242" y="1976242"/>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东部</a:t>
            </a:r>
            <a:r>
              <a:rPr lang="zh-CN" altLang="zh-CN" sz="2800" dirty="0" smtClean="0">
                <a:solidFill>
                  <a:srgbClr val="FF0000"/>
                </a:solidFill>
                <a:latin typeface="Times New Roman" panose="02020603050405020304" pitchFamily="18" charset="0"/>
                <a:cs typeface="Times New Roman" panose="02020603050405020304" pitchFamily="18" charset="0"/>
              </a:rPr>
              <a:t>战区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505025" y="461215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航母</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9342717" y="4612157"/>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新型</a:t>
            </a:r>
            <a:r>
              <a:rPr lang="zh-CN" altLang="zh-CN" sz="2800" dirty="0" smtClean="0">
                <a:solidFill>
                  <a:srgbClr val="FF0000"/>
                </a:solidFill>
                <a:latin typeface="Times New Roman" panose="02020603050405020304" pitchFamily="18" charset="0"/>
                <a:cs typeface="Times New Roman" panose="02020603050405020304" pitchFamily="18" charset="0"/>
              </a:rPr>
              <a:t>战略导弹</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65124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976015"/>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拓展延伸</a:t>
              </a:r>
              <a:endParaRPr lang="zh-CN" altLang="en-US" sz="3200" dirty="0">
                <a:solidFill>
                  <a:srgbClr val="00B0F0"/>
                </a:solidFill>
              </a:endParaRPr>
            </a:p>
          </p:txBody>
        </p:sp>
      </p:grpSp>
      <p:sp>
        <p:nvSpPr>
          <p:cNvPr id="2" name="矩形 1"/>
          <p:cNvSpPr>
            <a:spLocks noChangeAspect="1"/>
          </p:cNvSpPr>
          <p:nvPr/>
        </p:nvSpPr>
        <p:spPr>
          <a:xfrm>
            <a:off x="381000" y="1717093"/>
            <a:ext cx="11430000" cy="2834366"/>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我国国防建设取得巨大成就的原因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党和国家的高度重视。</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我国经济实力的迅速发展。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科技水平的提高。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科技强军战略的实施。</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537977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244890"/>
            <a:ext cx="5670142" cy="604461"/>
          </a:xfrm>
          <a:prstGeom prst="rect">
            <a:avLst/>
          </a:prstGeom>
        </p:spPr>
        <p:txBody>
          <a:bodyPr wrap="none">
            <a:spAutoFit/>
          </a:bodyPr>
          <a:lstStyle/>
          <a:p>
            <a:pPr>
              <a:lnSpc>
                <a:spcPct val="130000"/>
              </a:lnSpc>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三、保持香港、澳门长期繁荣</a:t>
            </a:r>
            <a:r>
              <a:rPr lang="zh-CN"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稳定</a:t>
            </a:r>
            <a:r>
              <a:rPr lang="en-US"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871154154"/>
              </p:ext>
            </p:extLst>
          </p:nvPr>
        </p:nvGraphicFramePr>
        <p:xfrm>
          <a:off x="381000" y="954452"/>
          <a:ext cx="11430000" cy="4777890"/>
        </p:xfrm>
        <a:graphic>
          <a:graphicData uri="http://schemas.openxmlformats.org/drawingml/2006/table">
            <a:tbl>
              <a:tblPr firstRow="1" firstCol="1" bandRow="1"/>
              <a:tblGrid>
                <a:gridCol w="6293069"/>
                <a:gridCol w="5136931"/>
              </a:tblGrid>
              <a:tr h="0">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措施</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中央政府全面准确推进</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一国两制</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实践</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依照宪法和基本法有效实施对特别行政区的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落实</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爱国者治港</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爱国者治澳</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原则</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维护</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安全和发展利益</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7410">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2020</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全国人大常委会通过《中华人民共和国香港特别行政区维护国家安全法》</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推动香港进入由乱到治走向</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新阶段</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中央政府深化内地和港澳地区交流合作</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高质量建设</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建成港珠澳大桥等一系列大型基础设施</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支持港、澳发展经济、改善民生</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香港、澳门更好地融入国家发展大局</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呈现出与内地优势互补、合作共赢、</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良好局面</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7" name="矩形 6"/>
          <p:cNvSpPr>
            <a:spLocks noChangeAspect="1"/>
          </p:cNvSpPr>
          <p:nvPr/>
        </p:nvSpPr>
        <p:spPr>
          <a:xfrm>
            <a:off x="993502" y="2118273"/>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全面管治</a:t>
            </a:r>
            <a:r>
              <a:rPr lang="zh-CN" altLang="zh-CN" sz="2800" dirty="0" smtClean="0">
                <a:solidFill>
                  <a:srgbClr val="FF0000"/>
                </a:solidFill>
                <a:latin typeface="Times New Roman" panose="02020603050405020304" pitchFamily="18" charset="0"/>
                <a:cs typeface="Times New Roman" panose="02020603050405020304" pitchFamily="18" charset="0"/>
              </a:rPr>
              <a:t>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8421415" y="169075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主权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731710" y="3458197"/>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由治及</a:t>
            </a:r>
            <a:r>
              <a:rPr lang="zh-CN" altLang="zh-CN" sz="2800" dirty="0" smtClean="0">
                <a:solidFill>
                  <a:srgbClr val="FF0000"/>
                </a:solidFill>
                <a:latin typeface="Times New Roman" panose="02020603050405020304" pitchFamily="18" charset="0"/>
                <a:cs typeface="Times New Roman" panose="02020603050405020304" pitchFamily="18" charset="0"/>
              </a:rPr>
              <a:t>兴</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2343711" y="4341911"/>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粤港澳大湾</a:t>
            </a:r>
            <a:r>
              <a:rPr lang="zh-CN" altLang="zh-CN" sz="2800" dirty="0" smtClean="0">
                <a:solidFill>
                  <a:srgbClr val="FF0000"/>
                </a:solidFill>
                <a:latin typeface="Times New Roman" panose="02020603050405020304" pitchFamily="18" charset="0"/>
                <a:cs typeface="Times New Roman" panose="02020603050405020304" pitchFamily="18" charset="0"/>
              </a:rPr>
              <a:t>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8163420" y="4983887"/>
            <a:ext cx="1710725"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共同</a:t>
            </a: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96467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73570"/>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教材解读</a:t>
              </a:r>
              <a:endParaRPr lang="zh-CN" altLang="en-US" sz="3200" dirty="0">
                <a:solidFill>
                  <a:srgbClr val="00B0F0"/>
                </a:solidFill>
              </a:endParaRPr>
            </a:p>
          </p:txBody>
        </p:sp>
      </p:grpSp>
      <p:sp>
        <p:nvSpPr>
          <p:cNvPr id="2" name="矩形 1"/>
          <p:cNvSpPr>
            <a:spLocks noChangeAspect="1"/>
          </p:cNvSpPr>
          <p:nvPr/>
        </p:nvSpPr>
        <p:spPr>
          <a:xfrm>
            <a:off x="381000" y="793595"/>
            <a:ext cx="11430000" cy="5635132"/>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是党领导人民实现祖国和平统一的一项重要制度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是中国特色社会主义的一个伟大创举。必须坚持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是实行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的前提和基础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从属和派生于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并统一于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之内。</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《中共中央关于坚持和完善中国特色社会主义制度、</a:t>
            </a:r>
            <a:endPar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推进国家治理体系和治理能力现代化若干重大问题的决定》</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(2019</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31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材料体现了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是国家主权与治理创新的统一。主权统一不可动摇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存在的前提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中央政府对特别行政区拥有全面管治权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宪法和基本法构成特别行政区的宪制基础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一国两制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的实施提供了坚实的法律保障。</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304</TotalTime>
  <Words>1078</Words>
  <Application>Microsoft Office PowerPoint</Application>
  <PresentationFormat>宽屏</PresentationFormat>
  <Paragraphs>122</Paragraphs>
  <Slides>19</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19</vt:i4>
      </vt:variant>
    </vt:vector>
  </HeadingPairs>
  <TitlesOfParts>
    <vt:vector size="35"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42</cp:revision>
  <dcterms:created xsi:type="dcterms:W3CDTF">2021-07-19T03:09:34Z</dcterms:created>
  <dcterms:modified xsi:type="dcterms:W3CDTF">2026-03-07T05:41:36Z</dcterms:modified>
</cp:coreProperties>
</file>