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ags/tag1.xml" ContentType="application/vnd.openxmlformats-officedocument.presentationml.tags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00" r:id="rId2"/>
    <p:sldMasterId id="2147483708" r:id="rId3"/>
  </p:sldMasterIdLst>
  <p:notesMasterIdLst>
    <p:notesMasterId r:id="rId22"/>
  </p:notesMasterIdLst>
  <p:sldIdLst>
    <p:sldId id="347" r:id="rId4"/>
    <p:sldId id="350" r:id="rId5"/>
    <p:sldId id="296" r:id="rId6"/>
    <p:sldId id="345" r:id="rId7"/>
    <p:sldId id="354" r:id="rId8"/>
    <p:sldId id="355" r:id="rId9"/>
    <p:sldId id="356" r:id="rId10"/>
    <p:sldId id="357" r:id="rId11"/>
    <p:sldId id="351" r:id="rId12"/>
    <p:sldId id="359" r:id="rId13"/>
    <p:sldId id="360" r:id="rId14"/>
    <p:sldId id="358" r:id="rId15"/>
    <p:sldId id="346" r:id="rId16"/>
    <p:sldId id="362" r:id="rId17"/>
    <p:sldId id="361" r:id="rId18"/>
    <p:sldId id="352" r:id="rId19"/>
    <p:sldId id="353" r:id="rId20"/>
    <p:sldId id="349" r:id="rId2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" userDrawn="1">
          <p15:clr>
            <a:srgbClr val="A4A3A4"/>
          </p15:clr>
        </p15:guide>
        <p15:guide id="2" pos="2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FFEE"/>
    <a:srgbClr val="C9FFDE"/>
    <a:srgbClr val="D5FFE5"/>
    <a:srgbClr val="4040C8"/>
    <a:srgbClr val="8FCFFF"/>
    <a:srgbClr val="C1EBF5"/>
    <a:srgbClr val="FFC000"/>
    <a:srgbClr val="3D7351"/>
    <a:srgbClr val="D9827B"/>
    <a:srgbClr val="D1E7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9" autoAdjust="0"/>
    <p:restoredTop sz="94660"/>
  </p:normalViewPr>
  <p:slideViewPr>
    <p:cSldViewPr snapToGrid="0" showGuides="1">
      <p:cViewPr varScale="1">
        <p:scale>
          <a:sx n="91" d="100"/>
          <a:sy n="91" d="100"/>
        </p:scale>
        <p:origin x="348" y="78"/>
      </p:cViewPr>
      <p:guideLst>
        <p:guide orient="horz" pos="210"/>
        <p:guide pos="21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viewProps" Target="view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presProps" Target="pres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F8CE93-3421-4A9C-A82A-A596695197CE}" type="datetimeFigureOut">
              <a:rPr lang="zh-CN" altLang="en-US" smtClean="0"/>
              <a:t>2026-03-07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CD60EB-E9B4-4072-ADC6-C3A0134EA1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11746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68108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061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7123714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443514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123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3446561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3167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368953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517187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8410984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14191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57620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5" Type="http://schemas.openxmlformats.org/officeDocument/2006/relationships/audio" Target="../media/audio1.wav"/><Relationship Id="rId4" Type="http://schemas.openxmlformats.org/officeDocument/2006/relationships/slide" Target="../slides/slid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8139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99" r:id="rId2"/>
    <p:sldLayoutId id="2147483652" r:id="rId3"/>
    <p:sldLayoutId id="2147483682" r:id="rId4"/>
    <p:sldLayoutId id="2147483721" r:id="rId5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4" action="ppaction://hlinksldjump" highlightClick="1">
              <a:snd r:embed="rId5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5838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7" r:id="rId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76239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57589" y="3939326"/>
            <a:ext cx="11429211" cy="1889772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400" b="1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</a:t>
            </a:r>
            <a:r>
              <a:rPr lang="en-US" altLang="zh-CN" sz="4400" b="1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13</a:t>
            </a:r>
            <a:r>
              <a:rPr lang="zh-CN" altLang="en-US" sz="4400" b="1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课　中国特色社会主义事业取得新成就</a:t>
            </a:r>
            <a:endParaRPr lang="zh-CN" altLang="en-US" sz="4400" b="1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68958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381000" y="535473"/>
            <a:ext cx="114300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四、海峡两岸交流扩大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隔绝状态打破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1987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台湾当局被迫调整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。海峡两岸同胞长达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38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年之久的隔绝状态被打破。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.“</a:t>
            </a:r>
            <a:r>
              <a:rPr lang="zh-CN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九二共识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1992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海峡两岸关系协会与台湾海峡交流基金会达成各自以口头方式表述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海峡两岸均坚持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原则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九二共识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其核心要义是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海峡两岸同属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共同努力谋求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__________”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4595648" y="1639588"/>
            <a:ext cx="2028119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</a:rPr>
              <a:t>“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三不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</a:rPr>
              <a:t>”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政策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3492062" y="3868102"/>
            <a:ext cx="1710725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一个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中国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1621220" y="4435527"/>
            <a:ext cx="1710725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一个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中国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5609707" y="4431137"/>
            <a:ext cx="1710725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国家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统一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679593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9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060391"/>
            <a:ext cx="11430000" cy="33945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.“</a:t>
            </a:r>
            <a:r>
              <a:rPr lang="zh-CN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汪辜会谈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海协会会长汪道涵与台湾海基会董事长辜振甫在新加坡举行会谈。海峡两岸关系的发展迈出历史性的重要一步。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江泽民提出八项主张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__________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江泽民提出了发展两岸关系、推进祖国和平统一的八项主张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强调坚持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原则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是实现和平统一的基础和前提。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801413" y="1629598"/>
            <a:ext cx="992579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1993 </a:t>
            </a:r>
            <a:endParaRPr lang="zh-CN" altLang="en-US" sz="28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4574627" y="2747140"/>
            <a:ext cx="992579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1994 </a:t>
            </a:r>
            <a:endParaRPr lang="zh-CN" altLang="en-US" sz="28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898931" y="3289706"/>
            <a:ext cx="1710725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一个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中国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726616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12530" y="93147"/>
            <a:ext cx="2516056" cy="720058"/>
            <a:chOff x="381000" y="1480512"/>
            <a:chExt cx="2516056" cy="720058"/>
          </a:xfrm>
        </p:grpSpPr>
        <p:pic>
          <p:nvPicPr>
            <p:cNvPr id="12" name="TJ.eps" descr="id:2147490618;FounderCES"/>
            <p:cNvPicPr/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81000" y="1668002"/>
              <a:ext cx="2516056" cy="532568"/>
            </a:xfrm>
            <a:prstGeom prst="rect">
              <a:avLst/>
            </a:prstGeom>
          </p:spPr>
        </p:pic>
        <p:sp>
          <p:nvSpPr>
            <p:cNvPr id="3" name="矩形 2"/>
            <p:cNvSpPr>
              <a:spLocks noChangeAspect="1"/>
            </p:cNvSpPr>
            <p:nvPr/>
          </p:nvSpPr>
          <p:spPr>
            <a:xfrm>
              <a:off x="926283" y="1480512"/>
              <a:ext cx="1826141" cy="635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3200" dirty="0">
                  <a:solidFill>
                    <a:srgbClr val="00B0F0"/>
                  </a:solidFill>
                  <a:latin typeface="NEU-BZ-S92" panose="02020503000000020003" pitchFamily="18" charset="-122"/>
                  <a:ea typeface="方正正黑简体"/>
                  <a:cs typeface="Times New Roman" panose="02020603050405020304" pitchFamily="18" charset="0"/>
                </a:rPr>
                <a:t>拓展延伸</a:t>
              </a:r>
              <a:endParaRPr lang="zh-CN" altLang="en-US" sz="3200" dirty="0">
                <a:solidFill>
                  <a:srgbClr val="00B0F0"/>
                </a:solidFill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4338147" y="590337"/>
            <a:ext cx="3515706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历史上的台湾及</a:t>
            </a:r>
            <a:r>
              <a:rPr lang="zh-CN" altLang="zh-CN" sz="28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认识</a:t>
            </a:r>
            <a:r>
              <a:rPr lang="en-US" altLang="zh-CN" sz="28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pic>
        <p:nvPicPr>
          <p:cNvPr id="7" name="AL8QXR07.eps" descr="id:2147492158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83954" y="1253333"/>
            <a:ext cx="6296984" cy="3911518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381000" y="5143941"/>
            <a:ext cx="11430000" cy="171405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认识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台湾自古以来就是中国的领土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中华民族有着强大的凝聚力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实现祖国的完全统一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实现中华民族的大团结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不仅是中华民族的共同心声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也是历史的必然走向和必然结果。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9162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探究</a:t>
              </a:r>
              <a:r>
                <a:rPr lang="en-US" altLang="zh-CN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•</a:t>
              </a:r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重难解析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551262" y="1420975"/>
            <a:ext cx="1922148" cy="628957"/>
            <a:chOff x="1483204" y="2104455"/>
            <a:chExt cx="1922148" cy="628957"/>
          </a:xfrm>
        </p:grpSpPr>
        <p:pic>
          <p:nvPicPr>
            <p:cNvPr id="14" name="bdc.eps" descr="id:2147490647;FounderCES"/>
            <p:cNvPicPr/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483204" y="2170024"/>
              <a:ext cx="1922148" cy="563388"/>
            </a:xfrm>
            <a:prstGeom prst="rect">
              <a:avLst/>
            </a:prstGeom>
          </p:spPr>
        </p:pic>
        <p:sp>
          <p:nvSpPr>
            <p:cNvPr id="2" name="矩形 1"/>
            <p:cNvSpPr>
              <a:spLocks noChangeAspect="1"/>
            </p:cNvSpPr>
            <p:nvPr/>
          </p:nvSpPr>
          <p:spPr>
            <a:xfrm>
              <a:off x="1584106" y="2104455"/>
              <a:ext cx="1720343" cy="60022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zh-CN" sz="2800" dirty="0">
                  <a:solidFill>
                    <a:srgbClr val="00B0F0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论从史</a:t>
              </a:r>
              <a:r>
                <a:rPr lang="zh-CN" altLang="zh-CN" sz="2800" dirty="0" smtClean="0">
                  <a:solidFill>
                    <a:srgbClr val="00B0F0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出</a:t>
              </a:r>
              <a:r>
                <a:rPr lang="en-US" altLang="zh-CN" sz="2800" dirty="0" smtClean="0">
                  <a:solidFill>
                    <a:srgbClr val="00B0F0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 </a:t>
              </a:r>
              <a:endParaRPr lang="zh-CN" altLang="en-US" sz="2800" dirty="0">
                <a:solidFill>
                  <a:srgbClr val="00B0F0"/>
                </a:solidFill>
              </a:endParaRPr>
            </a:p>
          </p:txBody>
        </p:sp>
      </p:grpSp>
      <p:sp>
        <p:nvSpPr>
          <p:cNvPr id="4" name="矩形 3"/>
          <p:cNvSpPr>
            <a:spLocks noChangeAspect="1"/>
          </p:cNvSpPr>
          <p:nvPr/>
        </p:nvSpPr>
        <p:spPr>
          <a:xfrm>
            <a:off x="4145456" y="834058"/>
            <a:ext cx="4673074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探究</a:t>
            </a:r>
            <a:r>
              <a:rPr lang="zh-CN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点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  </a:t>
            </a:r>
            <a:r>
              <a:rPr lang="zh-CN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香港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、澳门回归祖国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81000" y="2127410"/>
            <a:ext cx="11430000" cy="395467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材料一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中国治理模式的核心在于给了地方差异足够的尊重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中国的模式被称为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一个文明多种制度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像香港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就是一个很典型的例子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这种灵活的渐进式创新早已从政治治理拓展到了社会各个层面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积累起巨大的创新思维能力。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algn="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摘编自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英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马丁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雅克《大国雄心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个永不褪色的大国梦》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根据材料一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以香港、澳门为例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简述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一个文明多种制度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的内容及其影响。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7275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>
            <a:spLocks noChangeAspect="1"/>
          </p:cNvSpPr>
          <p:nvPr/>
        </p:nvSpPr>
        <p:spPr>
          <a:xfrm>
            <a:off x="381000" y="1589014"/>
            <a:ext cx="11430000" cy="22742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内容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一国两制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”(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一个国家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两种制度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”)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影响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一国两制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构想既体现了实现祖国统一、维护国家主权的原则性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又充分考虑到香港、澳门等地的历史和现实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是推动祖国和平统一的创造性方针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在国际社会产生巨大影响。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76470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>
            <a:spLocks noChangeAspect="1"/>
          </p:cNvSpPr>
          <p:nvPr/>
        </p:nvSpPr>
        <p:spPr>
          <a:xfrm>
            <a:off x="381000" y="913248"/>
            <a:ext cx="11430000" cy="33945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材料二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香港问题为什么能够谈成呢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并不是我们参加谈判的人有特殊的本领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主要是我们这个国家这几年发展起来了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当然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香港问题能够解决好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还是由于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一国两制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的根本方针或者说战略搞对了。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algn="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邓小平《在中央顾问委员会第三次全体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algn="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会议上的讲话》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(1984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月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日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根据材料二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概括香港得以回归的主要原因。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381000" y="4307767"/>
            <a:ext cx="9767417" cy="5937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主要原因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中国综合国力的增强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;“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一国两制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方针的正确指导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75979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551262" y="112692"/>
            <a:ext cx="1922148" cy="628957"/>
            <a:chOff x="1483204" y="2104455"/>
            <a:chExt cx="1922148" cy="628957"/>
          </a:xfrm>
        </p:grpSpPr>
        <p:pic>
          <p:nvPicPr>
            <p:cNvPr id="16" name="bdc.eps" descr="id:2147490647;FounderCES"/>
            <p:cNvPicPr/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483204" y="2170024"/>
              <a:ext cx="1922148" cy="563388"/>
            </a:xfrm>
            <a:prstGeom prst="rect">
              <a:avLst/>
            </a:prstGeom>
          </p:spPr>
        </p:pic>
        <p:sp>
          <p:nvSpPr>
            <p:cNvPr id="17" name="矩形 16"/>
            <p:cNvSpPr>
              <a:spLocks noChangeAspect="1"/>
            </p:cNvSpPr>
            <p:nvPr/>
          </p:nvSpPr>
          <p:spPr>
            <a:xfrm>
              <a:off x="1584106" y="2104455"/>
              <a:ext cx="1620957" cy="60022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800" dirty="0">
                  <a:solidFill>
                    <a:srgbClr val="00B0F0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典型例题</a:t>
              </a:r>
              <a:endParaRPr lang="zh-CN" altLang="en-US" sz="2800" dirty="0">
                <a:solidFill>
                  <a:srgbClr val="00B0F0"/>
                </a:solidFill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807218"/>
            <a:ext cx="11430000" cy="34532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1984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邓小平曾说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世界上的许多争端用类似这样的办法解决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我认为是可取的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如果不要战争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只能采取我上面讲的这类的方式。这样能向人民交代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局势可以稳定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并且是长期稳定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也不伤害哪一方。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由此可见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香港回归的意义是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洗雪了中国百年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耻辱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NEU-BZ-S92" panose="02020503000000020003" pitchFamily="18" charset="-122"/>
                <a:cs typeface="Times New Roman" panose="02020603050405020304" pitchFamily="18" charset="0"/>
              </a:rPr>
              <a:t>	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为解决历史遗留问题提供了新的范例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提高了我国的国际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地位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NEU-BZ-S92" panose="02020503000000020003" pitchFamily="18" charset="-122"/>
                <a:cs typeface="Times New Roman" panose="02020603050405020304" pitchFamily="18" charset="0"/>
              </a:rPr>
              <a:t>	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促进了香港地区经济的迅速发展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2878814" y="2498753"/>
            <a:ext cx="423514" cy="6093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81000" y="4228941"/>
            <a:ext cx="11430000" cy="22742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根据材料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世界上的许多争端用类似这样的办法解决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我认为是可取的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如果不要战争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只能采取我上面讲的这类的方式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可知香港回归是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一国两制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构想的首次成功运用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香港回归为和平解决历史遗留问题提供了范例。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0878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955236" y="0"/>
            <a:ext cx="8460516" cy="606454"/>
            <a:chOff x="1955236" y="1037761"/>
            <a:chExt cx="8460516" cy="606454"/>
          </a:xfrm>
        </p:grpSpPr>
        <p:pic>
          <p:nvPicPr>
            <p:cNvPr id="5" name="知识概览.eps" descr="id:2147490668;FounderCES"/>
            <p:cNvPicPr/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955236" y="1079801"/>
              <a:ext cx="8460516" cy="564414"/>
            </a:xfrm>
            <a:prstGeom prst="rect">
              <a:avLst/>
            </a:prstGeom>
          </p:spPr>
        </p:pic>
        <p:sp>
          <p:nvSpPr>
            <p:cNvPr id="4" name="矩形 3"/>
            <p:cNvSpPr>
              <a:spLocks noChangeAspect="1"/>
            </p:cNvSpPr>
            <p:nvPr/>
          </p:nvSpPr>
          <p:spPr>
            <a:xfrm>
              <a:off x="4942489" y="1037761"/>
              <a:ext cx="2614818" cy="60022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zh-CN" sz="2800" dirty="0" smtClean="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知</a:t>
              </a:r>
              <a:r>
                <a:rPr lang="en-US" altLang="zh-CN" sz="2800" dirty="0" smtClean="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   </a:t>
              </a:r>
              <a:r>
                <a:rPr lang="zh-CN" altLang="zh-CN" sz="2800" dirty="0" smtClean="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识</a:t>
              </a:r>
              <a:r>
                <a:rPr lang="en-US" altLang="zh-CN" sz="2800" dirty="0" smtClean="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   </a:t>
              </a:r>
              <a:r>
                <a:rPr lang="zh-CN" altLang="zh-CN" sz="2800" dirty="0" smtClean="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概</a:t>
              </a:r>
              <a:r>
                <a:rPr lang="en-US" altLang="zh-CN" sz="2800" dirty="0" smtClean="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   </a:t>
              </a:r>
              <a:r>
                <a:rPr lang="zh-CN" altLang="zh-CN" sz="2800" dirty="0" smtClean="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览</a:t>
              </a:r>
              <a:r>
                <a:rPr lang="en-US" altLang="zh-CN" sz="2800" dirty="0" smtClean="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 </a:t>
              </a:r>
              <a:endParaRPr lang="zh-CN" altLang="en-US" sz="2800" dirty="0">
                <a:solidFill>
                  <a:schemeClr val="bg1"/>
                </a:solidFill>
              </a:endParaRPr>
            </a:p>
          </p:txBody>
        </p:sp>
      </p:grpSp>
      <p:pic>
        <p:nvPicPr>
          <p:cNvPr id="7" name="25DKRGX18.eps" descr="id:2147492200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35117" y="663289"/>
            <a:ext cx="9648497" cy="6069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9484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98671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500417" y="336338"/>
            <a:ext cx="264687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 smtClean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  <a:endParaRPr lang="zh-CN" altLang="en-US" sz="6600" b="1" dirty="0">
              <a:ln w="22225">
                <a:solidFill>
                  <a:srgbClr val="ED7D31"/>
                </a:solidFill>
                <a:prstDash val="solid"/>
              </a:ln>
              <a:solidFill>
                <a:srgbClr val="FFFF0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25" name="圆角矩形 24">
            <a:hlinkClick r:id="rId2" action="ppaction://hlinksldjump"/>
          </p:cNvPr>
          <p:cNvSpPr/>
          <p:nvPr/>
        </p:nvSpPr>
        <p:spPr>
          <a:xfrm>
            <a:off x="1459813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目标</a:t>
            </a:r>
            <a:r>
              <a:rPr lang="en-US" altLang="zh-CN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•</a:t>
            </a:r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学习概览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6" name="圆角矩形 25">
            <a:hlinkClick r:id="rId3" action="ppaction://hlinksldjump"/>
          </p:cNvPr>
          <p:cNvSpPr/>
          <p:nvPr/>
        </p:nvSpPr>
        <p:spPr>
          <a:xfrm>
            <a:off x="382632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</a:t>
            </a:r>
            <a:r>
              <a:rPr lang="en-US" altLang="zh-CN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•</a:t>
            </a:r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自主预习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7" name="圆角矩形 26">
            <a:hlinkClick r:id="rId4" action="ppaction://hlinksldjump"/>
          </p:cNvPr>
          <p:cNvSpPr/>
          <p:nvPr/>
        </p:nvSpPr>
        <p:spPr>
          <a:xfrm>
            <a:off x="6487885" y="4459191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探究</a:t>
            </a:r>
            <a:r>
              <a:rPr lang="en-US" altLang="zh-CN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•</a:t>
            </a:r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重难解析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802533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目标</a:t>
              </a:r>
              <a:r>
                <a:rPr lang="en-US" altLang="zh-CN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•</a:t>
              </a:r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学习概览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2275292"/>
            <a:ext cx="11430000" cy="11539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认识改革开放对中国社会发展的重大意义和对世界的重要影响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知道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一国两制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对实现祖国完全统一的意义。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4154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</a:t>
              </a:r>
              <a:r>
                <a:rPr lang="en-US" altLang="zh-CN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•</a:t>
              </a:r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自主预习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666290"/>
            <a:ext cx="11430000" cy="283436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一、人民生活总体达到小康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到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我国国内生产总值超过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万亿元。人均国内生产总值比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1980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目标在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1997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年提前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年完成。我国实现了社会主义现代化建设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战略目标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人民生活总体上达到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水平。这是中华民族发展史上一个新的里程碑。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1152985" y="2239198"/>
            <a:ext cx="992579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2000 </a:t>
            </a:r>
            <a:endParaRPr lang="zh-CN" altLang="en-US" sz="28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1789386" y="2778250"/>
            <a:ext cx="1351652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翻两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番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2145564" y="3340737"/>
            <a:ext cx="1351652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第二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步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8747235" y="3340737"/>
            <a:ext cx="992579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小康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4290858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668405"/>
            <a:ext cx="114300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二、依法治国与先进文化建设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依法治国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立法措施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:1997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中共十五大把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确立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为党领导人民治理国家的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1999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依法治国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建设社会主义法治国家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载入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同时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我国加快了有关社会主义市场经济的立法步伐。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依法维护民族团结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依法坚决打击国内外敌对势力和分裂势力各类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行动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强调各民族要始终同呼吸、共命运、心连心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促进民族地区共同发展、共同繁荣。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657193" y="1787054"/>
            <a:ext cx="1710725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依法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治国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835737" y="2336099"/>
            <a:ext cx="1710725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基本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方略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10229194" y="2335405"/>
            <a:ext cx="992579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宪法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38655" y="4003793"/>
            <a:ext cx="1710725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分裂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破坏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203994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31769"/>
            <a:ext cx="114300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先进文化建设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(1)20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世纪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90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年代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以创建文明城市、文明村镇、文明行业等为主要内容的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精神文明创建活动在全国展开。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1991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年开始实施的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“________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__”,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推出了一大批优秀作品。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青年志愿者行动、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希望工程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得到社会各界积极响应。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文化、科技、卫生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“__________”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活动受到农民群众的热烈欢迎。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(5)2001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中共中央印发《公民道德建设实施纲要》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提出要把法制建设与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建设、依法治国与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紧密结合起来。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643759" y="1636822"/>
            <a:ext cx="1351652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群众性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4490545" y="2216031"/>
            <a:ext cx="2069797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五个一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工程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4070130" y="3318476"/>
            <a:ext cx="1351652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下乡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1238132" y="4423444"/>
            <a:ext cx="992579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道德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5525443" y="4426771"/>
            <a:ext cx="1710725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以德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治国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8644505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562570"/>
            <a:ext cx="11430000" cy="172053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三、香港、澳门回归祖国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准备工作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(1)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立法</a:t>
            </a:r>
            <a:endParaRPr lang="zh-CN" altLang="en-US" sz="2800" dirty="0"/>
          </a:p>
        </p:txBody>
      </p:sp>
      <p:graphicFrame>
        <p:nvGraphicFramePr>
          <p:cNvPr id="4" name="表格 3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956886107"/>
              </p:ext>
            </p:extLst>
          </p:nvPr>
        </p:nvGraphicFramePr>
        <p:xfrm>
          <a:off x="381000" y="2325146"/>
          <a:ext cx="11430000" cy="1227350"/>
        </p:xfrm>
        <a:graphic>
          <a:graphicData uri="http://schemas.openxmlformats.org/drawingml/2006/table">
            <a:tbl>
              <a:tblPr firstRow="1" firstCol="1" bandRow="1"/>
              <a:tblGrid>
                <a:gridCol w="1174531"/>
                <a:gridCol w="5034455"/>
                <a:gridCol w="5221014"/>
              </a:tblGrid>
              <a:tr h="61367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香港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1990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年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七届全国人大三次会议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通过</a:t>
                      </a:r>
                      <a:r>
                        <a:rPr lang="en-US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________</a:t>
                      </a:r>
                      <a:r>
                        <a:rPr lang="en-US" altLang="zh-CN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____________</a:t>
                      </a:r>
                      <a:r>
                        <a:rPr lang="en-US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__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367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澳门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1993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年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八届全国人大一次会议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通过</a:t>
                      </a:r>
                      <a:r>
                        <a:rPr lang="en-US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_____</a:t>
                      </a:r>
                      <a:r>
                        <a:rPr lang="en-US" altLang="zh-CN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____________</a:t>
                      </a:r>
                      <a:r>
                        <a:rPr lang="en-US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_____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矩形 4"/>
          <p:cNvSpPr>
            <a:spLocks noChangeAspect="1"/>
          </p:cNvSpPr>
          <p:nvPr/>
        </p:nvSpPr>
        <p:spPr>
          <a:xfrm>
            <a:off x="381000" y="3620615"/>
            <a:ext cx="11430000" cy="11539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意义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把中央政府对香港、澳门的各项方针政策以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形式固定下来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奠定了依法治港、依法治澳的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7296809" y="2309591"/>
            <a:ext cx="3865161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香港特别行政区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基本法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7338850" y="2936255"/>
            <a:ext cx="3865161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澳门特别行政区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基本法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8785650" y="3631151"/>
            <a:ext cx="992579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法律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5929046" y="4174292"/>
            <a:ext cx="1710725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法律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基石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851268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54567"/>
            <a:ext cx="3785011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香港、澳门</a:t>
            </a:r>
            <a:r>
              <a:rPr lang="zh-CN" altLang="zh-CN" sz="28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回归祖国</a:t>
            </a:r>
            <a:r>
              <a:rPr lang="en-US" altLang="zh-CN" sz="28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graphicFrame>
        <p:nvGraphicFramePr>
          <p:cNvPr id="6" name="表格 5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2366210248"/>
              </p:ext>
            </p:extLst>
          </p:nvPr>
        </p:nvGraphicFramePr>
        <p:xfrm>
          <a:off x="381000" y="1628073"/>
          <a:ext cx="11430000" cy="2987040"/>
        </p:xfrm>
        <a:graphic>
          <a:graphicData uri="http://schemas.openxmlformats.org/drawingml/2006/table">
            <a:tbl>
              <a:tblPr firstRow="1" firstCol="1" bandRow="1"/>
              <a:tblGrid>
                <a:gridCol w="1006366"/>
                <a:gridCol w="5297213"/>
                <a:gridCol w="5126421"/>
              </a:tblGrid>
              <a:tr h="0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概况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意义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香港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altLang="zh-CN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________</a:t>
                      </a:r>
                      <a:r>
                        <a:rPr lang="zh-CN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年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月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日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中国政府对香港恢复行使主权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中华人民共和国香港特别行政区正式成立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洗雪了中华民族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__________,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完成了实现祖国完全统一的重要一步。香港、澳门作为直辖于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__________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的特别行政区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重新纳入</a:t>
                      </a:r>
                      <a:r>
                        <a:rPr lang="en-US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_______________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澳门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altLang="zh-CN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________</a:t>
                      </a:r>
                      <a:r>
                        <a:rPr lang="zh-CN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年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12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月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日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中国政府对澳门恢复行使主权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中华人民共和国澳门特别行政区正式成立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矩形 6"/>
          <p:cNvSpPr>
            <a:spLocks noChangeAspect="1"/>
          </p:cNvSpPr>
          <p:nvPr/>
        </p:nvSpPr>
        <p:spPr>
          <a:xfrm>
            <a:off x="1589690" y="1976440"/>
            <a:ext cx="992579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1997 </a:t>
            </a:r>
            <a:endParaRPr lang="zh-CN" altLang="en-US" sz="28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1589689" y="3248193"/>
            <a:ext cx="992579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1999 </a:t>
            </a:r>
            <a:endParaRPr lang="zh-CN" altLang="en-US" sz="28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9241221" y="2165427"/>
            <a:ext cx="1710725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百年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耻辱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6718738" y="3437180"/>
            <a:ext cx="1710725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中央政府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7553080" y="3853102"/>
            <a:ext cx="2428870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国家治理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体系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528530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12530" y="482028"/>
            <a:ext cx="2516056" cy="720058"/>
            <a:chOff x="381000" y="1480512"/>
            <a:chExt cx="2516056" cy="720058"/>
          </a:xfrm>
        </p:grpSpPr>
        <p:pic>
          <p:nvPicPr>
            <p:cNvPr id="12" name="TJ.eps" descr="id:2147490618;FounderCES"/>
            <p:cNvPicPr/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81000" y="1668002"/>
              <a:ext cx="2516056" cy="532568"/>
            </a:xfrm>
            <a:prstGeom prst="rect">
              <a:avLst/>
            </a:prstGeom>
          </p:spPr>
        </p:pic>
        <p:sp>
          <p:nvSpPr>
            <p:cNvPr id="3" name="矩形 2"/>
            <p:cNvSpPr>
              <a:spLocks noChangeAspect="1"/>
            </p:cNvSpPr>
            <p:nvPr/>
          </p:nvSpPr>
          <p:spPr>
            <a:xfrm>
              <a:off x="926283" y="1480512"/>
              <a:ext cx="1826141" cy="635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3200" dirty="0">
                  <a:solidFill>
                    <a:srgbClr val="00B0F0"/>
                  </a:solidFill>
                  <a:latin typeface="NEU-BZ-S92" panose="02020503000000020003" pitchFamily="18" charset="-122"/>
                  <a:ea typeface="方正正黑简体"/>
                  <a:cs typeface="Times New Roman" panose="02020603050405020304" pitchFamily="18" charset="0"/>
                </a:rPr>
                <a:t>拓展延伸</a:t>
              </a:r>
              <a:endParaRPr lang="zh-CN" altLang="en-US" sz="3200" dirty="0">
                <a:solidFill>
                  <a:srgbClr val="00B0F0"/>
                </a:solidFill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202086"/>
            <a:ext cx="11430000" cy="395467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香港、澳门回归祖国的历史条件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邓小平创造性地提出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一国两制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的科学构想。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中国综合国力的增强和国际地位的提高。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中国灵活的外交政策和在国际事务中发挥着越来越重要的作用。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全国人民的努力。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和平与发展成为时代的主题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通过和平方式解决国际争端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已为许多国家所推崇。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9834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新模板</Template>
  <TotalTime>313</TotalTime>
  <Words>861</Words>
  <Application>Microsoft Office PowerPoint</Application>
  <PresentationFormat>宽屏</PresentationFormat>
  <Paragraphs>108</Paragraphs>
  <Slides>18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18</vt:i4>
      </vt:variant>
    </vt:vector>
  </HeadingPairs>
  <TitlesOfParts>
    <vt:vector size="34" baseType="lpstr">
      <vt:lpstr>NEU-BZ-S92</vt:lpstr>
      <vt:lpstr>方正兰亭中黑_GBK</vt:lpstr>
      <vt:lpstr>方正正黑简体</vt:lpstr>
      <vt:lpstr>仿宋</vt:lpstr>
      <vt:lpstr>黑体</vt:lpstr>
      <vt:lpstr>华文隶书</vt:lpstr>
      <vt:lpstr>楷体</vt:lpstr>
      <vt:lpstr>隶书</vt:lpstr>
      <vt:lpstr>宋体</vt:lpstr>
      <vt:lpstr>微软雅黑</vt:lpstr>
      <vt:lpstr>Arial</vt:lpstr>
      <vt:lpstr>Calibri</vt:lpstr>
      <vt:lpstr>Times New Roman</vt:lpstr>
      <vt:lpstr>Office 主题</vt:lpstr>
      <vt:lpstr>专业教辅课件Q:251490010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Microsoft</cp:lastModifiedBy>
  <cp:revision>43</cp:revision>
  <dcterms:created xsi:type="dcterms:W3CDTF">2021-07-19T03:09:34Z</dcterms:created>
  <dcterms:modified xsi:type="dcterms:W3CDTF">2026-03-07T01:57:12Z</dcterms:modified>
</cp:coreProperties>
</file>