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3"/>
  </p:notesMasterIdLst>
  <p:sldIdLst>
    <p:sldId id="347" r:id="rId4"/>
    <p:sldId id="350" r:id="rId5"/>
    <p:sldId id="296" r:id="rId6"/>
    <p:sldId id="345" r:id="rId7"/>
    <p:sldId id="354" r:id="rId8"/>
    <p:sldId id="355" r:id="rId9"/>
    <p:sldId id="351" r:id="rId10"/>
    <p:sldId id="357" r:id="rId11"/>
    <p:sldId id="358" r:id="rId12"/>
    <p:sldId id="359" r:id="rId13"/>
    <p:sldId id="360" r:id="rId14"/>
    <p:sldId id="356" r:id="rId15"/>
    <p:sldId id="346" r:id="rId16"/>
    <p:sldId id="362" r:id="rId17"/>
    <p:sldId id="361" r:id="rId18"/>
    <p:sldId id="352" r:id="rId19"/>
    <p:sldId id="363" r:id="rId20"/>
    <p:sldId id="353" r:id="rId21"/>
    <p:sldId id="349"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9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19</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 xmlns:a16="http://schemas.microsoft.com/office/drawing/2014/main"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 xmlns:a16="http://schemas.microsoft.com/office/drawing/2014/main"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 xmlns:a16="http://schemas.microsoft.com/office/drawing/2014/main"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23</a:t>
            </a:r>
            <a:r>
              <a:rPr lang="zh-CN" altLang="en-US" sz="4656" b="1" dirty="0" smtClean="0">
                <a:solidFill>
                  <a:srgbClr val="D60093"/>
                </a:solidFill>
                <a:latin typeface="隶书" panose="02010509060101010101" pitchFamily="49" charset="-122"/>
                <a:ea typeface="隶书" panose="02010509060101010101" pitchFamily="49" charset="-122"/>
              </a:rPr>
              <a:t>课</a:t>
            </a:r>
            <a:endParaRPr lang="en-US" altLang="zh-CN" sz="4656" b="1" dirty="0" smtClean="0">
              <a:solidFill>
                <a:srgbClr val="D60093"/>
              </a:solidFill>
              <a:latin typeface="隶书" panose="02010509060101010101" pitchFamily="49" charset="-122"/>
              <a:ea typeface="隶书" panose="02010509060101010101" pitchFamily="49" charset="-122"/>
            </a:endParaRPr>
          </a:p>
          <a:p>
            <a:pPr algn="ctr" fontAlgn="base">
              <a:spcBef>
                <a:spcPct val="0"/>
              </a:spcBef>
              <a:spcAft>
                <a:spcPct val="0"/>
              </a:spcAft>
              <a:buFont typeface="Arial" panose="020B0604020202020204" pitchFamily="34" charset="0"/>
              <a:buNone/>
            </a:pPr>
            <a:r>
              <a:rPr lang="zh-CN" altLang="en-US" sz="4656" b="1" dirty="0" smtClean="0">
                <a:solidFill>
                  <a:srgbClr val="D60093"/>
                </a:solidFill>
                <a:latin typeface="隶书" panose="02010509060101010101" pitchFamily="49" charset="-122"/>
                <a:ea typeface="隶书" panose="02010509060101010101" pitchFamily="49" charset="-122"/>
              </a:rPr>
              <a:t>开启</a:t>
            </a:r>
            <a:r>
              <a:rPr lang="zh-CN" altLang="en-US" sz="4656" b="1" dirty="0">
                <a:solidFill>
                  <a:srgbClr val="D60093"/>
                </a:solidFill>
                <a:latin typeface="隶书" panose="02010509060101010101" pitchFamily="49" charset="-122"/>
                <a:ea typeface="隶书" panose="02010509060101010101" pitchFamily="49" charset="-122"/>
              </a:rPr>
              <a:t>全面建设社会主义现代化国家新征程</a:t>
            </a: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3895308661"/>
              </p:ext>
            </p:extLst>
          </p:nvPr>
        </p:nvGraphicFramePr>
        <p:xfrm>
          <a:off x="381000" y="259605"/>
          <a:ext cx="11430000" cy="5693454"/>
        </p:xfrm>
        <a:graphic>
          <a:graphicData uri="http://schemas.openxmlformats.org/drawingml/2006/table">
            <a:tbl>
              <a:tblPr firstRow="1" firstCol="1" bandRow="1"/>
              <a:tblGrid>
                <a:gridCol w="2372710"/>
                <a:gridCol w="9057290"/>
              </a:tblGrid>
              <a:tr h="0">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新时代新征程中国特色社会主义事业推向前进</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最紧要的是深刻领悟</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两个确立</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的决定性意义</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增强</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四个意识</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、坚定</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四个自信</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、做到</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两个维护</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自觉在思想上政治上行动上同以习近平同志为核心的党中央保持高度一致</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谱写马克思主义中国化时代化新篇章</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同</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中国具体实际相结合、同中华优秀传统文化相结合</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坚持运用辩证唯物主义和历史唯物主义</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才能正确回答时代和实践提出的重大问题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才能始终保持马克思主义的蓬勃生机和旺盛活力</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79694">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对强国建设、民族复兴新征程作出战略谋划</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提出以</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全面推进中华民族伟大复兴。大会明确</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全面建成社会主义现代化强国</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总的战略安排是分</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2020</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2035</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年基本实现</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2035</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把我国建成富强民主文明和谐美丽的</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_______________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3233486" y="1869168"/>
            <a:ext cx="3506088"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马克思主义</a:t>
            </a:r>
            <a:r>
              <a:rPr lang="zh-CN" altLang="zh-CN" sz="2800" dirty="0" smtClean="0">
                <a:solidFill>
                  <a:srgbClr val="FF0000"/>
                </a:solidFill>
                <a:latin typeface="Times New Roman" panose="02020603050405020304" pitchFamily="18" charset="0"/>
                <a:cs typeface="Times New Roman" panose="02020603050405020304" pitchFamily="18" charset="0"/>
              </a:rPr>
              <a:t>基本原理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3912476" y="3645460"/>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中国式</a:t>
            </a:r>
            <a:r>
              <a:rPr lang="zh-CN" altLang="zh-CN" sz="2800" dirty="0" smtClean="0">
                <a:solidFill>
                  <a:srgbClr val="FF0000"/>
                </a:solidFill>
                <a:latin typeface="Times New Roman" panose="02020603050405020304" pitchFamily="18" charset="0"/>
                <a:cs typeface="Times New Roman" panose="02020603050405020304" pitchFamily="18" charset="0"/>
              </a:rPr>
              <a:t>现代化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3029422" y="4506145"/>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两步</a:t>
            </a:r>
            <a:r>
              <a:rPr lang="zh-CN" altLang="zh-CN" sz="2800" dirty="0" smtClean="0">
                <a:solidFill>
                  <a:srgbClr val="FF0000"/>
                </a:solidFill>
                <a:latin typeface="Times New Roman" panose="02020603050405020304" pitchFamily="18" charset="0"/>
                <a:cs typeface="Times New Roman" panose="02020603050405020304" pitchFamily="18" charset="0"/>
              </a:rPr>
              <a:t>走</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9083565" y="4495297"/>
            <a:ext cx="2787943"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社会主义</a:t>
            </a:r>
            <a:r>
              <a:rPr lang="zh-CN" altLang="zh-CN" sz="2800" dirty="0" smtClean="0">
                <a:solidFill>
                  <a:srgbClr val="FF0000"/>
                </a:solidFill>
                <a:latin typeface="Times New Roman" panose="02020603050405020304" pitchFamily="18" charset="0"/>
                <a:cs typeface="Times New Roman" panose="02020603050405020304" pitchFamily="18" charset="0"/>
              </a:rPr>
              <a:t>现代化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4490546" y="4924535"/>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本世纪</a:t>
            </a:r>
            <a:r>
              <a:rPr lang="zh-CN" altLang="zh-CN" sz="2800" dirty="0" smtClean="0">
                <a:solidFill>
                  <a:srgbClr val="FF0000"/>
                </a:solidFill>
                <a:latin typeface="Times New Roman" panose="02020603050405020304" pitchFamily="18" charset="0"/>
                <a:cs typeface="Times New Roman" panose="02020603050405020304" pitchFamily="18" charset="0"/>
              </a:rPr>
              <a:t>中叶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3373867" y="5344267"/>
            <a:ext cx="3506088"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社会主义现代化</a:t>
            </a:r>
            <a:r>
              <a:rPr lang="zh-CN" altLang="zh-CN" sz="2800" dirty="0" smtClean="0">
                <a:solidFill>
                  <a:srgbClr val="FF0000"/>
                </a:solidFill>
                <a:latin typeface="Times New Roman" panose="02020603050405020304" pitchFamily="18" charset="0"/>
                <a:cs typeface="Times New Roman" panose="02020603050405020304" pitchFamily="18" charset="0"/>
              </a:rPr>
              <a:t>强国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692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74195"/>
            <a:ext cx="11430000" cy="177279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选举领导人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在中共二十届一中全会上</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当选为中央委员会总书记。在十四届全国人大一次会议上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习近平当选为</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a:t>
            </a:r>
            <a:r>
              <a:rPr lang="en-US" altLang="zh-CN" sz="2800" dirty="0">
                <a:solidFill>
                  <a:srgbClr val="000000"/>
                </a:solidFill>
                <a:latin typeface="Times New Roman" panose="02020603050405020304" pitchFamily="18" charset="0"/>
                <a:cs typeface="Times New Roman" panose="02020603050405020304" pitchFamily="18" charset="0"/>
              </a:rPr>
              <a:t>____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4712818" y="2531109"/>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习近平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6424449" y="3067349"/>
            <a:ext cx="3506088"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中华人民共和国</a:t>
            </a:r>
            <a:r>
              <a:rPr lang="zh-CN" altLang="zh-CN" sz="2800" dirty="0" smtClean="0">
                <a:solidFill>
                  <a:srgbClr val="FF0000"/>
                </a:solidFill>
                <a:latin typeface="Times New Roman" panose="02020603050405020304" pitchFamily="18" charset="0"/>
                <a:cs typeface="Times New Roman" panose="02020603050405020304" pitchFamily="18" charset="0"/>
              </a:rPr>
              <a:t>主席</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5549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84082"/>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概念解释</a:t>
              </a:r>
              <a:endParaRPr lang="zh-CN" altLang="en-US" sz="3200" dirty="0">
                <a:solidFill>
                  <a:srgbClr val="00B0F0"/>
                </a:solidFill>
              </a:endParaRPr>
            </a:p>
          </p:txBody>
        </p:sp>
      </p:grpSp>
      <p:sp>
        <p:nvSpPr>
          <p:cNvPr id="2" name="矩形 1"/>
          <p:cNvSpPr>
            <a:spLocks noChangeAspect="1"/>
          </p:cNvSpPr>
          <p:nvPr/>
        </p:nvSpPr>
        <p:spPr>
          <a:xfrm>
            <a:off x="381000" y="886016"/>
            <a:ext cx="11430000" cy="5635132"/>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对中国式现代化的认识</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中国式现代化是中国共产党领导的社会主义现代化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是立足中国国情、具有鲜明中国特色的现代化发展道路。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中国共产党的领导是中国式现代化的最本质特征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中国式现代化以社会主义制度为根本保障。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中国式现代化是人口规模巨大的现代化、全体人民共同富裕的现代化、物质文明与精神文明相协调的现代化、人与自然和谐共生的现代化、走和平发展道路的现代化。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中国式现代化是实现中华民族伟大复兴的唯一正确道路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是创造人民美好生活的必由之路。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621403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319528"/>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4590784" y="781681"/>
            <a:ext cx="3595857"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中国式</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现代化</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1984008"/>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从现在起</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中国共产党的中心任务就是团结带领全国各族人民全面建成社会主义现代化强国、实现第二个百年奋斗目标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以中国式现代化全面推进中华民族伟大复兴。在新中国成立特别是改革开放以来长期探索和实践基础上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经过十八大以来在理论和实践上的创新突破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我们党成功推进和拓展了中国式现代化。中国式现代化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是中国共产党领导的社会主义现代化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既有各国现代化的共同特征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更有基于自己国情的中国特色。</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中共二十大报告</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根据材料一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指出中国式现代化的奋斗目标。概括中国式现代化的特点。</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2128147"/>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目标</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全面建成社会主义现代化强国、实现第二个百年奋斗目标</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全面推进中华民族伟大复兴。特点</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中国共产党领导</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各国共同特征与中国特色并存。</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4433594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766102"/>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800" dirty="0">
                <a:solidFill>
                  <a:srgbClr val="000000"/>
                </a:solidFill>
                <a:latin typeface="Times New Roman" panose="02020603050405020304" pitchFamily="18" charset="0"/>
                <a:cs typeface="Times New Roman" panose="02020603050405020304" pitchFamily="18" charset="0"/>
              </a:rPr>
              <a:t>2020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实现了中国现行标准下</a:t>
            </a:r>
            <a:r>
              <a:rPr lang="en-US" altLang="zh-CN" sz="2800" dirty="0">
                <a:solidFill>
                  <a:srgbClr val="000000"/>
                </a:solidFill>
                <a:latin typeface="Times New Roman" panose="02020603050405020304" pitchFamily="18" charset="0"/>
                <a:cs typeface="Times New Roman" panose="02020603050405020304" pitchFamily="18" charset="0"/>
              </a:rPr>
              <a:t>9899</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万农村贫困人口全部脱贫</a:t>
            </a:r>
            <a:r>
              <a:rPr lang="en-US" altLang="zh-CN" sz="2800" dirty="0">
                <a:solidFill>
                  <a:srgbClr val="000000"/>
                </a:solidFill>
                <a:latin typeface="Times New Roman" panose="02020603050405020304" pitchFamily="18" charset="0"/>
                <a:cs typeface="Times New Roman" panose="02020603050405020304" pitchFamily="18" charset="0"/>
              </a:rPr>
              <a:t>;2023</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国内生产总值为</a:t>
            </a:r>
            <a:r>
              <a:rPr lang="en-US" altLang="zh-CN" sz="2800" dirty="0">
                <a:solidFill>
                  <a:srgbClr val="000000"/>
                </a:solidFill>
                <a:latin typeface="Times New Roman" panose="02020603050405020304" pitchFamily="18" charset="0"/>
                <a:cs typeface="Times New Roman" panose="02020603050405020304" pitchFamily="18" charset="0"/>
              </a:rPr>
              <a:t>126</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万亿元。</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中国式现代化使中国从一个落后的国家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一跃成为世界第二大经济体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综合国力实现历史性的跨越。</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摘编自中央党史和文献</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研究院《中国式现代化发展之路》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根据材料二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简析中国式现代化的成就。</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p:cNvSpPr>
            <a:spLocks noChangeAspect="1"/>
          </p:cNvSpPr>
          <p:nvPr/>
        </p:nvSpPr>
        <p:spPr>
          <a:xfrm>
            <a:off x="381000" y="3600468"/>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人民生活水平显著提高</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国内生产总值快速增长</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综合国力明显增强</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国际地位显著提高。</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062808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105100"/>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770898"/>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2022</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中共二十大在北京举行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吸引世人目光。一时间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中共二十大报告关键词成为舆论热点。下列选项中与下图所示五个特征对应恰当的</a:t>
            </a:r>
            <a:r>
              <a:rPr lang="zh-CN" altLang="zh-CN" sz="2800" dirty="0" smtClean="0">
                <a:solidFill>
                  <a:srgbClr val="000000"/>
                </a:solidFill>
                <a:latin typeface="Times New Roman" panose="02020603050405020304" pitchFamily="18" charset="0"/>
                <a:cs typeface="Times New Roman" panose="02020603050405020304" pitchFamily="18" charset="0"/>
              </a:rPr>
              <a:t>是</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AL8QXR47.eps" descr="id:2147493331;FounderCES"/>
          <p:cNvPicPr/>
          <p:nvPr/>
        </p:nvPicPr>
        <p:blipFill>
          <a:blip r:embed="rId3">
            <a:clrChange>
              <a:clrFrom>
                <a:srgbClr val="FFFFFF"/>
              </a:clrFrom>
              <a:clrTo>
                <a:srgbClr val="FFFFFF">
                  <a:alpha val="0"/>
                </a:srgbClr>
              </a:clrTo>
            </a:clrChange>
          </a:blip>
          <a:stretch>
            <a:fillRect/>
          </a:stretch>
        </p:blipFill>
        <p:spPr>
          <a:xfrm>
            <a:off x="1632582" y="2484957"/>
            <a:ext cx="8530922" cy="2652169"/>
          </a:xfrm>
          <a:prstGeom prst="rect">
            <a:avLst/>
          </a:prstGeom>
        </p:spPr>
      </p:pic>
      <p:sp>
        <p:nvSpPr>
          <p:cNvPr id="3" name="矩形 2"/>
          <p:cNvSpPr>
            <a:spLocks noChangeAspect="1"/>
          </p:cNvSpPr>
          <p:nvPr/>
        </p:nvSpPr>
        <p:spPr>
          <a:xfrm>
            <a:off x="381000" y="5158146"/>
            <a:ext cx="11430000" cy="12126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社区</a:t>
            </a:r>
            <a:r>
              <a:rPr lang="zh-CN" altLang="zh-CN" sz="2800" dirty="0" smtClean="0">
                <a:solidFill>
                  <a:srgbClr val="000000"/>
                </a:solidFill>
                <a:latin typeface="Times New Roman" panose="02020603050405020304" pitchFamily="18" charset="0"/>
                <a:cs typeface="Times New Roman" panose="02020603050405020304" pitchFamily="18" charset="0"/>
              </a:rPr>
              <a:t>治理</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教育强国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乡村</a:t>
            </a:r>
            <a:r>
              <a:rPr lang="zh-CN" altLang="zh-CN" sz="2800" dirty="0" smtClean="0">
                <a:solidFill>
                  <a:srgbClr val="000000"/>
                </a:solidFill>
                <a:latin typeface="Times New Roman" panose="02020603050405020304" pitchFamily="18" charset="0"/>
                <a:cs typeface="Times New Roman" panose="02020603050405020304" pitchFamily="18" charset="0"/>
              </a:rPr>
              <a:t>振兴</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中国式现代化</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11066374" y="1922874"/>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809732"/>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可知中国式现代化具有五个重要的特征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中国式现代化是人口规模巨大的现代化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中国式现代化是全体人民共同富裕的现代化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中国式现代化是物质文明和精神文明相协调的现代化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中国式现代化是人与自然和谐共生的现代化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中国式现代化是走和平发展道路的现代化。</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3021881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91830"/>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34.eps" descr="id:2147493345;FounderCES"/>
          <p:cNvPicPr/>
          <p:nvPr/>
        </p:nvPicPr>
        <p:blipFill>
          <a:blip r:embed="rId3">
            <a:clrChange>
              <a:clrFrom>
                <a:srgbClr val="FFFFFF"/>
              </a:clrFrom>
              <a:clrTo>
                <a:srgbClr val="FFFFFF">
                  <a:alpha val="0"/>
                </a:srgbClr>
              </a:clrTo>
            </a:clrChange>
          </a:blip>
          <a:stretch>
            <a:fillRect/>
          </a:stretch>
        </p:blipFill>
        <p:spPr>
          <a:xfrm>
            <a:off x="457857" y="734098"/>
            <a:ext cx="10956377" cy="5662037"/>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152872"/>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通过新时代中国在经济建设、政治建设、文化建设、社会建设、生态文明建设等领域取得的成就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以及综合国力和国际影响力不断提高的史事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认识中国特色社会主义建设对中国社会发展的意义及对世界的贡献。</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319142"/>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一、新时代的伟大历史性成就</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新时代十年的历史定位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中共十八大以来的十年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是极不寻常、极不平凡的十年。党和国家采取一系列</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举措</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取得一系列标志性成果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经受住了国内外一系列风险挑战考验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取得</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成就、发生</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变革。</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新时代十年的伟大变革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在党史、新中国史、</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、社会主义发展史、中华民族发展史上具有</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1726324" y="2996363"/>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战略性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3218793" y="3549703"/>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历史性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5" name="矩形 14"/>
          <p:cNvSpPr>
            <a:spLocks noChangeAspect="1"/>
          </p:cNvSpPr>
          <p:nvPr/>
        </p:nvSpPr>
        <p:spPr>
          <a:xfrm>
            <a:off x="6807540" y="3533532"/>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历史性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7633138" y="4103558"/>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改革开放</a:t>
            </a:r>
            <a:r>
              <a:rPr lang="zh-CN" altLang="zh-CN" sz="2800" dirty="0" smtClean="0">
                <a:solidFill>
                  <a:srgbClr val="FF0000"/>
                </a:solidFill>
                <a:latin typeface="Times New Roman" panose="02020603050405020304" pitchFamily="18" charset="0"/>
                <a:cs typeface="Times New Roman" panose="02020603050405020304" pitchFamily="18" charset="0"/>
              </a:rPr>
              <a:t>史</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5331373" y="4631545"/>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里程碑</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5"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788278"/>
            <a:ext cx="2348720" cy="652486"/>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rPr>
              <a:t>2</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历史性</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成就</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3538862549"/>
              </p:ext>
            </p:extLst>
          </p:nvPr>
        </p:nvGraphicFramePr>
        <p:xfrm>
          <a:off x="381000" y="1493314"/>
          <a:ext cx="11430000" cy="2987040"/>
        </p:xfrm>
        <a:graphic>
          <a:graphicData uri="http://schemas.openxmlformats.org/drawingml/2006/table">
            <a:tbl>
              <a:tblPr firstRow="1" firstCol="1" bandRow="1"/>
              <a:tblGrid>
                <a:gridCol w="2236076"/>
                <a:gridCol w="9193924"/>
              </a:tblGrid>
              <a:tr h="0">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我国经济实力实现历史性</a:t>
                      </a: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跃升</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经济总量稳居世界</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谷物总产量稳居世界首位</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制造业规模、外汇储备稳居世界第一</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建成世界</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的高速铁路网、高速公路网</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我国进入创新型国家行列</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加快推进科技</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基础研究和原始创新不断加强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一些关键核心技术实现突破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战略性</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壮大</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探月探火、</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、新能源技术等取得重大成果</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a:spLocks noChangeAspect="1"/>
          </p:cNvSpPr>
          <p:nvPr/>
        </p:nvSpPr>
        <p:spPr>
          <a:xfrm>
            <a:off x="5720255" y="1384573"/>
            <a:ext cx="1351652"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第二</a:t>
            </a:r>
            <a:r>
              <a:rPr lang="zh-CN" altLang="zh-CN" sz="2800" dirty="0" smtClean="0">
                <a:solidFill>
                  <a:srgbClr val="FF0000"/>
                </a:solidFill>
                <a:latin typeface="Times New Roman" panose="02020603050405020304" pitchFamily="18" charset="0"/>
                <a:cs typeface="Times New Roman" panose="02020603050405020304" pitchFamily="18" charset="0"/>
              </a:rPr>
              <a:t>位</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9787758" y="1816878"/>
            <a:ext cx="992579"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最大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4795344" y="2680433"/>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自立</a:t>
            </a:r>
            <a:r>
              <a:rPr lang="zh-CN" altLang="zh-CN" sz="2800" dirty="0" smtClean="0">
                <a:solidFill>
                  <a:srgbClr val="FF0000"/>
                </a:solidFill>
                <a:latin typeface="Times New Roman" panose="02020603050405020304" pitchFamily="18" charset="0"/>
                <a:cs typeface="Times New Roman" panose="02020603050405020304" pitchFamily="18" charset="0"/>
              </a:rPr>
              <a:t>自强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7738241" y="3091769"/>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新兴产业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2719210" y="3521262"/>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载人</a:t>
            </a:r>
            <a:r>
              <a:rPr lang="zh-CN" altLang="zh-CN" sz="2800" dirty="0" smtClean="0">
                <a:solidFill>
                  <a:srgbClr val="FF0000"/>
                </a:solidFill>
                <a:latin typeface="Times New Roman" panose="02020603050405020304" pitchFamily="18" charset="0"/>
                <a:cs typeface="Times New Roman" panose="02020603050405020304" pitchFamily="18" charset="0"/>
              </a:rPr>
              <a:t>航天</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6506069" y="3519555"/>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卫星导航</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64257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noChangeAspect="1"/>
          </p:cNvGraphicFramePr>
          <p:nvPr>
            <p:extLst>
              <p:ext uri="{D42A27DB-BD31-4B8C-83A1-F6EECF244321}">
                <p14:modId xmlns:p14="http://schemas.microsoft.com/office/powerpoint/2010/main" val="2521361189"/>
              </p:ext>
            </p:extLst>
          </p:nvPr>
        </p:nvGraphicFramePr>
        <p:xfrm>
          <a:off x="381000" y="95439"/>
          <a:ext cx="11430000" cy="6502955"/>
        </p:xfrm>
        <a:graphic>
          <a:graphicData uri="http://schemas.openxmlformats.org/drawingml/2006/table">
            <a:tbl>
              <a:tblPr firstRow="1" firstCol="1" bandRow="1"/>
              <a:tblGrid>
                <a:gridCol w="1857703"/>
                <a:gridCol w="9572297"/>
              </a:tblGrid>
              <a:tr h="0">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人民文化自信明显增强</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①</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我国大力弘扬</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广泛开展中国特色社会主义和中国梦教育</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文化事业日益繁荣</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网络生态持续向</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好</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②</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我国实施中华优秀传统文化传承发展工程</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推动中华优秀传统文化</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增强全社会</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意识</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加大文化遗产保护力度。截至</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2025</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月</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全国共有世界遗产</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60</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项</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③</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2022</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成功</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举办第</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24</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届冬季奥运会、第</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届冬季残奥会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9035">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人民生活全方位改善</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①</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我国建成世界上规模最大的教育体系、社会保障体系、医疗卫生体系</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②</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人民群众获得感、</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安全感更加充实、更有保障、更可持续</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取得</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新成效</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抗击新冠疫情取得决定性胜利</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2020</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党和国家坚持</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、生命至上</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开展抗击疫情人民战争、总体战、阻击战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取得重大决定性胜利</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铸就了抗疫精神</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2" name="矩形 1"/>
          <p:cNvSpPr>
            <a:spLocks noChangeAspect="1"/>
          </p:cNvSpPr>
          <p:nvPr/>
        </p:nvSpPr>
        <p:spPr>
          <a:xfrm>
            <a:off x="4721772" y="0"/>
            <a:ext cx="3506088"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社会主义核心</a:t>
            </a:r>
            <a:r>
              <a:rPr lang="zh-CN" altLang="zh-CN" sz="2800" dirty="0" smtClean="0">
                <a:solidFill>
                  <a:srgbClr val="FF0000"/>
                </a:solidFill>
                <a:latin typeface="Times New Roman" panose="02020603050405020304" pitchFamily="18" charset="0"/>
                <a:cs typeface="Times New Roman" panose="02020603050405020304" pitchFamily="18" charset="0"/>
              </a:rPr>
              <a:t>价值观</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3239815" y="1266935"/>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创造性</a:t>
            </a:r>
            <a:r>
              <a:rPr lang="zh-CN" altLang="zh-CN" sz="2800" dirty="0" smtClean="0">
                <a:solidFill>
                  <a:srgbClr val="FF0000"/>
                </a:solidFill>
                <a:latin typeface="Times New Roman" panose="02020603050405020304" pitchFamily="18" charset="0"/>
                <a:cs typeface="Times New Roman" panose="02020603050405020304" pitchFamily="18" charset="0"/>
              </a:rPr>
              <a:t>转化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5351652" y="1266935"/>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创新性</a:t>
            </a: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9136117" y="1283566"/>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文物</a:t>
            </a:r>
            <a:r>
              <a:rPr lang="zh-CN" altLang="zh-CN" sz="2800" dirty="0" smtClean="0">
                <a:solidFill>
                  <a:srgbClr val="FF0000"/>
                </a:solidFill>
                <a:latin typeface="Times New Roman" panose="02020603050405020304" pitchFamily="18" charset="0"/>
                <a:cs typeface="Times New Roman" panose="02020603050405020304" pitchFamily="18" charset="0"/>
              </a:rPr>
              <a:t>保护</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5215759" y="2534165"/>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北京</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5712048" y="4306450"/>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幸福感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4497613" y="4721360"/>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共同</a:t>
            </a:r>
            <a:r>
              <a:rPr lang="zh-CN" altLang="zh-CN" sz="2800" dirty="0" smtClean="0">
                <a:solidFill>
                  <a:srgbClr val="FF0000"/>
                </a:solidFill>
                <a:latin typeface="Times New Roman" panose="02020603050405020304" pitchFamily="18" charset="0"/>
                <a:cs typeface="Times New Roman" panose="02020603050405020304" pitchFamily="18" charset="0"/>
              </a:rPr>
              <a:t>富裕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5619453" y="522617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人民</a:t>
            </a:r>
            <a:r>
              <a:rPr lang="zh-CN" altLang="zh-CN" sz="2800" dirty="0" smtClean="0">
                <a:solidFill>
                  <a:srgbClr val="FF0000"/>
                </a:solidFill>
                <a:latin typeface="Times New Roman" panose="02020603050405020304" pitchFamily="18" charset="0"/>
                <a:cs typeface="Times New Roman" panose="02020603050405020304" pitchFamily="18" charset="0"/>
              </a:rPr>
              <a:t>至上</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07167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250801"/>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教材解读</a:t>
              </a:r>
              <a:endParaRPr lang="zh-CN" altLang="en-US" sz="3200" dirty="0">
                <a:solidFill>
                  <a:srgbClr val="00B0F0"/>
                </a:solidFill>
              </a:endParaRPr>
            </a:p>
          </p:txBody>
        </p:sp>
      </p:grpSp>
      <p:sp>
        <p:nvSpPr>
          <p:cNvPr id="2" name="矩形 1"/>
          <p:cNvSpPr>
            <a:spLocks noChangeAspect="1"/>
          </p:cNvSpPr>
          <p:nvPr/>
        </p:nvSpPr>
        <p:spPr>
          <a:xfrm>
            <a:off x="381000" y="1033920"/>
            <a:ext cx="11430000" cy="4573560"/>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站立在</a:t>
            </a:r>
            <a:r>
              <a:rPr lang="en-US" altLang="zh-CN" sz="2800" dirty="0">
                <a:solidFill>
                  <a:srgbClr val="000000"/>
                </a:solidFill>
                <a:latin typeface="Times New Roman" panose="02020603050405020304" pitchFamily="18" charset="0"/>
                <a:cs typeface="Times New Roman" panose="02020603050405020304" pitchFamily="18" charset="0"/>
              </a:rPr>
              <a:t>960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万平方公里的广袤土地上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吸吮着中华民族漫长奋斗积累的文化养分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a:t>
            </a:r>
            <a:r>
              <a:rPr lang="en-US" altLang="zh-CN" sz="2800" dirty="0">
                <a:solidFill>
                  <a:srgbClr val="000000"/>
                </a:solidFill>
                <a:latin typeface="Times New Roman" panose="02020603050405020304" pitchFamily="18" charset="0"/>
                <a:cs typeface="Times New Roman" panose="02020603050405020304" pitchFamily="18" charset="0"/>
              </a:rPr>
              <a:t>13</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亿中国人民聚合的磅礴之力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我们走自己的路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具有无比广阔的舞台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具有无比深厚的历史底蕴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具有无比强大的前进定力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中国人民应该有这个信心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每一个中国人都应该有这个信心。我们说要坚定中国特色社会主义道路自信、理论自信、制度自信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说到底是要坚定文化自信。文化自信是更基本、更深沉、更持久的力量。</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《在哲学社会科学工作座谈会上的讲话》</a:t>
            </a:r>
            <a:endPar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2016</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5</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17</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081413"/>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这段论述深刻阐释了中国特色社会主义发展道路的精神根基。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漫长奋斗积累的文化养分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指向中华五千年文明的连续性。中华大地承载着多元一体的文明形态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形成了独特的空间治理经验。</a:t>
            </a:r>
            <a:r>
              <a:rPr lang="en-US" altLang="zh-CN" sz="2800" dirty="0">
                <a:solidFill>
                  <a:srgbClr val="000000"/>
                </a:solidFill>
                <a:latin typeface="Times New Roman" panose="02020603050405020304" pitchFamily="18" charset="0"/>
                <a:cs typeface="Times New Roman" panose="02020603050405020304" pitchFamily="18" charset="0"/>
              </a:rPr>
              <a:t>13</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亿中国人民既是历史的创造者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也是文明成果的继承者。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聚合的磅礴之力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体现民主集中制下集体行动的制度效能。道路自信、理论自信、制度自信最终溯源至文化自信。文化自信是中国特色社会主义的核心精神支柱。</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648523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98107"/>
            <a:ext cx="11430000" cy="228068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二、中共二十大与以中国式现代化全面推进中华民族伟大复兴</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中共二十大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时间</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dirty="0">
                <a:solidFill>
                  <a:srgbClr val="000000"/>
                </a:solidFill>
                <a:latin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内容</a:t>
            </a:r>
            <a:endParaRPr lang="zh-CN" altLang="en-US" sz="28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3880944435"/>
              </p:ext>
            </p:extLst>
          </p:nvPr>
        </p:nvGraphicFramePr>
        <p:xfrm>
          <a:off x="381000" y="2756601"/>
          <a:ext cx="11430000" cy="2918986"/>
        </p:xfrm>
        <a:graphic>
          <a:graphicData uri="http://schemas.openxmlformats.org/drawingml/2006/table">
            <a:tbl>
              <a:tblPr firstRow="1" firstCol="1" bandRow="1"/>
              <a:tblGrid>
                <a:gridCol w="3434255"/>
                <a:gridCol w="7995745"/>
              </a:tblGrid>
              <a:tr h="1459493">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中共十八大召开十年来经历的三件大事</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迎来中国共产党成立一百周年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中国特色社会主义进入</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完成脱贫攻坚、</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历史任务</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实现</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9493">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新时代十年的伟大变革取得胜利的原因</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是在以习近平同志为核心的党中央坚强领导下、在</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指引</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下全党全国各族人民团结奋斗取得的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2031124" y="1538451"/>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2022 </a:t>
            </a:r>
            <a:endParaRPr lang="zh-CN" altLang="en-US" sz="2800" dirty="0"/>
          </a:p>
        </p:txBody>
      </p:sp>
      <p:sp>
        <p:nvSpPr>
          <p:cNvPr id="6" name="矩形 5"/>
          <p:cNvSpPr>
            <a:spLocks noChangeAspect="1"/>
          </p:cNvSpPr>
          <p:nvPr/>
        </p:nvSpPr>
        <p:spPr>
          <a:xfrm>
            <a:off x="4353910" y="3171333"/>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新时代</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8547538" y="3171333"/>
            <a:ext cx="314701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全面建成</a:t>
            </a:r>
            <a:r>
              <a:rPr lang="zh-CN" altLang="zh-CN" sz="2800" dirty="0" smtClean="0">
                <a:solidFill>
                  <a:srgbClr val="FF0000"/>
                </a:solidFill>
                <a:latin typeface="Times New Roman" panose="02020603050405020304" pitchFamily="18" charset="0"/>
                <a:cs typeface="Times New Roman" panose="02020603050405020304" pitchFamily="18" charset="0"/>
              </a:rPr>
              <a:t>小康社会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6413940" y="3591418"/>
            <a:ext cx="3506088"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第一个百年奋斗</a:t>
            </a:r>
            <a:r>
              <a:rPr lang="zh-CN" altLang="zh-CN" sz="2800" dirty="0" smtClean="0">
                <a:solidFill>
                  <a:srgbClr val="FF0000"/>
                </a:solidFill>
                <a:latin typeface="Times New Roman" panose="02020603050405020304" pitchFamily="18" charset="0"/>
                <a:cs typeface="Times New Roman" panose="02020603050405020304" pitchFamily="18" charset="0"/>
              </a:rPr>
              <a:t>目标</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3786351" y="4632459"/>
            <a:ext cx="60195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习近平新时代中国特色社会主义</a:t>
            </a:r>
            <a:r>
              <a:rPr lang="zh-CN" altLang="zh-CN" sz="2800" dirty="0" smtClean="0">
                <a:solidFill>
                  <a:srgbClr val="FF0000"/>
                </a:solidFill>
                <a:latin typeface="Times New Roman" panose="02020603050405020304" pitchFamily="18" charset="0"/>
                <a:cs typeface="Times New Roman" panose="02020603050405020304" pitchFamily="18" charset="0"/>
              </a:rPr>
              <a:t>思想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009237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319</TotalTime>
  <Words>1297</Words>
  <Application>Microsoft Office PowerPoint</Application>
  <PresentationFormat>宽屏</PresentationFormat>
  <Paragraphs>108</Paragraphs>
  <Slides>19</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19</vt:i4>
      </vt:variant>
    </vt:vector>
  </HeadingPairs>
  <TitlesOfParts>
    <vt:vector size="35"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44</cp:revision>
  <dcterms:created xsi:type="dcterms:W3CDTF">2021-07-19T03:09:34Z</dcterms:created>
  <dcterms:modified xsi:type="dcterms:W3CDTF">2026-03-07T06:45:45Z</dcterms:modified>
</cp:coreProperties>
</file>