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0"/>
  </p:notesMasterIdLst>
  <p:sldIdLst>
    <p:sldId id="347" r:id="rId4"/>
    <p:sldId id="350" r:id="rId5"/>
    <p:sldId id="296" r:id="rId6"/>
    <p:sldId id="345" r:id="rId7"/>
    <p:sldId id="354" r:id="rId8"/>
    <p:sldId id="351" r:id="rId9"/>
    <p:sldId id="356" r:id="rId10"/>
    <p:sldId id="357" r:id="rId11"/>
    <p:sldId id="358" r:id="rId12"/>
    <p:sldId id="355" r:id="rId13"/>
    <p:sldId id="346" r:id="rId14"/>
    <p:sldId id="360" r:id="rId15"/>
    <p:sldId id="359" r:id="rId16"/>
    <p:sldId id="352" r:id="rId17"/>
    <p:sldId id="353" r:id="rId18"/>
    <p:sldId id="349"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16</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18</a:t>
            </a:r>
            <a:r>
              <a:rPr lang="zh-CN" altLang="en-US" sz="4656" b="1" dirty="0">
                <a:solidFill>
                  <a:srgbClr val="D60093"/>
                </a:solidFill>
                <a:latin typeface="隶书" panose="02010509060101010101" pitchFamily="49" charset="-122"/>
                <a:ea typeface="隶书" panose="02010509060101010101" pitchFamily="49" charset="-122"/>
              </a:rPr>
              <a:t>课　擘画中国梦宏伟蓝图</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93147"/>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拓展延伸</a:t>
              </a:r>
              <a:endParaRPr lang="zh-CN" altLang="en-US" sz="3200" dirty="0">
                <a:solidFill>
                  <a:srgbClr val="00B0F0"/>
                </a:solidFill>
              </a:endParaRPr>
            </a:p>
          </p:txBody>
        </p:sp>
      </p:grpSp>
      <p:sp>
        <p:nvSpPr>
          <p:cNvPr id="2" name="矩形 1"/>
          <p:cNvSpPr>
            <a:spLocks noChangeAspect="1"/>
          </p:cNvSpPr>
          <p:nvPr/>
        </p:nvSpPr>
        <p:spPr>
          <a:xfrm>
            <a:off x="3461304" y="729090"/>
            <a:ext cx="5269391"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四个全面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战略布局之间的</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7" name="AL8QXR32.eps" descr="id:2147492725;FounderCES"/>
          <p:cNvPicPr/>
          <p:nvPr/>
        </p:nvPicPr>
        <p:blipFill>
          <a:blip r:embed="rId3">
            <a:clrChange>
              <a:clrFrom>
                <a:srgbClr val="FFFFFF"/>
              </a:clrFrom>
              <a:clrTo>
                <a:srgbClr val="FFFFFF">
                  <a:alpha val="0"/>
                </a:srgbClr>
              </a:clrTo>
            </a:clrChange>
          </a:blip>
          <a:stretch>
            <a:fillRect/>
          </a:stretch>
        </p:blipFill>
        <p:spPr>
          <a:xfrm>
            <a:off x="2208267" y="1402595"/>
            <a:ext cx="8365139" cy="5287546"/>
          </a:xfrm>
          <a:prstGeom prst="rect">
            <a:avLst/>
          </a:prstGeom>
        </p:spPr>
      </p:pic>
    </p:spTree>
    <p:extLst>
      <p:ext uri="{BB962C8B-B14F-4D97-AF65-F5344CB8AC3E}">
        <p14:creationId xmlns:p14="http://schemas.microsoft.com/office/powerpoint/2010/main" val="19067048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540844"/>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3622979" y="837910"/>
            <a:ext cx="5750293"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中华民族</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伟大复兴的中国梦</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2264798"/>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每个人都有理想和追求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都有自己的梦想。现在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大家都在讨论中国梦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实现中华民族伟大复兴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就是中华民族近代以来最伟大的梦想。这个梦想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凝聚了几代中国人的夙愿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体现了中华民族和中国人民的整体利益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是每一个中华儿女的共同期盼。历史告诉我们</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每个人的前途命运都与国家和民族的前途命运紧密相连。国家好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大家才会好。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习近平《实现中华民族伟大复兴是中华民族</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近代以来最伟大的梦想》</a:t>
            </a:r>
            <a:r>
              <a:rPr lang="en-US" altLang="zh-CN" sz="2800" dirty="0">
                <a:solidFill>
                  <a:srgbClr val="000000"/>
                </a:solidFill>
                <a:latin typeface="Times New Roman" panose="02020603050405020304" pitchFamily="18" charset="0"/>
                <a:cs typeface="Times New Roman" panose="02020603050405020304" pitchFamily="18" charset="0"/>
              </a:rPr>
              <a:t>(2012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29</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1501229"/>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根据材料一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的内涵。结合所学知识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指出为了实现中国梦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中国共产党确立的奋斗目标。对此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以习近平同志为核心的党中央形成了怎样的战略布局</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p:cNvSpPr>
            <a:spLocks noChangeAspect="1"/>
          </p:cNvSpPr>
          <p:nvPr/>
        </p:nvSpPr>
        <p:spPr>
          <a:xfrm>
            <a:off x="381000" y="3215288"/>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内涵</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实现中华民族伟大复兴。奋斗目标</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两个一百年</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。战略布局</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四个全面</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战略布局。</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9423628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381000" y="689426"/>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中国梦与中国道路是内在关联的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二者具有性质和内涵上的一致性。一方面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中国梦是中华民族实现伟大复兴的梦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它的实现不能照抄照搬其他民族走过的道路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而必须走中华民族自己的道路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中国梦又是通过社会主义实现历史性振兴的梦</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具有社会主义的属性和意蕴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因而决定了中国不能走资本主义的道路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而只能走社会主义的道路。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摘编自范鹏</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《中国特色社会主义概论》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材料二中的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中国道路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和实现中国梦之间有何联系</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6" name="矩形 15"/>
          <p:cNvSpPr>
            <a:spLocks noChangeAspect="1"/>
          </p:cNvSpPr>
          <p:nvPr/>
        </p:nvSpPr>
        <p:spPr>
          <a:xfrm>
            <a:off x="381000" y="4654608"/>
            <a:ext cx="8991564"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联系</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中国特色社会主义道路是实现中国梦的必由之路</a:t>
            </a:r>
            <a:r>
              <a:rPr lang="zh-CN" altLang="zh-CN" sz="2800" dirty="0" smtClean="0">
                <a:solidFill>
                  <a:srgbClr val="FF0000"/>
                </a:solidFill>
                <a:latin typeface="Times New Roman" panose="02020603050405020304" pitchFamily="18" charset="0"/>
                <a:cs typeface="Times New Roman" panose="02020603050405020304" pitchFamily="18" charset="0"/>
              </a:rPr>
              <a:t>。</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8819395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333412"/>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1027938"/>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中国梦的核心内涵是实现中华民族伟大复兴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中国梦既是国家的梦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也是人民的梦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归根到底是人民的梦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能保障这个梦想得以实现的就是坚持中国特色社会主义制度。材料强调中国梦的实现需要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smtClean="0">
                <a:solidFill>
                  <a:srgbClr val="000000"/>
                </a:solidFill>
                <a:latin typeface="Times New Roman" panose="02020603050405020304" pitchFamily="18" charset="0"/>
                <a:cs typeface="Times New Roman" panose="02020603050405020304" pitchFamily="18" charset="0"/>
              </a:rPr>
              <a:t>改革开放</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共同富裕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制度</a:t>
            </a:r>
            <a:r>
              <a:rPr lang="zh-CN" altLang="zh-CN" sz="2800" dirty="0" smtClean="0">
                <a:solidFill>
                  <a:srgbClr val="000000"/>
                </a:solidFill>
                <a:latin typeface="Times New Roman" panose="02020603050405020304" pitchFamily="18" charset="0"/>
                <a:cs typeface="Times New Roman" panose="02020603050405020304" pitchFamily="18" charset="0"/>
              </a:rPr>
              <a:t>保障</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依法治国</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7808166" y="2193952"/>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3921038"/>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中国梦既是国家的梦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也是人民的梦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归根到底是人民的梦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能保障这个梦想得以实现的就是坚持中国特色社会主义制度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可知中国梦实现的制度保障是中国特色社会主义制度。</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0"/>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27.eps" descr="id:2147492767;FounderCES"/>
          <p:cNvPicPr/>
          <p:nvPr/>
        </p:nvPicPr>
        <p:blipFill>
          <a:blip r:embed="rId3">
            <a:clrChange>
              <a:clrFrom>
                <a:srgbClr val="FFFFFF"/>
              </a:clrFrom>
              <a:clrTo>
                <a:srgbClr val="FFFFFF">
                  <a:alpha val="0"/>
                </a:srgbClr>
              </a:clrTo>
            </a:clrChange>
          </a:blip>
          <a:stretch>
            <a:fillRect/>
          </a:stretch>
        </p:blipFill>
        <p:spPr>
          <a:xfrm>
            <a:off x="2712184" y="642268"/>
            <a:ext cx="6642023" cy="6176773"/>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348865"/>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知道中共十八大以来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中国特色社会主义进入新时代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党和人民面临的主要任务是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实现第一个百年奋斗目标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开启实现第二个百年奋斗目标新征程。</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827400"/>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一、中共十八大与实现中华民族伟大复兴的中国梦</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中共十八大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概况</a:t>
            </a:r>
            <a:r>
              <a:rPr lang="en-US" altLang="zh-CN" sz="2800" dirty="0" smtClean="0">
                <a:solidFill>
                  <a:srgbClr val="000000"/>
                </a:solidFill>
                <a:latin typeface="Times New Roman" panose="02020603050405020304" pitchFamily="18" charset="0"/>
                <a:cs typeface="Times New Roman" panose="02020603050405020304" pitchFamily="18" charset="0"/>
              </a:rPr>
              <a:t>:_______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中国共产党第十八次全国代表大会在北京举行。大会提出要坚定不移沿着中国特色社会主义道路前进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en-US" altLang="zh-CN" sz="2800" dirty="0">
                <a:solidFill>
                  <a:srgbClr val="000000"/>
                </a:solidFill>
                <a:latin typeface="Times New Roman" panose="02020603050405020304" pitchFamily="18" charset="0"/>
                <a:cs typeface="Times New Roman" panose="02020603050405020304" pitchFamily="18" charset="0"/>
              </a:rPr>
              <a:t>___</a:t>
            </a:r>
            <a:r>
              <a:rPr lang="en-US" altLang="zh-CN" sz="2800" dirty="0" smtClean="0">
                <a:solidFill>
                  <a:srgbClr val="000000"/>
                </a:solidFill>
                <a:latin typeface="Times New Roman" panose="02020603050405020304" pitchFamily="18" charset="0"/>
                <a:cs typeface="Times New Roman" panose="02020603050405020304" pitchFamily="18" charset="0"/>
              </a:rPr>
              <a:t>____________</a:t>
            </a:r>
            <a:r>
              <a:rPr lang="zh-CN" altLang="zh-CN" sz="2800" dirty="0" smtClean="0">
                <a:solidFill>
                  <a:srgbClr val="000000"/>
                </a:solidFill>
                <a:latin typeface="Times New Roman" panose="02020603050405020304" pitchFamily="18" charset="0"/>
                <a:cs typeface="Times New Roman" panose="02020603050405020304" pitchFamily="18" charset="0"/>
              </a:rPr>
              <a:t>而</a:t>
            </a:r>
            <a:r>
              <a:rPr lang="zh-CN" altLang="zh-CN" sz="2800" dirty="0">
                <a:solidFill>
                  <a:srgbClr val="000000"/>
                </a:solidFill>
                <a:latin typeface="Times New Roman" panose="02020603050405020304" pitchFamily="18" charset="0"/>
                <a:cs typeface="Times New Roman" panose="02020603050405020304" pitchFamily="18" charset="0"/>
              </a:rPr>
              <a:t>奋斗。</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内容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确立</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______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a:solidFill>
                  <a:srgbClr val="000000"/>
                </a:solidFill>
                <a:latin typeface="Times New Roman" panose="02020603050405020304" pitchFamily="18" charset="0"/>
                <a:cs typeface="Times New Roman" panose="02020603050405020304" pitchFamily="18" charset="0"/>
              </a:rPr>
              <a:t>奋斗目标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即到中国共产党成立</a:t>
            </a:r>
            <a:r>
              <a:rPr lang="en-US" altLang="zh-CN" sz="2800" dirty="0">
                <a:solidFill>
                  <a:srgbClr val="000000"/>
                </a:solidFill>
                <a:latin typeface="Times New Roman" panose="02020603050405020304" pitchFamily="18" charset="0"/>
                <a:cs typeface="Times New Roman" panose="02020603050405020304" pitchFamily="18" charset="0"/>
              </a:rPr>
              <a:t>100</a:t>
            </a:r>
            <a:r>
              <a:rPr lang="zh-CN" altLang="zh-CN" sz="2800" dirty="0">
                <a:solidFill>
                  <a:srgbClr val="000000"/>
                </a:solidFill>
                <a:latin typeface="Times New Roman" panose="02020603050405020304" pitchFamily="18" charset="0"/>
                <a:cs typeface="Times New Roman" panose="02020603050405020304" pitchFamily="18" charset="0"/>
              </a:rPr>
              <a:t>年时</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a:t>
            </a:r>
            <a:r>
              <a:rPr lang="zh-CN" altLang="zh-CN" sz="2800" dirty="0">
                <a:solidFill>
                  <a:srgbClr val="000000"/>
                </a:solidFill>
                <a:latin typeface="Times New Roman" panose="02020603050405020304" pitchFamily="18" charset="0"/>
                <a:cs typeface="Times New Roman" panose="02020603050405020304" pitchFamily="18" charset="0"/>
              </a:rPr>
              <a:t>到新中国成立</a:t>
            </a:r>
            <a:r>
              <a:rPr lang="en-US" altLang="zh-CN" sz="2800" dirty="0">
                <a:solidFill>
                  <a:srgbClr val="000000"/>
                </a:solidFill>
                <a:latin typeface="Times New Roman" panose="02020603050405020304" pitchFamily="18" charset="0"/>
                <a:cs typeface="Times New Roman" panose="02020603050405020304" pitchFamily="18" charset="0"/>
              </a:rPr>
              <a:t>100</a:t>
            </a:r>
            <a:r>
              <a:rPr lang="zh-CN" altLang="zh-CN" sz="2800" dirty="0">
                <a:solidFill>
                  <a:srgbClr val="000000"/>
                </a:solidFill>
                <a:latin typeface="Times New Roman" panose="02020603050405020304" pitchFamily="18" charset="0"/>
                <a:cs typeface="Times New Roman" panose="02020603050405020304" pitchFamily="18" charset="0"/>
              </a:rPr>
              <a:t>年时建成</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_____________</a:t>
            </a:r>
            <a:r>
              <a:rPr lang="zh-CN" altLang="zh-CN" sz="2800" dirty="0" smtClean="0">
                <a:solidFill>
                  <a:srgbClr val="000000"/>
                </a:solidFill>
                <a:latin typeface="Times New Roman" panose="02020603050405020304" pitchFamily="18" charset="0"/>
                <a:cs typeface="Times New Roman" panose="02020603050405020304" pitchFamily="18" charset="0"/>
              </a:rPr>
              <a:t>国家。</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选举领导人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在中共十八届一中全会上</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当选为中央委员会总书记。在十二届全国人大一次会议上</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当选为中华人民共和国主席。</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1854798" y="1963332"/>
            <a:ext cx="992579" cy="652486"/>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2012 </a:t>
            </a:r>
            <a:endParaRPr lang="zh-CN" altLang="en-US" sz="2800" dirty="0"/>
          </a:p>
        </p:txBody>
      </p:sp>
      <p:sp>
        <p:nvSpPr>
          <p:cNvPr id="4" name="矩形 3"/>
          <p:cNvSpPr>
            <a:spLocks noChangeAspect="1"/>
          </p:cNvSpPr>
          <p:nvPr/>
        </p:nvSpPr>
        <p:spPr>
          <a:xfrm>
            <a:off x="8367253" y="2479700"/>
            <a:ext cx="314701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全面建成</a:t>
            </a:r>
            <a:r>
              <a:rPr lang="zh-CN" altLang="zh-CN" sz="2800" dirty="0" smtClean="0">
                <a:solidFill>
                  <a:srgbClr val="FF0000"/>
                </a:solidFill>
                <a:latin typeface="Times New Roman" panose="02020603050405020304" pitchFamily="18" charset="0"/>
                <a:cs typeface="Times New Roman" panose="02020603050405020304" pitchFamily="18" charset="0"/>
              </a:rPr>
              <a:t>小康社会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2941320" y="3607000"/>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两个</a:t>
            </a:r>
            <a:r>
              <a:rPr lang="zh-CN" altLang="zh-CN" sz="2800" dirty="0" smtClean="0">
                <a:solidFill>
                  <a:srgbClr val="FF0000"/>
                </a:solidFill>
                <a:latin typeface="Times New Roman" panose="02020603050405020304" pitchFamily="18" charset="0"/>
                <a:cs typeface="Times New Roman" panose="02020603050405020304" pitchFamily="18" charset="0"/>
              </a:rPr>
              <a:t>一百年</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523517" y="4154152"/>
            <a:ext cx="314701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全面建成</a:t>
            </a:r>
            <a:r>
              <a:rPr lang="zh-CN" altLang="zh-CN" sz="2800" dirty="0" smtClean="0">
                <a:solidFill>
                  <a:srgbClr val="FF0000"/>
                </a:solidFill>
                <a:latin typeface="Times New Roman" panose="02020603050405020304" pitchFamily="18" charset="0"/>
                <a:cs typeface="Times New Roman" panose="02020603050405020304" pitchFamily="18" charset="0"/>
              </a:rPr>
              <a:t>小康社会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7903039" y="4145284"/>
            <a:ext cx="2787943"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社会主义</a:t>
            </a:r>
            <a:r>
              <a:rPr lang="zh-CN" altLang="zh-CN" sz="2800" dirty="0" smtClean="0">
                <a:solidFill>
                  <a:srgbClr val="FF0000"/>
                </a:solidFill>
                <a:latin typeface="Times New Roman" panose="02020603050405020304" pitchFamily="18" charset="0"/>
                <a:cs typeface="Times New Roman" panose="02020603050405020304" pitchFamily="18" charset="0"/>
              </a:rPr>
              <a:t>现代化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4619513" y="5268702"/>
            <a:ext cx="1351652"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习近平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9" name="矩形 18"/>
          <p:cNvSpPr>
            <a:spLocks noChangeAspect="1"/>
          </p:cNvSpPr>
          <p:nvPr/>
        </p:nvSpPr>
        <p:spPr>
          <a:xfrm>
            <a:off x="4335291" y="5837629"/>
            <a:ext cx="1351652"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习近平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39068"/>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中华民族伟大复兴的中国梦</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习近平阐述了中国梦的本质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即实现国家</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、民族</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、人民</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从中共十八大开始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中国特色社会主义进入</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总任务是实现</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a:solidFill>
                  <a:srgbClr val="000000"/>
                </a:solidFill>
                <a:latin typeface="Times New Roman" panose="02020603050405020304" pitchFamily="18" charset="0"/>
                <a:cs typeface="Times New Roman" panose="02020603050405020304" pitchFamily="18" charset="0"/>
              </a:rPr>
              <a:t>______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smtClean="0">
                <a:solidFill>
                  <a:srgbClr val="000000"/>
                </a:solidFill>
                <a:latin typeface="Times New Roman" panose="02020603050405020304" pitchFamily="18" charset="0"/>
                <a:cs typeface="Times New Roman" panose="02020603050405020304" pitchFamily="18" charset="0"/>
              </a:rPr>
              <a:t>和</a:t>
            </a:r>
            <a:r>
              <a:rPr lang="zh-CN" altLang="zh-CN" sz="2800" dirty="0">
                <a:solidFill>
                  <a:srgbClr val="000000"/>
                </a:solidFill>
                <a:latin typeface="Times New Roman" panose="02020603050405020304" pitchFamily="18" charset="0"/>
                <a:cs typeface="Times New Roman" panose="02020603050405020304" pitchFamily="18" charset="0"/>
              </a:rPr>
              <a:t>中华民族伟大复兴。</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6878619" y="178856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富强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9772426" y="1790256"/>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振兴</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1467522" y="2346856"/>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幸福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7195372" y="3472175"/>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新时代</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488576" y="4011841"/>
            <a:ext cx="2787943"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社会主义</a:t>
            </a:r>
            <a:r>
              <a:rPr lang="zh-CN" altLang="zh-CN" sz="2800" dirty="0" smtClean="0">
                <a:solidFill>
                  <a:srgbClr val="FF0000"/>
                </a:solidFill>
                <a:latin typeface="Times New Roman" panose="02020603050405020304" pitchFamily="18" charset="0"/>
                <a:cs typeface="Times New Roman" panose="02020603050405020304" pitchFamily="18" charset="0"/>
              </a:rPr>
              <a:t>现代化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813585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56426"/>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教材解读</a:t>
              </a:r>
              <a:endParaRPr lang="zh-CN" altLang="en-US" sz="3200" dirty="0">
                <a:solidFill>
                  <a:srgbClr val="00B0F0"/>
                </a:solidFill>
              </a:endParaRPr>
            </a:p>
          </p:txBody>
        </p:sp>
      </p:grpSp>
      <p:sp>
        <p:nvSpPr>
          <p:cNvPr id="2" name="矩形 1"/>
          <p:cNvSpPr>
            <a:spLocks noChangeAspect="1"/>
          </p:cNvSpPr>
          <p:nvPr/>
        </p:nvSpPr>
        <p:spPr>
          <a:xfrm>
            <a:off x="381000" y="786994"/>
            <a:ext cx="11430000" cy="5635132"/>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实现中国梦必须走中国道路。这就是中国特色社会主义道路。这条道路来之不易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它是在改革开放</a:t>
            </a:r>
            <a:r>
              <a:rPr lang="en-US" altLang="zh-CN" sz="2800" dirty="0">
                <a:solidFill>
                  <a:srgbClr val="000000"/>
                </a:solidFill>
                <a:latin typeface="Times New Roman" panose="02020603050405020304" pitchFamily="18" charset="0"/>
                <a:cs typeface="Times New Roman" panose="02020603050405020304" pitchFamily="18" charset="0"/>
              </a:rPr>
              <a:t>30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多年的伟大实践中走出来的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是在中华人民共和国成立</a:t>
            </a:r>
            <a:r>
              <a:rPr lang="en-US" altLang="zh-CN" sz="2800" dirty="0">
                <a:solidFill>
                  <a:srgbClr val="000000"/>
                </a:solidFill>
                <a:latin typeface="Times New Roman" panose="02020603050405020304" pitchFamily="18" charset="0"/>
                <a:cs typeface="Times New Roman" panose="02020603050405020304" pitchFamily="18" charset="0"/>
              </a:rPr>
              <a:t>60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多年的持续探索中走出来的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是在对近代以来</a:t>
            </a:r>
            <a:r>
              <a:rPr lang="en-US" altLang="zh-CN" sz="2800" dirty="0">
                <a:solidFill>
                  <a:srgbClr val="000000"/>
                </a:solidFill>
                <a:latin typeface="Times New Roman" panose="02020603050405020304" pitchFamily="18" charset="0"/>
                <a:cs typeface="Times New Roman" panose="02020603050405020304" pitchFamily="18" charset="0"/>
              </a:rPr>
              <a:t>170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多年中华民族发展历程的深刻总结中走出来的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是在对中华民族</a:t>
            </a:r>
            <a:r>
              <a:rPr lang="en-US" altLang="zh-CN" sz="2800" dirty="0">
                <a:solidFill>
                  <a:srgbClr val="000000"/>
                </a:solidFill>
                <a:latin typeface="Times New Roman" panose="02020603050405020304" pitchFamily="18" charset="0"/>
                <a:cs typeface="Times New Roman" panose="02020603050405020304" pitchFamily="18" charset="0"/>
              </a:rPr>
              <a:t>5000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多年悠久文明的传承中走出来的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具有深厚的历史渊源和广泛的现实基础。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习近平《在第十二届全国人民代表大会</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第一次会议上的讲话》</a:t>
            </a:r>
            <a:r>
              <a:rPr lang="en-US" altLang="zh-CN" sz="2800" dirty="0">
                <a:solidFill>
                  <a:srgbClr val="000000"/>
                </a:solidFill>
                <a:latin typeface="Times New Roman" panose="02020603050405020304" pitchFamily="18" charset="0"/>
                <a:cs typeface="Times New Roman" panose="02020603050405020304" pitchFamily="18" charset="0"/>
              </a:rPr>
              <a:t>(2013</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17</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材料说明实现中国梦必须坚持中国特色社会主义道路的历史渊源和广泛的社会基础。中国特色社会主义道路是中国共产党对现阶段纲领的概括</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是中国人民的历史选择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是实现中国梦的必由之路。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752487"/>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二、统筹推进</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五位一体</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总体布局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五位一体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总体布局的提出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中共</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提出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坚持和发展中国特色社会主义必须全面落实经济建设、政治建设、文化建设、社会建设、生态文明建设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五位一体</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总体布局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促进现代化建设各方面相协调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实现</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新发展理念</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2015</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中共十八届五中全会提出要牢固树立</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、协调、绿色、开放、</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的新发展理念。</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1424492" y="1858528"/>
            <a:ext cx="1351652"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十八</a:t>
            </a:r>
            <a:r>
              <a:rPr lang="zh-CN" altLang="zh-CN" sz="2800" dirty="0" smtClean="0">
                <a:solidFill>
                  <a:srgbClr val="FF0000"/>
                </a:solidFill>
                <a:latin typeface="Times New Roman" panose="02020603050405020304" pitchFamily="18" charset="0"/>
                <a:cs typeface="Times New Roman" panose="02020603050405020304" pitchFamily="18" charset="0"/>
              </a:rPr>
              <a:t>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6405283" y="296686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a:t>
            </a: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7619718" y="409557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创新</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1897829" y="4645568"/>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共享</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229908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02238"/>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建设美丽中国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中共十八大以来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在促进经济向</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转变的同时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积极发展社会主义</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扎实推进社会主义</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建设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改善民生和创新</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zh-CN" altLang="zh-CN" sz="2800" dirty="0">
                <a:solidFill>
                  <a:srgbClr val="000000"/>
                </a:solidFill>
                <a:latin typeface="Times New Roman" panose="02020603050405020304" pitchFamily="18" charset="0"/>
                <a:cs typeface="Times New Roman" panose="02020603050405020304" pitchFamily="18" charset="0"/>
              </a:rPr>
              <a:t>建设美丽中国。</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smtClean="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生态文明建设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中共十八大站在实现中华民族</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的高度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将生态文明建设纳入</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总体布局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提出建设美丽中国的战略任务。党和国家坚持</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的理念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坚持山水林田湖草沙一体化保护和系统治理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打赢</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攻坚战。</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5061101" y="1172342"/>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高质量</a:t>
            </a: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570186" y="1730531"/>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民主政治</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5240636" y="1730530"/>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文化</a:t>
            </a:r>
            <a:r>
              <a:rPr lang="zh-CN" altLang="zh-CN" sz="2800" dirty="0" smtClean="0">
                <a:solidFill>
                  <a:srgbClr val="FF0000"/>
                </a:solidFill>
                <a:latin typeface="Times New Roman" panose="02020603050405020304" pitchFamily="18" charset="0"/>
                <a:cs typeface="Times New Roman" panose="02020603050405020304" pitchFamily="18" charset="0"/>
              </a:rPr>
              <a:t>强国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0121294" y="1720019"/>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a:t>
            </a:r>
            <a:r>
              <a:rPr lang="zh-CN" altLang="zh-CN" sz="2800" dirty="0" smtClean="0">
                <a:solidFill>
                  <a:srgbClr val="FF0000"/>
                </a:solidFill>
                <a:latin typeface="Times New Roman" panose="02020603050405020304" pitchFamily="18" charset="0"/>
                <a:cs typeface="Times New Roman" panose="02020603050405020304" pitchFamily="18" charset="0"/>
              </a:rPr>
              <a:t>治理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5177575" y="3380869"/>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永续</a:t>
            </a: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664779" y="3941674"/>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五位</a:t>
            </a:r>
            <a:r>
              <a:rPr lang="zh-CN" altLang="zh-CN" sz="2800" dirty="0" smtClean="0">
                <a:solidFill>
                  <a:srgbClr val="FF0000"/>
                </a:solidFill>
                <a:latin typeface="Times New Roman" panose="02020603050405020304" pitchFamily="18" charset="0"/>
                <a:cs typeface="Times New Roman" panose="02020603050405020304" pitchFamily="18" charset="0"/>
              </a:rPr>
              <a:t>一体</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381000" y="4512569"/>
            <a:ext cx="3865161"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绿水青山就是金山</a:t>
            </a:r>
            <a:r>
              <a:rPr lang="zh-CN" altLang="zh-CN" sz="2800" dirty="0" smtClean="0">
                <a:solidFill>
                  <a:srgbClr val="FF0000"/>
                </a:solidFill>
                <a:latin typeface="Times New Roman" panose="02020603050405020304" pitchFamily="18" charset="0"/>
                <a:cs typeface="Times New Roman" panose="02020603050405020304" pitchFamily="18" charset="0"/>
              </a:rPr>
              <a:t>银山</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1757855" y="5042670"/>
            <a:ext cx="1710725"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污染</a:t>
            </a:r>
            <a:r>
              <a:rPr lang="zh-CN" altLang="zh-CN" sz="2800" dirty="0" smtClean="0">
                <a:solidFill>
                  <a:srgbClr val="FF0000"/>
                </a:solidFill>
                <a:latin typeface="Times New Roman" panose="02020603050405020304" pitchFamily="18" charset="0"/>
                <a:cs typeface="Times New Roman" panose="02020603050405020304" pitchFamily="18" charset="0"/>
              </a:rPr>
              <a:t>防治</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44069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434073"/>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三、协调推进</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四个全面</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战略布局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四个全面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战略布局内涵</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全面</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a:solidFill>
                  <a:srgbClr val="000000"/>
                </a:solidFill>
                <a:latin typeface="Times New Roman" panose="02020603050405020304" pitchFamily="18" charset="0"/>
                <a:cs typeface="Times New Roman" panose="02020603050405020304" pitchFamily="18" charset="0"/>
              </a:rPr>
              <a:t>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a:solidFill>
                  <a:srgbClr val="000000"/>
                </a:solidFill>
                <a:latin typeface="Times New Roman" panose="02020603050405020304" pitchFamily="18" charset="0"/>
                <a:cs typeface="Times New Roman" panose="02020603050405020304" pitchFamily="18" charset="0"/>
              </a:rPr>
              <a:t>、全面深化改革、全面依法治国、全面从严治党。</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内在关系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全面建成小康社会在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四个全面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战略布局中居于</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地位。全面深化改革、全面依法治国、全面从严治党是三大</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为全面建成小康社会提供了重要保障。</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内涵演化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全面建成小康社会任务如期完成后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演化为</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全面深化改革、全面依法治国、全面从严治党。</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1211318" y="1543393"/>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建成</a:t>
            </a:r>
            <a:r>
              <a:rPr lang="zh-CN" altLang="zh-CN" sz="2800" dirty="0" smtClean="0">
                <a:solidFill>
                  <a:srgbClr val="FF0000"/>
                </a:solidFill>
                <a:latin typeface="Times New Roman" panose="02020603050405020304" pitchFamily="18" charset="0"/>
                <a:cs typeface="Times New Roman" panose="02020603050405020304" pitchFamily="18" charset="0"/>
              </a:rPr>
              <a:t>小康社会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8200697" y="268077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引领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7969470" y="3211631"/>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战略</a:t>
            </a:r>
            <a:r>
              <a:rPr lang="zh-CN" altLang="zh-CN" sz="2800" dirty="0" smtClean="0">
                <a:solidFill>
                  <a:srgbClr val="FF0000"/>
                </a:solidFill>
                <a:latin typeface="Times New Roman" panose="02020603050405020304" pitchFamily="18" charset="0"/>
                <a:cs typeface="Times New Roman" panose="02020603050405020304" pitchFamily="18" charset="0"/>
              </a:rPr>
              <a:t>举措</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6879131" y="4876881"/>
            <a:ext cx="4942379"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全面建设社会主义现代化</a:t>
            </a:r>
            <a:r>
              <a:rPr lang="zh-CN" altLang="zh-CN" sz="2800" dirty="0" smtClean="0">
                <a:solidFill>
                  <a:srgbClr val="FF0000"/>
                </a:solidFill>
                <a:latin typeface="Times New Roman" panose="02020603050405020304" pitchFamily="18" charset="0"/>
                <a:cs typeface="Times New Roman" panose="02020603050405020304" pitchFamily="18" charset="0"/>
              </a:rPr>
              <a:t>国家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108575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320</TotalTime>
  <Words>723</Words>
  <Application>Microsoft Office PowerPoint</Application>
  <PresentationFormat>宽屏</PresentationFormat>
  <Paragraphs>91</Paragraphs>
  <Slides>16</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16</vt:i4>
      </vt:variant>
    </vt:vector>
  </HeadingPairs>
  <TitlesOfParts>
    <vt:vector size="32"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43</cp:revision>
  <dcterms:created xsi:type="dcterms:W3CDTF">2021-07-19T03:09:34Z</dcterms:created>
  <dcterms:modified xsi:type="dcterms:W3CDTF">2026-03-07T04:55:47Z</dcterms:modified>
</cp:coreProperties>
</file>