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22"/>
  </p:notesMasterIdLst>
  <p:sldIdLst>
    <p:sldId id="347" r:id="rId4"/>
    <p:sldId id="350" r:id="rId5"/>
    <p:sldId id="296" r:id="rId6"/>
    <p:sldId id="345" r:id="rId7"/>
    <p:sldId id="354" r:id="rId8"/>
    <p:sldId id="355" r:id="rId9"/>
    <p:sldId id="356" r:id="rId10"/>
    <p:sldId id="351" r:id="rId11"/>
    <p:sldId id="358" r:id="rId12"/>
    <p:sldId id="359" r:id="rId13"/>
    <p:sldId id="357" r:id="rId14"/>
    <p:sldId id="360" r:id="rId15"/>
    <p:sldId id="361" r:id="rId16"/>
    <p:sldId id="346" r:id="rId17"/>
    <p:sldId id="362" r:id="rId18"/>
    <p:sldId id="352" r:id="rId19"/>
    <p:sldId id="353" r:id="rId20"/>
    <p:sldId id="349"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78"/>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2026-03-06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18</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14.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5</a:t>
            </a:r>
            <a:r>
              <a:rPr lang="zh-CN" altLang="en-US" sz="4656" b="1" dirty="0">
                <a:solidFill>
                  <a:srgbClr val="D60093"/>
                </a:solidFill>
                <a:latin typeface="隶书" panose="02010509060101010101" pitchFamily="49" charset="-122"/>
                <a:ea typeface="隶书" panose="02010509060101010101" pitchFamily="49" charset="-122"/>
              </a:rPr>
              <a:t>课　艰辛探索与曲折发展</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464872"/>
            <a:ext cx="11430000" cy="289310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调整国民经济</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smtClean="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中共中央决定对国民经济实行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调整、巩固、充实、提高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的八字方针。</a:t>
            </a:r>
            <a:r>
              <a:rPr lang="zh-CN" altLang="zh-CN" sz="2800" dirty="0" smtClean="0">
                <a:solidFill>
                  <a:srgbClr val="000000"/>
                </a:solidFill>
                <a:latin typeface="Times New Roman" panose="02020603050405020304" pitchFamily="18" charset="0"/>
                <a:cs typeface="Times New Roman" panose="02020603050405020304" pitchFamily="18" charset="0"/>
              </a:rPr>
              <a:t>到</a:t>
            </a:r>
            <a:r>
              <a:rPr lang="en-US" altLang="zh-CN" sz="2800" dirty="0">
                <a:solidFill>
                  <a:srgbClr val="000000"/>
                </a:solidFill>
                <a:latin typeface="Times New Roman" panose="02020603050405020304" pitchFamily="18" charset="0"/>
                <a:cs typeface="Times New Roman" panose="02020603050405020304" pitchFamily="18" charset="0"/>
              </a:rPr>
              <a:t>________</a:t>
            </a:r>
            <a:r>
              <a:rPr lang="zh-CN" altLang="zh-CN" sz="2800" dirty="0" smtClean="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调整任务基本完成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工农业生产得到恢复和发展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呈现出物价稳定、市场繁荣的景象。</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rPr>
              <a:t>3</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提出实现</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四个现代化</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的历史任务</a:t>
            </a:r>
            <a:endParaRPr lang="zh-CN" altLang="en-US" sz="2800"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2961463053"/>
              </p:ext>
            </p:extLst>
          </p:nvPr>
        </p:nvGraphicFramePr>
        <p:xfrm>
          <a:off x="381000" y="3376710"/>
          <a:ext cx="11430000" cy="2183261"/>
        </p:xfrm>
        <a:graphic>
          <a:graphicData uri="http://schemas.openxmlformats.org/drawingml/2006/table">
            <a:tbl>
              <a:tblPr firstRow="1" firstCol="1" bandRow="1"/>
              <a:tblGrid>
                <a:gridCol w="1048407"/>
                <a:gridCol w="10381593"/>
              </a:tblGrid>
              <a:tr h="545815">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概况</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1964</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年底</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在三届全国人大一次会议上提出</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1631">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的历史时期内</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把我国建设成为一个具有现代农业、现代工业、现代国防和现代科学技术</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5815">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从此</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四个现代化</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成为全国各族人民的</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a:spLocks noChangeAspect="1"/>
          </p:cNvSpPr>
          <p:nvPr/>
        </p:nvSpPr>
        <p:spPr>
          <a:xfrm>
            <a:off x="717331" y="1030508"/>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1961 </a:t>
            </a:r>
            <a:endParaRPr lang="zh-CN" altLang="en-US" sz="2800" dirty="0"/>
          </a:p>
        </p:txBody>
      </p:sp>
      <p:sp>
        <p:nvSpPr>
          <p:cNvPr id="9" name="矩形 8"/>
          <p:cNvSpPr>
            <a:spLocks noChangeAspect="1"/>
          </p:cNvSpPr>
          <p:nvPr/>
        </p:nvSpPr>
        <p:spPr>
          <a:xfrm>
            <a:off x="3176751" y="1598457"/>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1965 </a:t>
            </a:r>
            <a:endParaRPr lang="zh-CN" altLang="en-US" sz="2800" dirty="0"/>
          </a:p>
        </p:txBody>
      </p:sp>
      <p:sp>
        <p:nvSpPr>
          <p:cNvPr id="6" name="矩形 5"/>
          <p:cNvSpPr>
            <a:spLocks noChangeAspect="1"/>
          </p:cNvSpPr>
          <p:nvPr/>
        </p:nvSpPr>
        <p:spPr>
          <a:xfrm>
            <a:off x="3166241" y="3335045"/>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周恩来</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2052145" y="3935274"/>
            <a:ext cx="1351652"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不太</a:t>
            </a:r>
            <a:r>
              <a:rPr lang="zh-CN" altLang="zh-CN" sz="2800" dirty="0" smtClean="0">
                <a:solidFill>
                  <a:srgbClr val="FF0000"/>
                </a:solidFill>
                <a:latin typeface="Times New Roman" panose="02020603050405020304" pitchFamily="18" charset="0"/>
                <a:cs typeface="Times New Roman" panose="02020603050405020304" pitchFamily="18" charset="0"/>
              </a:rPr>
              <a:t>长</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7685690" y="4375992"/>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社会主义</a:t>
            </a:r>
            <a:r>
              <a:rPr lang="zh-CN" altLang="zh-CN" sz="2800" dirty="0" smtClean="0">
                <a:solidFill>
                  <a:srgbClr val="FF0000"/>
                </a:solidFill>
                <a:latin typeface="Times New Roman" panose="02020603050405020304" pitchFamily="18" charset="0"/>
                <a:cs typeface="Times New Roman" panose="02020603050405020304" pitchFamily="18" charset="0"/>
              </a:rPr>
              <a:t>强国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2" name="矩形 11"/>
          <p:cNvSpPr>
            <a:spLocks noChangeAspect="1"/>
          </p:cNvSpPr>
          <p:nvPr/>
        </p:nvSpPr>
        <p:spPr>
          <a:xfrm>
            <a:off x="7948448" y="4985269"/>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奋斗</a:t>
            </a:r>
            <a:r>
              <a:rPr lang="zh-CN" altLang="zh-CN" sz="2800" dirty="0" smtClean="0">
                <a:solidFill>
                  <a:srgbClr val="FF0000"/>
                </a:solidFill>
                <a:latin typeface="Times New Roman" panose="02020603050405020304" pitchFamily="18" charset="0"/>
                <a:cs typeface="Times New Roman" panose="02020603050405020304" pitchFamily="18" charset="0"/>
              </a:rPr>
              <a:t>目标</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765089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6"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923463"/>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拓展延伸</a:t>
              </a:r>
              <a:endParaRPr lang="zh-CN" altLang="en-US" sz="3200" dirty="0">
                <a:solidFill>
                  <a:srgbClr val="00B0F0"/>
                </a:solidFill>
              </a:endParaRPr>
            </a:p>
          </p:txBody>
        </p:sp>
      </p:grpSp>
      <p:sp>
        <p:nvSpPr>
          <p:cNvPr id="2" name="矩形 1"/>
          <p:cNvSpPr>
            <a:spLocks noChangeAspect="1"/>
          </p:cNvSpPr>
          <p:nvPr/>
        </p:nvSpPr>
        <p:spPr>
          <a:xfrm>
            <a:off x="381000" y="1664541"/>
            <a:ext cx="11430000" cy="2274212"/>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社会主义建设道路的探索中出现严重失误的原因及启示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原因</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对国情分析不够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认识不足</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缺乏建设经验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对社会主义建设急于求成</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忽视客观的经济规律。</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启示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经济建设要遵循客观经济规律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一切从实际出发</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实事求是。</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041907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590533"/>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四、</a:t>
            </a:r>
            <a:r>
              <a:rPr lang="en-US" altLang="zh-CN" sz="2800" b="1" dirty="0">
                <a:solidFill>
                  <a:srgbClr val="000000"/>
                </a:solidFill>
                <a:latin typeface="Times New Roman" panose="02020603050405020304" pitchFamily="18" charset="0"/>
                <a:cs typeface="Times New Roman" panose="02020603050405020304" pitchFamily="18" charset="0"/>
              </a:rPr>
              <a:t>“</a:t>
            </a: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文化大革命</a:t>
            </a:r>
            <a:r>
              <a:rPr lang="en-US" altLang="zh-CN" sz="2800" b="1"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原因</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20</a:t>
            </a:r>
            <a:r>
              <a:rPr lang="zh-CN" altLang="zh-CN" sz="2800" dirty="0">
                <a:solidFill>
                  <a:srgbClr val="000000"/>
                </a:solidFill>
                <a:latin typeface="Times New Roman" panose="02020603050405020304" pitchFamily="18" charset="0"/>
                <a:cs typeface="Times New Roman" panose="02020603050405020304" pitchFamily="18" charset="0"/>
              </a:rPr>
              <a:t>世纪</a:t>
            </a:r>
            <a:r>
              <a:rPr lang="en-US" altLang="zh-CN" sz="2800" dirty="0">
                <a:solidFill>
                  <a:srgbClr val="000000"/>
                </a:solidFill>
                <a:latin typeface="Times New Roman" panose="02020603050405020304" pitchFamily="18" charset="0"/>
                <a:cs typeface="Times New Roman" panose="02020603050405020304" pitchFamily="18" charset="0"/>
              </a:rPr>
              <a:t>60</a:t>
            </a:r>
            <a:r>
              <a:rPr lang="zh-CN" altLang="zh-CN" sz="2800" dirty="0">
                <a:solidFill>
                  <a:srgbClr val="000000"/>
                </a:solidFill>
                <a:latin typeface="Times New Roman" panose="02020603050405020304" pitchFamily="18" charset="0"/>
                <a:cs typeface="Times New Roman" panose="02020603050405020304" pitchFamily="18" charset="0"/>
              </a:rPr>
              <a:t>年代中期</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毛泽东认为党和国家面临着资本主义复辟的危险。</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概况</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7" name="XL8QXR21.eps" descr="id:2147491187;FounderCES"/>
          <p:cNvPicPr/>
          <p:nvPr/>
        </p:nvPicPr>
        <p:blipFill>
          <a:blip r:embed="rId2">
            <a:clrChange>
              <a:clrFrom>
                <a:srgbClr val="FFFFFF"/>
              </a:clrFrom>
              <a:clrTo>
                <a:srgbClr val="FFFFFF">
                  <a:alpha val="0"/>
                </a:srgbClr>
              </a:clrTo>
            </a:clrChange>
          </a:blip>
          <a:stretch>
            <a:fillRect/>
          </a:stretch>
        </p:blipFill>
        <p:spPr>
          <a:xfrm>
            <a:off x="1074683" y="3032910"/>
            <a:ext cx="8927543" cy="2134142"/>
          </a:xfrm>
          <a:prstGeom prst="rect">
            <a:avLst/>
          </a:prstGeom>
        </p:spPr>
      </p:pic>
      <p:sp>
        <p:nvSpPr>
          <p:cNvPr id="5" name="矩形 4"/>
          <p:cNvSpPr>
            <a:spLocks noChangeAspect="1"/>
          </p:cNvSpPr>
          <p:nvPr/>
        </p:nvSpPr>
        <p:spPr>
          <a:xfrm>
            <a:off x="1337441" y="3363805"/>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1966 </a:t>
            </a:r>
            <a:endParaRPr lang="zh-CN" altLang="en-US" sz="2800" dirty="0"/>
          </a:p>
        </p:txBody>
      </p:sp>
      <p:sp>
        <p:nvSpPr>
          <p:cNvPr id="8" name="矩形 7"/>
          <p:cNvSpPr>
            <a:spLocks noChangeAspect="1"/>
          </p:cNvSpPr>
          <p:nvPr/>
        </p:nvSpPr>
        <p:spPr>
          <a:xfrm>
            <a:off x="3933497" y="3773738"/>
            <a:ext cx="2787943"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林彪反革命</a:t>
            </a:r>
            <a:r>
              <a:rPr lang="zh-CN" altLang="zh-CN" sz="2800" dirty="0" smtClean="0">
                <a:solidFill>
                  <a:srgbClr val="FF0000"/>
                </a:solidFill>
                <a:latin typeface="Times New Roman" panose="02020603050405020304" pitchFamily="18" charset="0"/>
                <a:cs typeface="Times New Roman" panose="02020603050405020304" pitchFamily="18" charset="0"/>
              </a:rPr>
              <a:t>集团</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7214283" y="3374315"/>
            <a:ext cx="2787943"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江青反革命</a:t>
            </a:r>
            <a:r>
              <a:rPr lang="zh-CN" altLang="zh-CN" sz="2800" dirty="0" smtClean="0">
                <a:solidFill>
                  <a:srgbClr val="FF0000"/>
                </a:solidFill>
                <a:latin typeface="Times New Roman" panose="02020603050405020304" pitchFamily="18" charset="0"/>
                <a:cs typeface="Times New Roman" panose="02020603050405020304" pitchFamily="18" charset="0"/>
              </a:rPr>
              <a:t>集团</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1053919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206862"/>
            <a:ext cx="11430000" cy="283436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最大冤案</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国家主席刘少奇被诬蔑为</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叛徒、内奸、工贼</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遭受了残酷迫害。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危害</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给党、国家和各族人民带来新中国成立后最严重的挫折</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造成了巨大的损失。</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073566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551262" y="1646783"/>
            <a:ext cx="1922148" cy="628957"/>
            <a:chOff x="1483204" y="2104455"/>
            <a:chExt cx="1922148" cy="628957"/>
          </a:xfrm>
        </p:grpSpPr>
        <p:pic>
          <p:nvPicPr>
            <p:cNvPr id="14" name="bdc.eps" descr="id:2147490647;FounderCES"/>
            <p:cNvPicPr/>
            <p:nvPr/>
          </p:nvPicPr>
          <p:blipFill>
            <a:blip r:embed="rId3">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2" name="矩形 1"/>
            <p:cNvSpPr>
              <a:spLocks noChangeAspect="1"/>
            </p:cNvSpPr>
            <p:nvPr/>
          </p:nvSpPr>
          <p:spPr>
            <a:xfrm>
              <a:off x="1584106" y="2104455"/>
              <a:ext cx="1720343" cy="600229"/>
            </a:xfrm>
            <a:prstGeom prst="rect">
              <a:avLst/>
            </a:prstGeom>
          </p:spPr>
          <p:txBody>
            <a:bodyPr wrap="none">
              <a:spAutoFit/>
            </a:bodyPr>
            <a:lstStyle/>
            <a:p>
              <a:pPr>
                <a:lnSpc>
                  <a:spcPct val="130000"/>
                </a:lnSpc>
              </a:pPr>
              <a:r>
                <a:rPr lang="zh-CN" altLang="zh-CN"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论从史</a:t>
              </a:r>
              <a:r>
                <a:rPr lang="zh-CN"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出</a:t>
              </a:r>
              <a:r>
                <a:rPr lang="en-US"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rgbClr val="00B0F0"/>
                </a:solidFill>
              </a:endParaRPr>
            </a:p>
          </p:txBody>
        </p:sp>
      </p:grpSp>
      <p:sp>
        <p:nvSpPr>
          <p:cNvPr id="4" name="矩形 3"/>
          <p:cNvSpPr>
            <a:spLocks noChangeAspect="1"/>
          </p:cNvSpPr>
          <p:nvPr/>
        </p:nvSpPr>
        <p:spPr>
          <a:xfrm>
            <a:off x="3041317" y="897118"/>
            <a:ext cx="6109365"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点</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社会主义建设</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道路的艰辛探索</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2362329"/>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用最高的速度来发展我国的社会生产力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实现国家工业化和农业现代化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是总路线的基本精神</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速度是总路线的灵魂。</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——1958</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6</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21</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日《人民日报》社论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人有多大胆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地有多大产。地的产是由人的胆决定了的。</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——1958</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8</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日《人民日报》社论</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根据材料一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指出当时经济建设中存在的主要问题。</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81000" y="5756848"/>
            <a:ext cx="5400837"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盲目求快</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忽视客观的经济规律</a:t>
            </a:r>
            <a:r>
              <a:rPr lang="zh-CN" altLang="zh-CN" sz="2800" dirty="0" smtClean="0">
                <a:solidFill>
                  <a:srgbClr val="FF0000"/>
                </a:solidFill>
                <a:latin typeface="Times New Roman" panose="02020603050405020304" pitchFamily="18" charset="0"/>
                <a:cs typeface="Times New Roman" panose="02020603050405020304" pitchFamily="18" charset="0"/>
              </a:rPr>
              <a:t>。</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643681"/>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中共八大二次会议肯定了当时已经出现的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并且认为中国正在经历着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一天等于</a:t>
            </a:r>
            <a:r>
              <a:rPr lang="en-US" altLang="zh-CN" sz="2800" dirty="0">
                <a:solidFill>
                  <a:srgbClr val="000000"/>
                </a:solidFill>
                <a:latin typeface="Times New Roman" panose="02020603050405020304" pitchFamily="18" charset="0"/>
                <a:cs typeface="Times New Roman" panose="02020603050405020304" pitchFamily="18" charset="0"/>
              </a:rPr>
              <a:t>20</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的伟大时期。会议号召缩短赶超英美的时间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争取在</a:t>
            </a:r>
            <a:r>
              <a:rPr lang="en-US" altLang="zh-CN" sz="2800" dirty="0">
                <a:solidFill>
                  <a:srgbClr val="000000"/>
                </a:solidFill>
                <a:latin typeface="Times New Roman" panose="02020603050405020304" pitchFamily="18" charset="0"/>
                <a:cs typeface="Times New Roman" panose="02020603050405020304" pitchFamily="18" charset="0"/>
              </a:rPr>
              <a:t>15</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年或者更短的时间内</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实现在钢铁和其他主要工业产品的产量方面赶上和超过英国的目标。</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摘编自郑有贵</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《中华人民共和国经济史》</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根据材料二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概括</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大跃进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的特点。</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a:spLocks noChangeAspect="1"/>
          </p:cNvSpPr>
          <p:nvPr/>
        </p:nvSpPr>
        <p:spPr>
          <a:xfrm>
            <a:off x="381000" y="4598353"/>
            <a:ext cx="4772460" cy="652486"/>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特点</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追求高速度</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急于求成</a:t>
            </a:r>
            <a:r>
              <a:rPr lang="zh-CN" altLang="zh-CN" sz="2800" dirty="0" smtClean="0">
                <a:solidFill>
                  <a:srgbClr val="FF0000"/>
                </a:solidFill>
                <a:latin typeface="Times New Roman" panose="02020603050405020304" pitchFamily="18" charset="0"/>
                <a:cs typeface="Times New Roman" panose="02020603050405020304" pitchFamily="18" charset="0"/>
              </a:rPr>
              <a:t>。</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7135640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2914"/>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631354"/>
            <a:ext cx="11430000" cy="395467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我们都是搞革命的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搞革命的人最容易犯急性病。我们的用心是好的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想早一点进入共产主义。这往往使我们不能冷静地分析主客观方面的情况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从而违反客观世界发展的规律。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邓小平的这段话总结的是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对资本主义工商业实行赎买政策的影响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B.“</a:t>
            </a:r>
            <a:r>
              <a:rPr lang="zh-CN" altLang="zh-CN" sz="2800" dirty="0">
                <a:solidFill>
                  <a:srgbClr val="000000"/>
                </a:solidFill>
                <a:latin typeface="Times New Roman" panose="02020603050405020304" pitchFamily="18" charset="0"/>
                <a:cs typeface="Times New Roman" panose="02020603050405020304" pitchFamily="18" charset="0"/>
              </a:rPr>
              <a:t>大跃进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和人民公社化运动的教训</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一五</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计划实施的经验</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D.</a:t>
            </a:r>
            <a:r>
              <a:rPr lang="zh-CN" altLang="zh-CN" sz="2800" dirty="0">
                <a:solidFill>
                  <a:srgbClr val="000000"/>
                </a:solidFill>
                <a:latin typeface="Times New Roman" panose="02020603050405020304" pitchFamily="18" charset="0"/>
                <a:cs typeface="Times New Roman" panose="02020603050405020304" pitchFamily="18" charset="0"/>
              </a:rPr>
              <a:t>土地改革消灭了地主阶级</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9763090" y="1773545"/>
            <a:ext cx="423514" cy="609398"/>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B</a:t>
            </a:r>
            <a:endParaRPr lang="zh-CN" altLang="en-US" sz="2800" b="1" dirty="0">
              <a:solidFill>
                <a:srgbClr val="FF0000"/>
              </a:solidFill>
            </a:endParaRPr>
          </a:p>
        </p:txBody>
      </p:sp>
      <p:sp>
        <p:nvSpPr>
          <p:cNvPr id="3" name="矩形 2"/>
          <p:cNvSpPr>
            <a:spLocks noChangeAspect="1"/>
          </p:cNvSpPr>
          <p:nvPr/>
        </p:nvSpPr>
        <p:spPr>
          <a:xfrm>
            <a:off x="381000" y="4565006"/>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不能冷静地分析主客观方面的情况</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从而违反客观世界发展的规律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并结合所学知识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和人民公社化运动违反客观的经济规律</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给经济建设带来了困难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邓小平的讲话吸取了</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大跃进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和人民公社化运动的教训。</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5236" y="55612"/>
            <a:ext cx="8460516" cy="606454"/>
            <a:chOff x="1955236" y="1037761"/>
            <a:chExt cx="8460516" cy="606454"/>
          </a:xfrm>
        </p:grpSpPr>
        <p:pic>
          <p:nvPicPr>
            <p:cNvPr id="5" name="知识概览.eps" descr="id:2147490668;FounderCES"/>
            <p:cNvPicPr/>
            <p:nvPr/>
          </p:nvPicPr>
          <p:blipFill>
            <a:blip r:embed="rId2">
              <a:clrChange>
                <a:clrFrom>
                  <a:srgbClr val="FFFFFF"/>
                </a:clrFrom>
                <a:clrTo>
                  <a:srgbClr val="FFFFFF">
                    <a:alpha val="0"/>
                  </a:srgbClr>
                </a:clrTo>
              </a:clrChange>
            </a:blip>
            <a:stretch>
              <a:fillRect/>
            </a:stretch>
          </p:blipFill>
          <p:spPr>
            <a:xfrm>
              <a:off x="1955236" y="1079801"/>
              <a:ext cx="8460516" cy="564414"/>
            </a:xfrm>
            <a:prstGeom prst="rect">
              <a:avLst/>
            </a:prstGeom>
          </p:spPr>
        </p:pic>
        <p:sp>
          <p:nvSpPr>
            <p:cNvPr id="4" name="矩形 3"/>
            <p:cNvSpPr>
              <a:spLocks noChangeAspect="1"/>
            </p:cNvSpPr>
            <p:nvPr/>
          </p:nvSpPr>
          <p:spPr>
            <a:xfrm>
              <a:off x="4942489" y="1037761"/>
              <a:ext cx="2614818" cy="600229"/>
            </a:xfrm>
            <a:prstGeom prst="rect">
              <a:avLst/>
            </a:prstGeom>
          </p:spPr>
          <p:txBody>
            <a:bodyPr wrap="none">
              <a:spAutoFit/>
            </a:bodyPr>
            <a:lstStyle/>
            <a:p>
              <a:pPr>
                <a:lnSpc>
                  <a:spcPct val="130000"/>
                </a:lnSpc>
              </a:pP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知</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识</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概</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览</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chemeClr val="bg1"/>
                </a:solidFill>
              </a:endParaRPr>
            </a:p>
          </p:txBody>
        </p:sp>
      </p:grpSp>
      <p:pic>
        <p:nvPicPr>
          <p:cNvPr id="7" name="25DKRGX08.eps" descr="id:2147491229;FounderCES"/>
          <p:cNvPicPr/>
          <p:nvPr/>
        </p:nvPicPr>
        <p:blipFill>
          <a:blip r:embed="rId3">
            <a:clrChange>
              <a:clrFrom>
                <a:srgbClr val="FFFFFF"/>
              </a:clrFrom>
              <a:clrTo>
                <a:srgbClr val="FFFFFF">
                  <a:alpha val="0"/>
                </a:srgbClr>
              </a:clrTo>
            </a:clrChange>
          </a:blip>
          <a:stretch>
            <a:fillRect/>
          </a:stretch>
        </p:blipFill>
        <p:spPr>
          <a:xfrm>
            <a:off x="1216329" y="697881"/>
            <a:ext cx="9136359" cy="6124059"/>
          </a:xfrm>
          <a:prstGeom prst="rect">
            <a:avLst/>
          </a:prstGeom>
        </p:spPr>
      </p:pic>
    </p:spTree>
    <p:extLst>
      <p:ext uri="{BB962C8B-B14F-4D97-AF65-F5344CB8AC3E}">
        <p14:creationId xmlns:p14="http://schemas.microsoft.com/office/powerpoint/2010/main" val="4039484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1977898"/>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知道中共八大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了解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大跃进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运动、人民公社化运动等错误与调整国民经济的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八字方针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认识这一时期取得的政治成就及其具有的开创性、奠基性意义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了解毛泽东对中国社会主义革命和社会主义建设的贡献</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认识毛泽东思想的重要指导意义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了解</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文化大革命</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的严重危害及主要教训。</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792191"/>
            <a:ext cx="11430000" cy="284084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一、毛泽东思想的丰富和发展</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毛泽东作《论十大关系》报告</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背景</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为了总结社会主义革命和建设的经验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准备</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的召开</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毛泽东进行了大量调查研究。</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dirty="0">
                <a:solidFill>
                  <a:srgbClr val="000000"/>
                </a:solidFill>
                <a:latin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时间、内容</a:t>
            </a:r>
            <a:endParaRPr lang="zh-CN" altLang="en-US" sz="2800"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4167155770"/>
              </p:ext>
            </p:extLst>
          </p:nvPr>
        </p:nvGraphicFramePr>
        <p:xfrm>
          <a:off x="381000" y="3664563"/>
          <a:ext cx="11430000" cy="2254259"/>
        </p:xfrm>
        <a:graphic>
          <a:graphicData uri="http://schemas.openxmlformats.org/drawingml/2006/table">
            <a:tbl>
              <a:tblPr firstRow="1" firstCol="1" bandRow="1"/>
              <a:tblGrid>
                <a:gridCol w="775138"/>
                <a:gridCol w="10654862"/>
              </a:tblGrid>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时间</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1956</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7539">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既总结我国经验、研究我国建设发展的问题</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又借鉴苏联经验和教训</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提出了当前国家和社会中必须处理好的十个方面的关系。确定一个</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就是要把国内外一切积极因素全部调动起来</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把我国建设成为一个强大的</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国家</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a:spLocks noChangeAspect="1"/>
          </p:cNvSpPr>
          <p:nvPr/>
        </p:nvSpPr>
        <p:spPr>
          <a:xfrm>
            <a:off x="381000" y="5972728"/>
            <a:ext cx="11430000" cy="59375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意义</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这是毛泽东关于</a:t>
            </a:r>
            <a:r>
              <a:rPr lang="en-US" altLang="zh-CN" sz="2800" dirty="0">
                <a:solidFill>
                  <a:srgbClr val="000000"/>
                </a:solidFill>
                <a:latin typeface="Times New Roman" panose="02020603050405020304" pitchFamily="18" charset="0"/>
                <a:cs typeface="Times New Roman" panose="02020603050405020304" pitchFamily="18" charset="0"/>
              </a:rPr>
              <a:t>____________________</a:t>
            </a:r>
            <a:r>
              <a:rPr lang="zh-CN" altLang="zh-CN" sz="2800" dirty="0">
                <a:solidFill>
                  <a:srgbClr val="000000"/>
                </a:solidFill>
                <a:latin typeface="Times New Roman" panose="02020603050405020304" pitchFamily="18" charset="0"/>
                <a:cs typeface="Times New Roman" panose="02020603050405020304" pitchFamily="18" charset="0"/>
              </a:rPr>
              <a:t>的根本指导思想。</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8221717" y="1938920"/>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中共八</a:t>
            </a:r>
            <a:r>
              <a:rPr lang="zh-CN" altLang="zh-CN" sz="2800" dirty="0" smtClean="0">
                <a:solidFill>
                  <a:srgbClr val="FF0000"/>
                </a:solidFill>
                <a:latin typeface="Times New Roman" panose="02020603050405020304" pitchFamily="18" charset="0"/>
                <a:cs typeface="Times New Roman" panose="02020603050405020304" pitchFamily="18" charset="0"/>
              </a:rPr>
              <a:t>大</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1284890" y="4908627"/>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基本</a:t>
            </a:r>
            <a:r>
              <a:rPr lang="zh-CN" altLang="zh-CN" sz="2800" dirty="0" smtClean="0">
                <a:solidFill>
                  <a:srgbClr val="FF0000"/>
                </a:solidFill>
                <a:latin typeface="Times New Roman" panose="02020603050405020304" pitchFamily="18" charset="0"/>
                <a:cs typeface="Times New Roman" panose="02020603050405020304" pitchFamily="18" charset="0"/>
              </a:rPr>
              <a:t>方针</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3765331" y="5326068"/>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社会主义</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4395952" y="5983238"/>
            <a:ext cx="314701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怎样建设</a:t>
            </a:r>
            <a:r>
              <a:rPr lang="zh-CN" altLang="zh-CN" sz="2800" dirty="0" smtClean="0">
                <a:solidFill>
                  <a:srgbClr val="FF0000"/>
                </a:solidFill>
                <a:latin typeface="Times New Roman" panose="02020603050405020304" pitchFamily="18" charset="0"/>
                <a:cs typeface="Times New Roman" panose="02020603050405020304" pitchFamily="18" charset="0"/>
              </a:rPr>
              <a:t>社会主义</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1390571"/>
            <a:ext cx="8452955" cy="652486"/>
          </a:xfrm>
          <a:prstGeom prst="rect">
            <a:avLst/>
          </a:prstGeom>
        </p:spPr>
        <p:txBody>
          <a:bodyPr wrap="none">
            <a:spAutoFit/>
          </a:bodyPr>
          <a:lstStyle/>
          <a:p>
            <a:pPr>
              <a:lnSpc>
                <a:spcPct val="130000"/>
              </a:lnSpc>
            </a:pPr>
            <a:r>
              <a:rPr lang="en-US" altLang="zh-CN" sz="2800" b="1" dirty="0">
                <a:solidFill>
                  <a:srgbClr val="000000"/>
                </a:solidFill>
                <a:latin typeface="Times New Roman" panose="02020603050405020304" pitchFamily="18" charset="0"/>
              </a:rPr>
              <a:t>2</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毛泽东发表</a:t>
            </a:r>
            <a:r>
              <a:rPr lang="zh-CN"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《关于正确处理人民内部矛盾的问题》</a:t>
            </a:r>
            <a:r>
              <a:rPr lang="en-US" altLang="zh-CN" sz="28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p>
        </p:txBody>
      </p:sp>
      <p:graphicFrame>
        <p:nvGraphicFramePr>
          <p:cNvPr id="6" name="表格 5"/>
          <p:cNvGraphicFramePr>
            <a:graphicFrameLocks noGrp="1" noChangeAspect="1"/>
          </p:cNvGraphicFramePr>
          <p:nvPr>
            <p:extLst>
              <p:ext uri="{D42A27DB-BD31-4B8C-83A1-F6EECF244321}">
                <p14:modId xmlns:p14="http://schemas.microsoft.com/office/powerpoint/2010/main" val="1068748969"/>
              </p:ext>
            </p:extLst>
          </p:nvPr>
        </p:nvGraphicFramePr>
        <p:xfrm>
          <a:off x="381000" y="2115472"/>
          <a:ext cx="11430000" cy="2133600"/>
        </p:xfrm>
        <a:graphic>
          <a:graphicData uri="http://schemas.openxmlformats.org/drawingml/2006/table">
            <a:tbl>
              <a:tblPr firstRow="1" firstCol="1" bandRow="1"/>
              <a:tblGrid>
                <a:gridCol w="2404241"/>
                <a:gridCol w="9025759"/>
              </a:tblGrid>
              <a:tr h="0">
                <a:tc>
                  <a:txBody>
                    <a:bodyPr/>
                    <a:lstStyle/>
                    <a:p>
                      <a:pPr>
                        <a:spcAft>
                          <a:spcPts val="0"/>
                        </a:spcAft>
                        <a:tabLst>
                          <a:tab pos="1188085" algn="l"/>
                          <a:tab pos="2163445" algn="l"/>
                          <a:tab pos="3142615" algn="l"/>
                          <a:tab pos="4190365" algn="l"/>
                        </a:tabLst>
                      </a:pP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发表时间</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1957</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内容</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把</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作为国家政治生活的主题</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形成了一套系统的学说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意义</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这在</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发展史</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上具有开创意义</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至今仍发挥着积极的指导作用</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7" name="矩形 6"/>
          <p:cNvSpPr>
            <a:spLocks noChangeAspect="1"/>
          </p:cNvSpPr>
          <p:nvPr/>
        </p:nvSpPr>
        <p:spPr>
          <a:xfrm>
            <a:off x="3082158" y="2437634"/>
            <a:ext cx="3865161"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正确处理</a:t>
            </a:r>
            <a:r>
              <a:rPr lang="zh-CN" altLang="zh-CN" sz="2800" dirty="0" smtClean="0">
                <a:solidFill>
                  <a:srgbClr val="FF0000"/>
                </a:solidFill>
                <a:latin typeface="Times New Roman" panose="02020603050405020304" pitchFamily="18" charset="0"/>
                <a:cs typeface="Times New Roman" panose="02020603050405020304" pitchFamily="18" charset="0"/>
              </a:rPr>
              <a:t>人民内部矛盾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3439512" y="3284923"/>
            <a:ext cx="2069797"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马克思主义</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602544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83783"/>
            <a:ext cx="11430000" cy="228068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二、中共八大</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制度</a:t>
            </a:r>
            <a:r>
              <a:rPr lang="zh-CN" altLang="zh-CN" sz="2800" dirty="0">
                <a:solidFill>
                  <a:srgbClr val="000000"/>
                </a:solidFill>
                <a:latin typeface="Times New Roman" panose="02020603050405020304" pitchFamily="18" charset="0"/>
                <a:cs typeface="Times New Roman" panose="02020603050405020304" pitchFamily="18" charset="0"/>
              </a:rPr>
              <a:t>已经在我国建立起来。</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rPr>
              <a:t>2</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概况</a:t>
            </a:r>
            <a:endParaRPr lang="zh-CN" altLang="en-US" sz="2800"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2371729576"/>
              </p:ext>
            </p:extLst>
          </p:nvPr>
        </p:nvGraphicFramePr>
        <p:xfrm>
          <a:off x="381000" y="2627532"/>
          <a:ext cx="11430000" cy="2986283"/>
        </p:xfrm>
        <a:graphic>
          <a:graphicData uri="http://schemas.openxmlformats.org/drawingml/2006/table">
            <a:tbl>
              <a:tblPr firstRow="1" firstCol="1" bandRow="1"/>
              <a:tblGrid>
                <a:gridCol w="1037897"/>
                <a:gridCol w="4677103"/>
                <a:gridCol w="2857500"/>
                <a:gridCol w="2857500"/>
              </a:tblGrid>
              <a:tr h="497714">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时间</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地点</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北京</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90855">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大会正确分析了国内的</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指出党和人民的主要任务是集中力量把我国尽快从落后的农业国变为先进的</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大会提出既反保守又反冒进</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中稳步前进的经济建设方针</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进行了探索符合</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的社会主义建设道路的重要尝试</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r h="497714">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结果</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gridSpan="3">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中共八大以后</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我国开始</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的大规模的社会主义建设</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sp>
        <p:nvSpPr>
          <p:cNvPr id="7" name="矩形 6"/>
          <p:cNvSpPr>
            <a:spLocks noChangeAspect="1"/>
          </p:cNvSpPr>
          <p:nvPr/>
        </p:nvSpPr>
        <p:spPr>
          <a:xfrm>
            <a:off x="486104" y="1403107"/>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社会主义</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1711049" y="2584626"/>
            <a:ext cx="992579" cy="604909"/>
          </a:xfrm>
          <a:prstGeom prst="rect">
            <a:avLst/>
          </a:prstGeom>
        </p:spPr>
        <p:txBody>
          <a:bodyPr wrap="none">
            <a:spAutoFit/>
          </a:bodyPr>
          <a:lstStyle/>
          <a:p>
            <a:pPr>
              <a:lnSpc>
                <a:spcPct val="130000"/>
              </a:lnSpc>
            </a:pPr>
            <a:r>
              <a:rPr lang="en-US" altLang="zh-CN" sz="2800" dirty="0" smtClean="0">
                <a:solidFill>
                  <a:srgbClr val="FF0000"/>
                </a:solidFill>
                <a:latin typeface="Times New Roman" panose="02020603050405020304" pitchFamily="18" charset="0"/>
              </a:rPr>
              <a:t>1956 </a:t>
            </a:r>
            <a:endParaRPr lang="zh-CN" altLang="en-US" sz="2800" dirty="0"/>
          </a:p>
        </p:txBody>
      </p:sp>
      <p:sp>
        <p:nvSpPr>
          <p:cNvPr id="9" name="矩形 8"/>
          <p:cNvSpPr>
            <a:spLocks noChangeAspect="1"/>
          </p:cNvSpPr>
          <p:nvPr/>
        </p:nvSpPr>
        <p:spPr>
          <a:xfrm>
            <a:off x="5068614" y="3168515"/>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主要矛盾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8726214" y="3612765"/>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工业国</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5167066" y="3999102"/>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综合平衡</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2" name="矩形 11"/>
          <p:cNvSpPr>
            <a:spLocks noChangeAspect="1"/>
          </p:cNvSpPr>
          <p:nvPr/>
        </p:nvSpPr>
        <p:spPr>
          <a:xfrm>
            <a:off x="3618187" y="4442218"/>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中国</a:t>
            </a:r>
            <a:r>
              <a:rPr lang="zh-CN" altLang="zh-CN" sz="2800" dirty="0" smtClean="0">
                <a:solidFill>
                  <a:srgbClr val="FF0000"/>
                </a:solidFill>
                <a:latin typeface="Times New Roman" panose="02020603050405020304" pitchFamily="18" charset="0"/>
                <a:cs typeface="Times New Roman" panose="02020603050405020304" pitchFamily="18" charset="0"/>
              </a:rPr>
              <a:t>国情</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5427686" y="5042447"/>
            <a:ext cx="992579" cy="593752"/>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smtClean="0">
                <a:solidFill>
                  <a:srgbClr val="FF0000"/>
                </a:solidFill>
                <a:latin typeface="Times New Roman" panose="02020603050405020304" pitchFamily="18" charset="0"/>
                <a:cs typeface="Times New Roman" panose="02020603050405020304" pitchFamily="18" charset="0"/>
              </a:rPr>
              <a:t>全面</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071998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1806030"/>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以《论十大关系》和中共八大为标志</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中国共产党对中国社会主义建设道路的探索有了</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2672255" y="2919860"/>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良好</a:t>
            </a:r>
            <a:r>
              <a:rPr lang="zh-CN" altLang="zh-CN" sz="2800" dirty="0" smtClean="0">
                <a:solidFill>
                  <a:srgbClr val="FF0000"/>
                </a:solidFill>
                <a:latin typeface="Times New Roman" panose="02020603050405020304" pitchFamily="18" charset="0"/>
                <a:cs typeface="Times New Roman" panose="02020603050405020304" pitchFamily="18" charset="0"/>
              </a:rPr>
              <a:t>开端</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5479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198250"/>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教材解读</a:t>
              </a:r>
              <a:endParaRPr lang="zh-CN" altLang="en-US" sz="3200" dirty="0">
                <a:solidFill>
                  <a:srgbClr val="00B0F0"/>
                </a:solidFill>
              </a:endParaRPr>
            </a:p>
          </p:txBody>
        </p:sp>
      </p:grpSp>
      <p:sp>
        <p:nvSpPr>
          <p:cNvPr id="2" name="矩形 1"/>
          <p:cNvSpPr>
            <a:spLocks noChangeAspect="1"/>
          </p:cNvSpPr>
          <p:nvPr/>
        </p:nvSpPr>
        <p:spPr>
          <a:xfrm>
            <a:off x="381000" y="960348"/>
            <a:ext cx="11430000" cy="3394519"/>
          </a:xfrm>
          <a:prstGeom prst="rect">
            <a:avLst/>
          </a:prstGeom>
        </p:spPr>
        <p:txBody>
          <a:bodyPr>
            <a:spAutoFit/>
          </a:bodyPr>
          <a:lstStyle/>
          <a:p>
            <a:pPr indent="762000">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我们国内的主要矛盾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已经是人民对于建立先进的工业国要求同落后的农业国的现实之间的矛盾</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已经是人民对于经济文化迅速发展的需要同当前经济文化不能满足人民需要的状况之间的矛盾。</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《中国共产党第八次全国代表大会</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关于政治报告的决议》</a:t>
            </a:r>
            <a:r>
              <a:rPr lang="en-US" altLang="zh-CN" sz="2800" dirty="0">
                <a:solidFill>
                  <a:srgbClr val="000000"/>
                </a:solidFill>
                <a:latin typeface="Times New Roman" panose="02020603050405020304" pitchFamily="18" charset="0"/>
                <a:cs typeface="Times New Roman" panose="02020603050405020304" pitchFamily="18" charset="0"/>
              </a:rPr>
              <a:t>(1956</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9</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27</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材料的意思是社会主义制度确立后国内的主要矛盾有两对</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4" name="表格 3"/>
          <p:cNvGraphicFramePr>
            <a:graphicFrameLocks noGrp="1" noChangeAspect="1"/>
          </p:cNvGraphicFramePr>
          <p:nvPr>
            <p:extLst>
              <p:ext uri="{D42A27DB-BD31-4B8C-83A1-F6EECF244321}">
                <p14:modId xmlns:p14="http://schemas.microsoft.com/office/powerpoint/2010/main" val="946858199"/>
              </p:ext>
            </p:extLst>
          </p:nvPr>
        </p:nvGraphicFramePr>
        <p:xfrm>
          <a:off x="381000" y="4396907"/>
          <a:ext cx="11430000" cy="1706880"/>
        </p:xfrm>
        <a:graphic>
          <a:graphicData uri="http://schemas.openxmlformats.org/drawingml/2006/table">
            <a:tbl>
              <a:tblPr firstRow="1" firstCol="1" bandRow="1"/>
              <a:tblGrid>
                <a:gridCol w="2793124"/>
                <a:gridCol w="5633545"/>
                <a:gridCol w="3003331"/>
              </a:tblGrid>
              <a:tr h="0">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主要矛盾</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人民的</a:t>
                      </a:r>
                      <a:r>
                        <a:rPr lang="zh-CN" sz="28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要求</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或需要</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我国的实际情况</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第一对主要矛盾</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人民对于建立先进的工业国的要求</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落后的农业国</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第二对主要矛盾</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人民对于经济文化迅速发展的需要</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当前经济文化不能满足人民的需要</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398348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81000" y="205219"/>
            <a:ext cx="11430000" cy="172053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三、社会主义建设道路的艰辛探索</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失误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dirty="0">
                <a:solidFill>
                  <a:srgbClr val="000000"/>
                </a:solidFill>
                <a:latin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社会主义建设总路线</a:t>
            </a:r>
            <a:endParaRPr lang="zh-CN" altLang="en-US" sz="2800" dirty="0"/>
          </a:p>
        </p:txBody>
      </p:sp>
      <p:graphicFrame>
        <p:nvGraphicFramePr>
          <p:cNvPr id="7" name="表格 6"/>
          <p:cNvGraphicFramePr>
            <a:graphicFrameLocks noGrp="1" noChangeAspect="1"/>
          </p:cNvGraphicFramePr>
          <p:nvPr>
            <p:extLst>
              <p:ext uri="{D42A27DB-BD31-4B8C-83A1-F6EECF244321}">
                <p14:modId xmlns:p14="http://schemas.microsoft.com/office/powerpoint/2010/main" val="3011532080"/>
              </p:ext>
            </p:extLst>
          </p:nvPr>
        </p:nvGraphicFramePr>
        <p:xfrm>
          <a:off x="381000" y="1946775"/>
          <a:ext cx="11430000" cy="2120200"/>
        </p:xfrm>
        <a:graphic>
          <a:graphicData uri="http://schemas.openxmlformats.org/drawingml/2006/table">
            <a:tbl>
              <a:tblPr firstRow="1" firstCol="1" bandRow="1"/>
              <a:tblGrid>
                <a:gridCol w="943303"/>
                <a:gridCol w="1061545"/>
                <a:gridCol w="9425152"/>
              </a:tblGrid>
              <a:tr h="530050">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提出</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1958</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中共八大二次会议上提出</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53005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鼓足干劲、力争上游、</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地建设社会主义</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530050">
                <a:tc rowSpan="2">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评价</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积极</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反映了人民群众迫切要求改变我国</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状况的愿望</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0050">
                <a:tc vMerge="1">
                  <a:txBody>
                    <a:bodyPr/>
                    <a:lstStyle/>
                    <a:p>
                      <a:endParaRPr lang="zh-CN" altLang="en-US"/>
                    </a:p>
                  </a:txBody>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消极</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急于求成</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忽视了客观的</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8" name="矩形 7"/>
          <p:cNvSpPr>
            <a:spLocks noChangeAspect="1"/>
          </p:cNvSpPr>
          <p:nvPr/>
        </p:nvSpPr>
        <p:spPr>
          <a:xfrm>
            <a:off x="381000" y="4118305"/>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掀起</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大跃进</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和</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zh-CN" altLang="zh-CN" sz="2800" dirty="0" smtClean="0">
                <a:solidFill>
                  <a:srgbClr val="000000"/>
                </a:solidFill>
                <a:latin typeface="Times New Roman" panose="02020603050405020304" pitchFamily="18" charset="0"/>
                <a:cs typeface="Times New Roman" panose="02020603050405020304" pitchFamily="18" charset="0"/>
              </a:rPr>
              <a:t>运动</a:t>
            </a:r>
            <a:r>
              <a:rPr lang="zh-CN" altLang="zh-CN" sz="2800" dirty="0">
                <a:solidFill>
                  <a:srgbClr val="000000"/>
                </a:solidFill>
                <a:latin typeface="Times New Roman" panose="02020603050405020304" pitchFamily="18" charset="0"/>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zh-CN" altLang="zh-CN" sz="2800" dirty="0">
                <a:solidFill>
                  <a:srgbClr val="000000"/>
                </a:solidFill>
                <a:latin typeface="Times New Roman" panose="02020603050405020304" pitchFamily="18" charset="0"/>
                <a:cs typeface="Times New Roman" panose="02020603050405020304" pitchFamily="18" charset="0"/>
              </a:rPr>
              <a:t>结果</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加上当时自然灾害严重等因素</a:t>
            </a:r>
            <a:r>
              <a:rPr lang="en-US" altLang="zh-CN" sz="2800" dirty="0">
                <a:solidFill>
                  <a:srgbClr val="000000"/>
                </a:solidFill>
                <a:latin typeface="Times New Roman" panose="02020603050405020304" pitchFamily="18" charset="0"/>
                <a:cs typeface="Times New Roman" panose="02020603050405020304" pitchFamily="18" charset="0"/>
              </a:rPr>
              <a:t>,1959</a:t>
            </a:r>
            <a:r>
              <a:rPr lang="zh-CN" altLang="zh-CN" sz="2800" dirty="0">
                <a:solidFill>
                  <a:srgbClr val="000000"/>
                </a:solidFill>
                <a:latin typeface="Times New Roman" panose="02020603050405020304" pitchFamily="18" charset="0"/>
                <a:cs typeface="Times New Roman" panose="02020603050405020304" pitchFamily="18" charset="0"/>
              </a:rPr>
              <a:t>年至</a:t>
            </a:r>
            <a:r>
              <a:rPr lang="en-US" altLang="zh-CN" sz="2800" dirty="0">
                <a:solidFill>
                  <a:srgbClr val="000000"/>
                </a:solidFill>
                <a:latin typeface="Times New Roman" panose="02020603050405020304" pitchFamily="18" charset="0"/>
                <a:cs typeface="Times New Roman" panose="02020603050405020304" pitchFamily="18" charset="0"/>
              </a:rPr>
              <a:t>1961</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我国的国民经济发生严重困难。</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9" name="矩形 8"/>
          <p:cNvSpPr>
            <a:spLocks noChangeAspect="1"/>
          </p:cNvSpPr>
          <p:nvPr/>
        </p:nvSpPr>
        <p:spPr>
          <a:xfrm>
            <a:off x="4995042" y="2432310"/>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多快好省</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7832834" y="2964683"/>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经济</a:t>
            </a:r>
            <a:r>
              <a:rPr lang="zh-CN" altLang="zh-CN" sz="2800" dirty="0" smtClean="0">
                <a:solidFill>
                  <a:srgbClr val="FF0000"/>
                </a:solidFill>
                <a:latin typeface="Times New Roman" panose="02020603050405020304" pitchFamily="18" charset="0"/>
                <a:cs typeface="Times New Roman" panose="02020603050405020304" pitchFamily="18" charset="0"/>
              </a:rPr>
              <a:t>落后</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6113162" y="3482154"/>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经济规律</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3229304" y="4128815"/>
            <a:ext cx="2069797"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人民公社化</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3537189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382</TotalTime>
  <Words>995</Words>
  <Application>Microsoft Office PowerPoint</Application>
  <PresentationFormat>宽屏</PresentationFormat>
  <Paragraphs>140</Paragraphs>
  <Slides>18</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18</vt:i4>
      </vt:variant>
    </vt:vector>
  </HeadingPairs>
  <TitlesOfParts>
    <vt:vector size="34"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45</cp:revision>
  <dcterms:created xsi:type="dcterms:W3CDTF">2021-07-19T03:09:34Z</dcterms:created>
  <dcterms:modified xsi:type="dcterms:W3CDTF">2026-03-06T08:38:58Z</dcterms:modified>
</cp:coreProperties>
</file>