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1"/>
  </p:notesMasterIdLst>
  <p:sldIdLst>
    <p:sldId id="347" r:id="rId4"/>
    <p:sldId id="350" r:id="rId5"/>
    <p:sldId id="296" r:id="rId6"/>
    <p:sldId id="345" r:id="rId7"/>
    <p:sldId id="354" r:id="rId8"/>
    <p:sldId id="351" r:id="rId9"/>
    <p:sldId id="356" r:id="rId10"/>
    <p:sldId id="355" r:id="rId11"/>
    <p:sldId id="358" r:id="rId12"/>
    <p:sldId id="360" r:id="rId13"/>
    <p:sldId id="361" r:id="rId14"/>
    <p:sldId id="359" r:id="rId15"/>
    <p:sldId id="346" r:id="rId16"/>
    <p:sldId id="362" r:id="rId17"/>
    <p:sldId id="352" r:id="rId18"/>
    <p:sldId id="353" r:id="rId19"/>
    <p:sldId id="34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40" autoAdjust="0"/>
    <p:restoredTop sz="94660"/>
  </p:normalViewPr>
  <p:slideViewPr>
    <p:cSldViewPr snapToGrid="0" showGuides="1">
      <p:cViewPr varScale="1">
        <p:scale>
          <a:sx n="91" d="100"/>
          <a:sy n="91" d="100"/>
        </p:scale>
        <p:origin x="270" y="6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17</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15</a:t>
            </a:r>
            <a:r>
              <a:rPr lang="zh-CN" altLang="en-US" sz="4656" b="1" dirty="0">
                <a:solidFill>
                  <a:srgbClr val="D60093"/>
                </a:solidFill>
                <a:latin typeface="隶书" panose="02010509060101010101" pitchFamily="49" charset="-122"/>
                <a:ea typeface="隶书" panose="02010509060101010101" pitchFamily="49" charset="-122"/>
              </a:rPr>
              <a:t>课　开始全面建设小康社会</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47446"/>
            <a:ext cx="11430000" cy="116038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科学发展观提出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科学发展观提出</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3163547212"/>
              </p:ext>
            </p:extLst>
          </p:nvPr>
        </p:nvGraphicFramePr>
        <p:xfrm>
          <a:off x="381000" y="2383746"/>
          <a:ext cx="11430000" cy="1715288"/>
        </p:xfrm>
        <a:graphic>
          <a:graphicData uri="http://schemas.openxmlformats.org/drawingml/2006/table">
            <a:tbl>
              <a:tblPr firstRow="1" firstCol="1" bandRow="1"/>
              <a:tblGrid>
                <a:gridCol w="2446283"/>
                <a:gridCol w="8983717"/>
              </a:tblGrid>
              <a:tr h="571763">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提出时间</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中共十六届三中全会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352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内涵</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要求坚持</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树立</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发展观</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促进经济社会和人的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3187263" y="2375834"/>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2003 </a:t>
            </a:r>
            <a:endParaRPr lang="zh-CN" altLang="en-US" sz="2800" dirty="0"/>
          </a:p>
        </p:txBody>
      </p:sp>
      <p:sp>
        <p:nvSpPr>
          <p:cNvPr id="5" name="矩形 4"/>
          <p:cNvSpPr>
            <a:spLocks noChangeAspect="1"/>
          </p:cNvSpPr>
          <p:nvPr/>
        </p:nvSpPr>
        <p:spPr>
          <a:xfrm>
            <a:off x="4290849" y="2995193"/>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以人为</a:t>
            </a:r>
            <a:r>
              <a:rPr lang="zh-CN" altLang="zh-CN" sz="2800" dirty="0" smtClean="0">
                <a:solidFill>
                  <a:srgbClr val="FF0000"/>
                </a:solidFill>
                <a:latin typeface="Times New Roman" panose="02020603050405020304" pitchFamily="18" charset="0"/>
                <a:cs typeface="Times New Roman" panose="02020603050405020304" pitchFamily="18" charset="0"/>
              </a:rPr>
              <a:t>本</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6750270" y="2991253"/>
            <a:ext cx="350608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全面、协调、可</a:t>
            </a:r>
            <a:r>
              <a:rPr lang="zh-CN" altLang="zh-CN" sz="2800" dirty="0" smtClean="0">
                <a:solidFill>
                  <a:srgbClr val="FF0000"/>
                </a:solidFill>
                <a:latin typeface="Times New Roman" panose="02020603050405020304" pitchFamily="18" charset="0"/>
                <a:cs typeface="Times New Roman" panose="02020603050405020304" pitchFamily="18" charset="0"/>
              </a:rPr>
              <a:t>持续</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6392917" y="341445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全面</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729701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514495"/>
            <a:ext cx="5003293" cy="652486"/>
          </a:xfrm>
          <a:prstGeom prst="rect">
            <a:avLst/>
          </a:prstGeom>
        </p:spPr>
        <p:txBody>
          <a:bodyPr wrap="none">
            <a:spAutoFit/>
          </a:bodyPr>
          <a:lstStyle/>
          <a:p>
            <a:pPr>
              <a:lnSpc>
                <a:spcPct val="130000"/>
              </a:lnSpc>
            </a:pPr>
            <a:r>
              <a:rPr lang="en-US" altLang="zh-CN" sz="2800" dirty="0">
                <a:solidFill>
                  <a:srgbClr val="000000"/>
                </a:solidFill>
                <a:latin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提出构建社会主义和谐</a:t>
            </a:r>
            <a:r>
              <a:rPr lang="zh-CN" altLang="zh-CN" sz="2800" dirty="0" smtClean="0">
                <a:solidFill>
                  <a:srgbClr val="000000"/>
                </a:solidFill>
                <a:latin typeface="Times New Roman" panose="02020603050405020304" pitchFamily="18" charset="0"/>
                <a:cs typeface="Times New Roman" panose="02020603050405020304" pitchFamily="18" charset="0"/>
              </a:rPr>
              <a:t>社会</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2157716155"/>
              </p:ext>
            </p:extLst>
          </p:nvPr>
        </p:nvGraphicFramePr>
        <p:xfrm>
          <a:off x="381000" y="1263607"/>
          <a:ext cx="11430000" cy="3844420"/>
        </p:xfrm>
        <a:graphic>
          <a:graphicData uri="http://schemas.openxmlformats.org/drawingml/2006/table">
            <a:tbl>
              <a:tblPr firstRow="1" firstCol="1" bandRow="1"/>
              <a:tblGrid>
                <a:gridCol w="1332186"/>
                <a:gridCol w="10097814"/>
              </a:tblGrid>
              <a:tr h="961105">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提出</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中共十六届六中全会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22210">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内涵</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社会和谐是中国</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本质属性。必须坚持以人为本</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始终把</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根本利益作为党和国家一切工作的出发点和落脚点</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做到发展为了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、发展依靠</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、发展成果由</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共享</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促进人</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110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新要求</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扎实促进经济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的新要求</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更加强调经济发展的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和效益</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a:spLocks noChangeAspect="1"/>
          </p:cNvSpPr>
          <p:nvPr/>
        </p:nvSpPr>
        <p:spPr>
          <a:xfrm>
            <a:off x="1911087" y="1440412"/>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2006 </a:t>
            </a:r>
            <a:endParaRPr lang="zh-CN" altLang="en-US" sz="2800" dirty="0"/>
          </a:p>
        </p:txBody>
      </p:sp>
      <p:sp>
        <p:nvSpPr>
          <p:cNvPr id="7" name="矩形 6"/>
          <p:cNvSpPr>
            <a:spLocks noChangeAspect="1"/>
          </p:cNvSpPr>
          <p:nvPr/>
        </p:nvSpPr>
        <p:spPr>
          <a:xfrm>
            <a:off x="4343400" y="2212347"/>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特色</a:t>
            </a:r>
            <a:r>
              <a:rPr lang="zh-CN" altLang="zh-CN" sz="2800" dirty="0" smtClean="0">
                <a:solidFill>
                  <a:srgbClr val="FF0000"/>
                </a:solidFill>
                <a:latin typeface="Times New Roman" panose="02020603050405020304" pitchFamily="18" charset="0"/>
                <a:cs typeface="Times New Roman" panose="02020603050405020304" pitchFamily="18" charset="0"/>
              </a:rPr>
              <a:t>社会主义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2724994" y="2664812"/>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最广大</a:t>
            </a:r>
            <a:r>
              <a:rPr lang="zh-CN" altLang="zh-CN" sz="2800" dirty="0" smtClean="0">
                <a:solidFill>
                  <a:srgbClr val="FF0000"/>
                </a:solidFill>
                <a:latin typeface="Times New Roman" panose="02020603050405020304" pitchFamily="18" charset="0"/>
                <a:cs typeface="Times New Roman" panose="02020603050405020304" pitchFamily="18" charset="0"/>
              </a:rPr>
              <a:t>人民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5384293" y="308024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8842197" y="308024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3253092" y="3511688"/>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6841984" y="3511687"/>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a:t>
            </a: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4805301" y="4111916"/>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又好又快</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2396866" y="452552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质量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402064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randombar(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randombar(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381000" y="605343"/>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根据</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的</a:t>
            </a:r>
            <a:r>
              <a:rPr lang="zh-CN" altLang="zh-CN" sz="2800" dirty="0">
                <a:solidFill>
                  <a:srgbClr val="000000"/>
                </a:solidFill>
                <a:latin typeface="Times New Roman" panose="02020603050405020304" pitchFamily="18" charset="0"/>
                <a:cs typeface="Times New Roman" panose="02020603050405020304" pitchFamily="18" charset="0"/>
              </a:rPr>
              <a:t>要求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国家进一步统筹</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__________</a:t>
            </a:r>
            <a:r>
              <a:rPr lang="zh-CN" altLang="zh-CN" sz="2800" dirty="0" smtClean="0">
                <a:solidFill>
                  <a:srgbClr val="000000"/>
                </a:solidFill>
                <a:latin typeface="Times New Roman" panose="02020603050405020304" pitchFamily="18" charset="0"/>
                <a:cs typeface="Times New Roman" panose="02020603050405020304" pitchFamily="18" charset="0"/>
              </a:rPr>
              <a:t>协调</a:t>
            </a:r>
            <a:r>
              <a:rPr lang="zh-CN" altLang="zh-CN" sz="2800" dirty="0">
                <a:solidFill>
                  <a:srgbClr val="000000"/>
                </a:solidFill>
                <a:latin typeface="Times New Roman" panose="02020603050405020304" pitchFamily="18" charset="0"/>
                <a:cs typeface="Times New Roman" panose="02020603050405020304" pitchFamily="18" charset="0"/>
              </a:rPr>
              <a:t>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加强社会主义新农村建设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取消</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以改善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为重点的社会建设取得重大成就。</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成就</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在全面建设小康社会的过程中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我国成功应对</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a:solidFill>
                  <a:srgbClr val="000000"/>
                </a:solidFill>
                <a:latin typeface="Times New Roman" panose="02020603050405020304" pitchFamily="18" charset="0"/>
                <a:cs typeface="Times New Roman" panose="02020603050405020304" pitchFamily="18" charset="0"/>
              </a:rPr>
              <a:t>保持了经济平稳较快发展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取得抗击</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特大地震的重大胜利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创造了灾后重建的奇迹。</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a:spLocks noChangeAspect="1"/>
          </p:cNvSpPr>
          <p:nvPr/>
        </p:nvSpPr>
        <p:spPr>
          <a:xfrm>
            <a:off x="1095704" y="1161832"/>
            <a:ext cx="2069797"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科学发展观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6949921" y="116183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区域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9125606" y="116183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城乡</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5829877" y="1733563"/>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农业税</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9046454" y="1712543"/>
            <a:ext cx="992579"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民生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7359869" y="3372153"/>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国际金融</a:t>
            </a:r>
            <a:r>
              <a:rPr lang="zh-CN" altLang="zh-CN" sz="2800" dirty="0" smtClean="0">
                <a:solidFill>
                  <a:srgbClr val="FF0000"/>
                </a:solidFill>
                <a:latin typeface="Times New Roman" panose="02020603050405020304" pitchFamily="18" charset="0"/>
                <a:cs typeface="Times New Roman" panose="02020603050405020304" pitchFamily="18" charset="0"/>
              </a:rPr>
              <a:t>危机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4480034" y="3908436"/>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汶</a:t>
            </a:r>
            <a:r>
              <a:rPr lang="zh-CN" altLang="zh-CN" sz="2800" dirty="0" smtClean="0">
                <a:solidFill>
                  <a:srgbClr val="FF0000"/>
                </a:solidFill>
                <a:latin typeface="Times New Roman" panose="02020603050405020304" pitchFamily="18" charset="0"/>
                <a:cs typeface="Times New Roman" panose="02020603050405020304" pitchFamily="18" charset="0"/>
              </a:rPr>
              <a:t>川</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112293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428348"/>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2099873" y="774850"/>
            <a:ext cx="8622873"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以</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江泽民为主要代表的中国共产党的重要思想</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2115166"/>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不断发展先进生产力和先进文化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归根到底都是为了满足人民群众日益增长的物质文化生活需要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不断实现最广大人民的根本利益。</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江泽民《在庆祝中国共产党成立八十</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周年大会上的讲话》</a:t>
            </a:r>
            <a:r>
              <a:rPr lang="en-US" altLang="zh-CN" sz="2800" dirty="0">
                <a:solidFill>
                  <a:srgbClr val="000000"/>
                </a:solidFill>
                <a:latin typeface="Times New Roman" panose="02020603050405020304" pitchFamily="18" charset="0"/>
                <a:cs typeface="Times New Roman" panose="02020603050405020304" pitchFamily="18" charset="0"/>
              </a:rPr>
              <a:t>(2001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回答以江泽民为主要代表的党中央领导集体提出了什么重要思想。这一重要思想创造性地回答了什么问题</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5509685"/>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重要思想</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三个代表</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重要思想</a:t>
            </a:r>
            <a:r>
              <a:rPr lang="zh-CN" altLang="zh-CN" sz="2800" dirty="0" smtClean="0">
                <a:solidFill>
                  <a:srgbClr val="FF0000"/>
                </a:solidFill>
                <a:latin typeface="Times New Roman" panose="02020603050405020304" pitchFamily="18" charset="0"/>
                <a:cs typeface="Times New Roman" panose="02020603050405020304" pitchFamily="18" charset="0"/>
              </a:rPr>
              <a:t>。</a:t>
            </a:r>
            <a:endParaRPr lang="en-US" altLang="zh-CN" sz="2800" dirty="0" smtClean="0">
              <a:solidFill>
                <a:srgbClr val="FF0000"/>
              </a:solidFill>
              <a:latin typeface="Times New Roman" panose="02020603050405020304" pitchFamily="18" charset="0"/>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FF0000"/>
                </a:solidFill>
                <a:latin typeface="Times New Roman" panose="02020603050405020304" pitchFamily="18" charset="0"/>
                <a:cs typeface="Times New Roman" panose="02020603050405020304" pitchFamily="18" charset="0"/>
              </a:rPr>
              <a:t>问题</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建设什么样的党、怎样建设党的问题。</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0"/>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中国共产党团结和带领全国各族人民完成民族独立和人民解放的历史任务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为实现中华民族伟大复兴创造了前提。中华人民共和国成立后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中国共产党开始了在社会主义道路上实现中华民族伟大复兴的历史征程。中共十一届三中全会以来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中国共产党赋予民族复兴新的强大生机。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摘编自刘小敏《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三个代表</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政治文明》</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简述中华民族伟大复兴这一历史逻辑的史实依据。</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3394519"/>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史实依据</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中国共产党带领人民经过长期的革命斗争</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取得了新民主主义革命的胜利</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建立了中华人民共和国</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完成了民族独立和人民解放的历史任务</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为实现中华民族伟大复兴创造了前提</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中华人民共和国成立后</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中国共产党领导人民进行社会主义建设</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奠定了社会主义的基础</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中共十一届三中全会以来</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实行改革开放</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中国特色社会主义事业不断推进</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赋予民族复兴新的强大生机。</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3697752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0"/>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676308"/>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2002</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中共十六大修改党章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明确提出中国共产党要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始终代表中国先进生产力的发展要求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代表中国先进文化的前进方向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代表中国最广大人民的根本利益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。这表明中国共产党在新时期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深化经济体制</a:t>
            </a:r>
            <a:r>
              <a:rPr lang="zh-CN" altLang="zh-CN" sz="2800" dirty="0" smtClean="0">
                <a:solidFill>
                  <a:srgbClr val="000000"/>
                </a:solidFill>
                <a:latin typeface="Times New Roman" panose="02020603050405020304" pitchFamily="18" charset="0"/>
                <a:cs typeface="Times New Roman" panose="02020603050405020304" pitchFamily="18" charset="0"/>
              </a:rPr>
              <a:t>改革</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坚持对外开放道路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注重生产力</a:t>
            </a:r>
            <a:r>
              <a:rPr lang="zh-CN" altLang="zh-CN" sz="2800" dirty="0" smtClean="0">
                <a:solidFill>
                  <a:srgbClr val="000000"/>
                </a:solidFill>
                <a:latin typeface="Times New Roman" panose="02020603050405020304" pitchFamily="18" charset="0"/>
                <a:cs typeface="Times New Roman" panose="02020603050405020304" pitchFamily="18" charset="0"/>
              </a:rPr>
              <a:t>发展</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加强执政党的建设</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6946318" y="1850030"/>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
        <p:nvSpPr>
          <p:cNvPr id="3" name="矩形 2"/>
          <p:cNvSpPr>
            <a:spLocks noChangeAspect="1"/>
          </p:cNvSpPr>
          <p:nvPr/>
        </p:nvSpPr>
        <p:spPr>
          <a:xfrm>
            <a:off x="381000" y="3506348"/>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始终代表中国先进生产力的发展要求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代表中国先进文化的前进方向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代表中国最广大人民的根本利益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可知这是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三个代表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重要思想的核心内容。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三个代表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重要思想是中国特色社会主义理论体系的重要组成部分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是中国共产党的立党之本、执政之基、力量之源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是中国共产党必须长期坚持的指导思想。这表明中国共产党在新时期加强执政党的建设。</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0"/>
            <a:ext cx="8460516" cy="606454"/>
            <a:chOff x="1955236" y="809297"/>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851337"/>
              <a:ext cx="8460516" cy="564414"/>
            </a:xfrm>
            <a:prstGeom prst="rect">
              <a:avLst/>
            </a:prstGeom>
          </p:spPr>
        </p:pic>
        <p:sp>
          <p:nvSpPr>
            <p:cNvPr id="4" name="矩形 3"/>
            <p:cNvSpPr>
              <a:spLocks noChangeAspect="1"/>
            </p:cNvSpPr>
            <p:nvPr/>
          </p:nvSpPr>
          <p:spPr>
            <a:xfrm>
              <a:off x="4942489" y="809297"/>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22.eps" descr="id:2147492469;FounderCES"/>
          <p:cNvPicPr/>
          <p:nvPr/>
        </p:nvPicPr>
        <p:blipFill>
          <a:blip r:embed="rId3">
            <a:clrChange>
              <a:clrFrom>
                <a:srgbClr val="FFFFFF"/>
              </a:clrFrom>
              <a:clrTo>
                <a:srgbClr val="FFFFFF">
                  <a:alpha val="0"/>
                </a:srgbClr>
              </a:clrTo>
            </a:clrChange>
          </a:blip>
          <a:stretch>
            <a:fillRect/>
          </a:stretch>
        </p:blipFill>
        <p:spPr>
          <a:xfrm>
            <a:off x="2953920" y="642269"/>
            <a:ext cx="6736617" cy="6158779"/>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348864"/>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了解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三个代表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重要思想、科学发展观对社会主义现代化建设的重要指导意义。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330321"/>
            <a:ext cx="11430000" cy="116038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一、确立</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三个代表</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重要思想为指导思想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1</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中共十六大举行</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2518905171"/>
              </p:ext>
            </p:extLst>
          </p:nvPr>
        </p:nvGraphicFramePr>
        <p:xfrm>
          <a:off x="381000" y="2618935"/>
          <a:ext cx="11430000" cy="2167233"/>
        </p:xfrm>
        <a:graphic>
          <a:graphicData uri="http://schemas.openxmlformats.org/drawingml/2006/table">
            <a:tbl>
              <a:tblPr firstRow="1" firstCol="1" bandRow="1"/>
              <a:tblGrid>
                <a:gridCol w="1079938"/>
                <a:gridCol w="10350062"/>
              </a:tblGrid>
              <a:tr h="534346">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概况</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在北京举行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8692">
                <a:tc rowSpan="2">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提出了</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开创中国特色社会主义事业新局面的任务</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4195">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确立</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为中国共产党的指导思想并写入党章</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1684283" y="2565019"/>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2002 </a:t>
            </a:r>
            <a:endParaRPr lang="zh-CN" altLang="en-US" sz="2800" dirty="0"/>
          </a:p>
        </p:txBody>
      </p:sp>
      <p:sp>
        <p:nvSpPr>
          <p:cNvPr id="5" name="矩形 4"/>
          <p:cNvSpPr>
            <a:spLocks noChangeAspect="1"/>
          </p:cNvSpPr>
          <p:nvPr/>
        </p:nvSpPr>
        <p:spPr>
          <a:xfrm>
            <a:off x="2718487" y="3148908"/>
            <a:ext cx="314701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全面建设</a:t>
            </a:r>
            <a:r>
              <a:rPr lang="zh-CN" altLang="zh-CN" sz="2800" dirty="0" smtClean="0">
                <a:solidFill>
                  <a:srgbClr val="FF0000"/>
                </a:solidFill>
                <a:latin typeface="Times New Roman" panose="02020603050405020304" pitchFamily="18" charset="0"/>
                <a:cs typeface="Times New Roman" panose="02020603050405020304" pitchFamily="18" charset="0"/>
              </a:rPr>
              <a:t>小康社会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1810406" y="4179557"/>
            <a:ext cx="3464410" cy="652486"/>
          </a:xfrm>
          <a:prstGeom prst="rect">
            <a:avLst/>
          </a:prstGeom>
        </p:spPr>
        <p:txBody>
          <a:bodyPr wrap="none">
            <a:spAutoFit/>
          </a:bodyPr>
          <a:lstStyle/>
          <a:p>
            <a:pPr>
              <a:lnSpc>
                <a:spcPct val="130000"/>
              </a:lnSpc>
            </a:pPr>
            <a:r>
              <a:rPr lang="en-US" altLang="zh-CN" sz="2800" dirty="0">
                <a:solidFill>
                  <a:srgbClr val="FF0000"/>
                </a:solidFill>
                <a:latin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三个代表</a:t>
            </a:r>
            <a:r>
              <a:rPr lang="en-US" altLang="zh-CN" sz="2800" dirty="0">
                <a:solidFill>
                  <a:srgbClr val="FF0000"/>
                </a:solidFill>
                <a:latin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重要</a:t>
            </a:r>
            <a:r>
              <a:rPr lang="zh-CN" altLang="zh-CN" sz="2800" dirty="0" smtClean="0">
                <a:solidFill>
                  <a:srgbClr val="FF0000"/>
                </a:solidFill>
                <a:latin typeface="Times New Roman" panose="02020603050405020304" pitchFamily="18" charset="0"/>
                <a:cs typeface="Times New Roman" panose="02020603050405020304" pitchFamily="18" charset="0"/>
              </a:rPr>
              <a:t>思想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512998"/>
            <a:ext cx="3743332"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三个代表</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重要</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思想</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3091411053"/>
              </p:ext>
            </p:extLst>
          </p:nvPr>
        </p:nvGraphicFramePr>
        <p:xfrm>
          <a:off x="381000" y="1186504"/>
          <a:ext cx="11430000" cy="2145276"/>
        </p:xfrm>
        <a:graphic>
          <a:graphicData uri="http://schemas.openxmlformats.org/drawingml/2006/table">
            <a:tbl>
              <a:tblPr firstRow="1" firstCol="1" bandRow="1"/>
              <a:tblGrid>
                <a:gridCol w="1153510"/>
                <a:gridCol w="10276490"/>
              </a:tblGrid>
              <a:tr h="1072638">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核心</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中国共产党要始终代表中国</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发展要求</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代表中国</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的前进方向</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代表中国</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的根本利益</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2638">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进一步回答了什么是社会主义、怎样建设社会主义的问题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创造性地回答了</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问题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6" name="矩形 5"/>
          <p:cNvSpPr>
            <a:spLocks noChangeAspect="1"/>
          </p:cNvSpPr>
          <p:nvPr/>
        </p:nvSpPr>
        <p:spPr>
          <a:xfrm>
            <a:off x="381000" y="3477177"/>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选举领导人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中共十六届一中全会上</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当选为中央委员会总书记。在十届全国人大一次会议上</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当选为中华人民共和国主席。</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7" name="矩形 16"/>
          <p:cNvSpPr>
            <a:spLocks noChangeAspect="1"/>
          </p:cNvSpPr>
          <p:nvPr/>
        </p:nvSpPr>
        <p:spPr>
          <a:xfrm>
            <a:off x="6075888" y="1186504"/>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先进</a:t>
            </a:r>
            <a:r>
              <a:rPr lang="zh-CN" altLang="zh-CN" sz="2800" dirty="0" smtClean="0">
                <a:solidFill>
                  <a:srgbClr val="FF0000"/>
                </a:solidFill>
                <a:latin typeface="Times New Roman" panose="02020603050405020304" pitchFamily="18" charset="0"/>
                <a:cs typeface="Times New Roman" panose="02020603050405020304" pitchFamily="18" charset="0"/>
              </a:rPr>
              <a:t>生产力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8" name="矩形 17"/>
          <p:cNvSpPr>
            <a:spLocks noChangeAspect="1"/>
          </p:cNvSpPr>
          <p:nvPr/>
        </p:nvSpPr>
        <p:spPr>
          <a:xfrm>
            <a:off x="1631732" y="1637315"/>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先进</a:t>
            </a:r>
            <a:r>
              <a:rPr lang="zh-CN" altLang="zh-CN" sz="2800" dirty="0" smtClean="0">
                <a:solidFill>
                  <a:srgbClr val="FF0000"/>
                </a:solidFill>
                <a:latin typeface="Times New Roman" panose="02020603050405020304" pitchFamily="18" charset="0"/>
                <a:cs typeface="Times New Roman" panose="02020603050405020304" pitchFamily="18" charset="0"/>
              </a:rPr>
              <a:t>文化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9" name="矩形 18"/>
          <p:cNvSpPr>
            <a:spLocks noChangeAspect="1"/>
          </p:cNvSpPr>
          <p:nvPr/>
        </p:nvSpPr>
        <p:spPr>
          <a:xfrm>
            <a:off x="6535918" y="1626805"/>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最广大</a:t>
            </a:r>
            <a:r>
              <a:rPr lang="zh-CN" altLang="zh-CN" sz="2800" dirty="0" smtClean="0">
                <a:solidFill>
                  <a:srgbClr val="FF0000"/>
                </a:solidFill>
                <a:latin typeface="Times New Roman" panose="02020603050405020304" pitchFamily="18" charset="0"/>
                <a:cs typeface="Times New Roman" panose="02020603050405020304" pitchFamily="18" charset="0"/>
              </a:rPr>
              <a:t>人民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2987566" y="2677845"/>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建设什么样的</a:t>
            </a:r>
            <a:r>
              <a:rPr lang="zh-CN" altLang="zh-CN" sz="2800" dirty="0" smtClean="0">
                <a:solidFill>
                  <a:srgbClr val="FF0000"/>
                </a:solidFill>
                <a:latin typeface="Times New Roman" panose="02020603050405020304" pitchFamily="18" charset="0"/>
                <a:cs typeface="Times New Roman" panose="02020603050405020304" pitchFamily="18" charset="0"/>
              </a:rPr>
              <a:t>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6340365" y="2700123"/>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怎样建设</a:t>
            </a:r>
            <a:r>
              <a:rPr lang="zh-CN" altLang="zh-CN" sz="2800" dirty="0" smtClean="0">
                <a:solidFill>
                  <a:srgbClr val="FF0000"/>
                </a:solidFill>
                <a:latin typeface="Times New Roman" panose="02020603050405020304" pitchFamily="18" charset="0"/>
                <a:cs typeface="Times New Roman" panose="02020603050405020304" pitchFamily="18" charset="0"/>
              </a:rPr>
              <a:t>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4339497" y="4018473"/>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胡锦</a:t>
            </a:r>
            <a:r>
              <a:rPr lang="zh-CN" altLang="zh-CN" sz="2800" dirty="0" smtClean="0">
                <a:solidFill>
                  <a:srgbClr val="FF0000"/>
                </a:solidFill>
                <a:latin typeface="Times New Roman" panose="02020603050405020304" pitchFamily="18" charset="0"/>
                <a:cs typeface="Times New Roman" panose="02020603050405020304" pitchFamily="18" charset="0"/>
              </a:rPr>
              <a:t>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0" name="矩形 29"/>
          <p:cNvSpPr>
            <a:spLocks noChangeAspect="1"/>
          </p:cNvSpPr>
          <p:nvPr/>
        </p:nvSpPr>
        <p:spPr>
          <a:xfrm>
            <a:off x="3572241" y="4582524"/>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胡锦</a:t>
            </a:r>
            <a:r>
              <a:rPr lang="zh-CN" altLang="zh-CN" sz="2800" dirty="0" smtClean="0">
                <a:solidFill>
                  <a:srgbClr val="FF0000"/>
                </a:solidFill>
                <a:latin typeface="Times New Roman" panose="02020603050405020304" pitchFamily="18" charset="0"/>
                <a:cs typeface="Times New Roman" panose="02020603050405020304" pitchFamily="18" charset="0"/>
              </a:rPr>
              <a:t>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86051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randombar(horizontal)">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7" grpId="0"/>
      <p:bldP spid="8" grpId="0"/>
      <p:bldP spid="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734277"/>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历史解释</a:t>
              </a:r>
              <a:endParaRPr lang="zh-CN" altLang="en-US" sz="3200" dirty="0">
                <a:solidFill>
                  <a:srgbClr val="00B0F0"/>
                </a:solidFill>
              </a:endParaRPr>
            </a:p>
          </p:txBody>
        </p:sp>
      </p:grpSp>
      <p:sp>
        <p:nvSpPr>
          <p:cNvPr id="2" name="矩形 1"/>
          <p:cNvSpPr>
            <a:spLocks noChangeAspect="1"/>
          </p:cNvSpPr>
          <p:nvPr/>
        </p:nvSpPr>
        <p:spPr>
          <a:xfrm>
            <a:off x="3510997" y="1496375"/>
            <a:ext cx="5170005" cy="593752"/>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三个代表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重要思想的内在</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联系</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7" name="AL8QXR18.eps" descr="id:2147492404;FounderCES"/>
          <p:cNvPicPr/>
          <p:nvPr/>
        </p:nvPicPr>
        <p:blipFill>
          <a:blip r:embed="rId3">
            <a:clrChange>
              <a:clrFrom>
                <a:srgbClr val="FFFFFF"/>
              </a:clrFrom>
              <a:clrTo>
                <a:srgbClr val="FFFFFF">
                  <a:alpha val="0"/>
                </a:srgbClr>
              </a:clrTo>
            </a:clrChange>
          </a:blip>
          <a:stretch>
            <a:fillRect/>
          </a:stretch>
        </p:blipFill>
        <p:spPr>
          <a:xfrm>
            <a:off x="2165431" y="2217562"/>
            <a:ext cx="8103175" cy="2674927"/>
          </a:xfrm>
          <a:prstGeom prst="rect">
            <a:avLst/>
          </a:prstGeom>
        </p:spPr>
      </p:pic>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307948"/>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二、全面建设小康社会目标的提出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中共十六大提出了全面建设小康社会的目标。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全面建设小康社会的目标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我国要在本世纪头</a:t>
            </a: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集中力量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全面建设惠及十几亿人口的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的小康社会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使经济更加发展、民主更加健全、科教更加进步、文化更加繁荣、社会更加和谐、人民生活更加殷实。</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全面建设小康社会的具体目标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国内生产总值到</a:t>
            </a:r>
            <a:r>
              <a:rPr lang="en-US" altLang="zh-CN" sz="2800" dirty="0">
                <a:solidFill>
                  <a:srgbClr val="000000"/>
                </a:solidFill>
                <a:latin typeface="Times New Roman" panose="02020603050405020304" pitchFamily="18" charset="0"/>
                <a:cs typeface="Times New Roman" panose="02020603050405020304" pitchFamily="18" charset="0"/>
              </a:rPr>
              <a:t>2020</a:t>
            </a:r>
            <a:r>
              <a:rPr lang="zh-CN" altLang="zh-CN" sz="2800" dirty="0">
                <a:solidFill>
                  <a:srgbClr val="000000"/>
                </a:solidFill>
                <a:latin typeface="Times New Roman" panose="02020603050405020304" pitchFamily="18" charset="0"/>
                <a:cs typeface="Times New Roman" panose="02020603050405020304" pitchFamily="18" charset="0"/>
              </a:rPr>
              <a:t>年力争比</a:t>
            </a:r>
            <a:r>
              <a:rPr lang="en-US" altLang="zh-CN" sz="2800" dirty="0">
                <a:solidFill>
                  <a:srgbClr val="000000"/>
                </a:solidFill>
                <a:latin typeface="Times New Roman" panose="02020603050405020304" pitchFamily="18" charset="0"/>
                <a:cs typeface="Times New Roman" panose="02020603050405020304" pitchFamily="18" charset="0"/>
              </a:rPr>
              <a:t>2000</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a:t>
            </a:r>
            <a:r>
              <a:rPr lang="en-US" altLang="zh-CN" sz="2800" dirty="0">
                <a:solidFill>
                  <a:srgbClr val="000000"/>
                </a:solidFill>
                <a:latin typeface="Times New Roman" panose="02020603050405020304" pitchFamily="18" charset="0"/>
                <a:cs typeface="Times New Roman" panose="02020603050405020304" pitchFamily="18" charset="0"/>
              </a:rPr>
              <a:t>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smtClean="0">
                <a:solidFill>
                  <a:srgbClr val="000000"/>
                </a:solidFill>
                <a:latin typeface="Times New Roman" panose="02020603050405020304" pitchFamily="18" charset="0"/>
                <a:cs typeface="Times New Roman" panose="02020603050405020304" pitchFamily="18" charset="0"/>
              </a:rPr>
              <a:t>______</a:t>
            </a:r>
            <a:r>
              <a:rPr lang="en-US" altLang="zh-CN" sz="2800" dirty="0">
                <a:solidFill>
                  <a:srgbClr val="000000"/>
                </a:solidFill>
                <a:latin typeface="Times New Roman" panose="02020603050405020304" pitchFamily="18" charset="0"/>
                <a:cs typeface="Times New Roman" panose="02020603050405020304" pitchFamily="18" charset="0"/>
              </a:rPr>
              <a:t>___</a:t>
            </a:r>
            <a:r>
              <a:rPr lang="en-US" altLang="zh-CN" sz="2800" dirty="0" smtClean="0">
                <a:solidFill>
                  <a:srgbClr val="000000"/>
                </a:solidFill>
                <a:latin typeface="Times New Roman" panose="02020603050405020304" pitchFamily="18" charset="0"/>
                <a:cs typeface="Times New Roman" panose="02020603050405020304" pitchFamily="18" charset="0"/>
              </a:rPr>
              <a:t>____</a:t>
            </a:r>
            <a:r>
              <a:rPr lang="zh-CN" altLang="zh-CN" sz="2800" dirty="0" smtClean="0">
                <a:solidFill>
                  <a:srgbClr val="000000"/>
                </a:solidFill>
                <a:latin typeface="Times New Roman" panose="02020603050405020304" pitchFamily="18" charset="0"/>
                <a:cs typeface="Times New Roman" panose="02020603050405020304" pitchFamily="18" charset="0"/>
              </a:rPr>
              <a:t>明显</a:t>
            </a:r>
            <a:r>
              <a:rPr lang="zh-CN" altLang="zh-CN" sz="2800" dirty="0">
                <a:solidFill>
                  <a:srgbClr val="000000"/>
                </a:solidFill>
                <a:latin typeface="Times New Roman" panose="02020603050405020304" pitchFamily="18" charset="0"/>
                <a:cs typeface="Times New Roman" panose="02020603050405020304" pitchFamily="18" charset="0"/>
              </a:rPr>
              <a:t>增强。</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a:spLocks noChangeAspect="1"/>
          </p:cNvSpPr>
          <p:nvPr/>
        </p:nvSpPr>
        <p:spPr>
          <a:xfrm>
            <a:off x="9966434" y="2544142"/>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更</a:t>
            </a:r>
            <a:r>
              <a:rPr lang="zh-CN" altLang="zh-CN" sz="2800" dirty="0" smtClean="0">
                <a:solidFill>
                  <a:srgbClr val="FF0000"/>
                </a:solidFill>
                <a:latin typeface="Times New Roman" panose="02020603050405020304" pitchFamily="18" charset="0"/>
                <a:cs typeface="Times New Roman" panose="02020603050405020304" pitchFamily="18" charset="0"/>
              </a:rPr>
              <a:t>高水平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6634655" y="4747884"/>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翻两</a:t>
            </a:r>
            <a:r>
              <a:rPr lang="zh-CN" altLang="zh-CN" sz="2800" dirty="0" smtClean="0">
                <a:solidFill>
                  <a:srgbClr val="FF0000"/>
                </a:solidFill>
                <a:latin typeface="Times New Roman" panose="02020603050405020304" pitchFamily="18" charset="0"/>
                <a:cs typeface="Times New Roman" panose="02020603050405020304" pitchFamily="18" charset="0"/>
              </a:rPr>
              <a:t>番</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8852338" y="4758394"/>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综合</a:t>
            </a:r>
            <a:r>
              <a:rPr lang="zh-CN" altLang="zh-CN" sz="2800" dirty="0" smtClean="0">
                <a:solidFill>
                  <a:srgbClr val="FF0000"/>
                </a:solidFill>
                <a:latin typeface="Times New Roman" panose="02020603050405020304" pitchFamily="18" charset="0"/>
                <a:cs typeface="Times New Roman" panose="02020603050405020304" pitchFamily="18" charset="0"/>
              </a:rPr>
              <a:t>国力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664779" y="5313404"/>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国际</a:t>
            </a:r>
            <a:r>
              <a:rPr lang="zh-CN" altLang="zh-CN" sz="2800" dirty="0" smtClean="0">
                <a:solidFill>
                  <a:srgbClr val="FF0000"/>
                </a:solidFill>
                <a:latin typeface="Times New Roman" panose="02020603050405020304" pitchFamily="18" charset="0"/>
                <a:cs typeface="Times New Roman" panose="02020603050405020304" pitchFamily="18" charset="0"/>
              </a:rPr>
              <a:t>竞争力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605099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63060"/>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教材解读</a:t>
              </a:r>
              <a:endParaRPr lang="zh-CN" altLang="en-US" sz="3200" dirty="0">
                <a:solidFill>
                  <a:srgbClr val="00B0F0"/>
                </a:solidFill>
              </a:endParaRPr>
            </a:p>
          </p:txBody>
        </p:sp>
      </p:grpSp>
      <p:sp>
        <p:nvSpPr>
          <p:cNvPr id="2" name="矩形 1"/>
          <p:cNvSpPr>
            <a:spLocks noChangeAspect="1"/>
          </p:cNvSpPr>
          <p:nvPr/>
        </p:nvSpPr>
        <p:spPr>
          <a:xfrm>
            <a:off x="381000" y="603089"/>
            <a:ext cx="11430000" cy="6254020"/>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我国正处于并将长期处于社会主义初级阶段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现在达到的小康还是低水平的、不全面的、发展很不平衡的小康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人民日益增长的物质文化需要同落后的社会生产之间的矛盾仍然是我国社会的主要矛盾。</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巩固和提高目前达到的小康水平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还需要进行长时期的艰苦奋斗。</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江泽民《全面建设小康社会</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开创中国</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特色社会主义事业新局面》</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(2002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8</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smtClean="0">
                <a:solidFill>
                  <a:srgbClr val="000000"/>
                </a:solidFill>
                <a:latin typeface="Times New Roman" panose="02020603050405020304" pitchFamily="18" charset="0"/>
                <a:cs typeface="Times New Roman" panose="02020603050405020304" pitchFamily="18" charset="0"/>
              </a:rPr>
              <a:t>)</a:t>
            </a:r>
          </a:p>
          <a:p>
            <a:pPr>
              <a:lnSpc>
                <a:spcPct val="130000"/>
              </a:lnSpc>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这段话准确概括了我国社会主义初级阶段的基本国情和发展特征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体现了中国共产党对我国发展阶段的清醒判断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具有重要的理论价值和现实指导意义。现阶段达到的小康具有低水平、不全面、发展很不平衡的局限性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这决定了实现共同富裕必然是渐进的历史过程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既要反对消极等待思想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也要防止超越阶段的冒进倾向</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510602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276419"/>
            <a:ext cx="11430000" cy="563513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三、推动经济社会科学发展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非典疫情</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__________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zh-CN" altLang="zh-CN" sz="2800" dirty="0">
                <a:solidFill>
                  <a:srgbClr val="000000"/>
                </a:solidFill>
                <a:latin typeface="Times New Roman" panose="02020603050405020304" pitchFamily="18" charset="0"/>
                <a:cs typeface="Times New Roman" panose="02020603050405020304" pitchFamily="18" charset="0"/>
              </a:rPr>
              <a:t>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一场非典型性肺炎重大疫情突然袭来。在中共中央、国务院领导下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全国人民一手抓防治非典</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一手抓</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夺取了防治非典工作的重大胜利。</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非典的发生和蔓延暴露出我国存在的问题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发展不够</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、公共卫生事业发展</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、突发事件应急机制</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等新矛盾新问题。</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对新形势下中国发展问题的深入思考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实现</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的发展、怎样发展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2840420" y="1419391"/>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2003 </a:t>
            </a:r>
            <a:endParaRPr lang="zh-CN" altLang="en-US" sz="2800" dirty="0"/>
          </a:p>
        </p:txBody>
      </p:sp>
      <p:sp>
        <p:nvSpPr>
          <p:cNvPr id="7" name="矩形 6"/>
          <p:cNvSpPr>
            <a:spLocks noChangeAspect="1"/>
          </p:cNvSpPr>
          <p:nvPr/>
        </p:nvSpPr>
        <p:spPr>
          <a:xfrm>
            <a:off x="9577552" y="1961957"/>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a:t>
            </a:r>
            <a:r>
              <a:rPr lang="zh-CN" altLang="zh-CN" sz="2800" dirty="0" smtClean="0">
                <a:solidFill>
                  <a:srgbClr val="FF0000"/>
                </a:solidFill>
                <a:latin typeface="Times New Roman" panose="02020603050405020304" pitchFamily="18" charset="0"/>
                <a:cs typeface="Times New Roman" panose="02020603050405020304" pitchFamily="18" charset="0"/>
              </a:rPr>
              <a:t>建设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9133812" y="3062455"/>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协调</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2977055" y="3609162"/>
            <a:ext cx="992579"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滞后</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7706709" y="3624780"/>
            <a:ext cx="1351652"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不</a:t>
            </a:r>
            <a:r>
              <a:rPr lang="zh-CN" altLang="zh-CN" sz="2800" dirty="0" smtClean="0">
                <a:solidFill>
                  <a:srgbClr val="FF0000"/>
                </a:solidFill>
                <a:latin typeface="Times New Roman" panose="02020603050405020304" pitchFamily="18" charset="0"/>
                <a:cs typeface="Times New Roman" panose="02020603050405020304" pitchFamily="18" charset="0"/>
              </a:rPr>
              <a:t>健全</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7723011" y="4718646"/>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什么样</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045826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308</TotalTime>
  <Words>1017</Words>
  <Application>Microsoft Office PowerPoint</Application>
  <PresentationFormat>宽屏</PresentationFormat>
  <Paragraphs>123</Paragraphs>
  <Slides>17</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17</vt:i4>
      </vt:variant>
    </vt:vector>
  </HeadingPairs>
  <TitlesOfParts>
    <vt:vector size="33"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42</cp:revision>
  <dcterms:created xsi:type="dcterms:W3CDTF">2021-07-19T03:09:34Z</dcterms:created>
  <dcterms:modified xsi:type="dcterms:W3CDTF">2026-03-07T02:20:35Z</dcterms:modified>
</cp:coreProperties>
</file>