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4"/>
  </p:notesMasterIdLst>
  <p:sldIdLst>
    <p:sldId id="347" r:id="rId4"/>
    <p:sldId id="350" r:id="rId5"/>
    <p:sldId id="296" r:id="rId6"/>
    <p:sldId id="345" r:id="rId7"/>
    <p:sldId id="354" r:id="rId8"/>
    <p:sldId id="355" r:id="rId9"/>
    <p:sldId id="351" r:id="rId10"/>
    <p:sldId id="357" r:id="rId11"/>
    <p:sldId id="358" r:id="rId12"/>
    <p:sldId id="359" r:id="rId13"/>
    <p:sldId id="356" r:id="rId14"/>
    <p:sldId id="361" r:id="rId15"/>
    <p:sldId id="362" r:id="rId16"/>
    <p:sldId id="363" r:id="rId17"/>
    <p:sldId id="346" r:id="rId18"/>
    <p:sldId id="365" r:id="rId19"/>
    <p:sldId id="364" r:id="rId20"/>
    <p:sldId id="352" r:id="rId21"/>
    <p:sldId id="353" r:id="rId22"/>
    <p:sldId id="34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6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22</a:t>
            </a:r>
            <a:r>
              <a:rPr lang="zh-CN" altLang="en-US" sz="4656" b="1" dirty="0">
                <a:solidFill>
                  <a:srgbClr val="D60093"/>
                </a:solidFill>
                <a:latin typeface="隶书" panose="02010509060101010101" pitchFamily="49" charset="-122"/>
                <a:ea typeface="隶书" panose="02010509060101010101" pitchFamily="49" charset="-122"/>
              </a:rPr>
              <a:t>课　实现第一个百年奋斗目标</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73811"/>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更加积极主动的开放战略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构建面向全球的高标准</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网络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加快推进自由贸易试验区、海南自由贸易港建设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推进</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进程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国际经济合作和竞争新优势不断得到加强。</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重大成就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中国</a:t>
            </a:r>
            <a:r>
              <a:rPr lang="zh-CN" altLang="zh-CN" sz="2800" dirty="0" smtClean="0">
                <a:solidFill>
                  <a:srgbClr val="000000"/>
                </a:solidFill>
                <a:latin typeface="Times New Roman" panose="02020603050405020304" pitchFamily="18" charset="0"/>
                <a:cs typeface="Times New Roman" panose="02020603050405020304" pitchFamily="18" charset="0"/>
              </a:rPr>
              <a:t>成为</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多</a:t>
            </a:r>
            <a:r>
              <a:rPr lang="zh-CN" altLang="zh-CN" sz="2800" dirty="0">
                <a:solidFill>
                  <a:srgbClr val="000000"/>
                </a:solidFill>
                <a:latin typeface="Times New Roman" panose="02020603050405020304" pitchFamily="18" charset="0"/>
                <a:cs typeface="Times New Roman" panose="02020603050405020304" pitchFamily="18" charset="0"/>
              </a:rPr>
              <a:t>个国家和地区的主要贸易伙伴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货物贸易总额居世界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吸引外资和对外投资居世界前列。中国</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的对外开放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为世界提供新机遇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更好惠及各国人民。</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227785" y="1130302"/>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自由贸易区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4511566" y="1686793"/>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人民币</a:t>
            </a:r>
            <a:r>
              <a:rPr lang="zh-CN" altLang="zh-CN" sz="2800" dirty="0" smtClean="0">
                <a:solidFill>
                  <a:srgbClr val="FF0000"/>
                </a:solidFill>
                <a:latin typeface="Times New Roman" panose="02020603050405020304" pitchFamily="18" charset="0"/>
                <a:cs typeface="Times New Roman" panose="02020603050405020304" pitchFamily="18" charset="0"/>
              </a:rPr>
              <a:t>国际化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188780" y="3348751"/>
            <a:ext cx="723275"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150</a:t>
            </a:r>
            <a:endParaRPr lang="zh-CN" altLang="en-US" sz="2800" dirty="0"/>
          </a:p>
        </p:txBody>
      </p:sp>
      <p:sp>
        <p:nvSpPr>
          <p:cNvPr id="7" name="矩形 6"/>
          <p:cNvSpPr>
            <a:spLocks noChangeAspect="1"/>
          </p:cNvSpPr>
          <p:nvPr/>
        </p:nvSpPr>
        <p:spPr>
          <a:xfrm>
            <a:off x="874986" y="391161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第一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484476" y="391161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更</a:t>
            </a:r>
            <a:r>
              <a:rPr lang="zh-CN" altLang="zh-CN" sz="2800" dirty="0" smtClean="0">
                <a:solidFill>
                  <a:srgbClr val="FF0000"/>
                </a:solidFill>
                <a:latin typeface="Times New Roman" panose="02020603050405020304" pitchFamily="18" charset="0"/>
                <a:cs typeface="Times New Roman" panose="02020603050405020304" pitchFamily="18" charset="0"/>
              </a:rPr>
              <a:t>高水平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40334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252248"/>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928733" cy="635943"/>
            </a:xfrm>
            <a:prstGeom prst="rect">
              <a:avLst/>
            </a:prstGeom>
          </p:spPr>
          <p:txBody>
            <a:bodyPr wrap="none">
              <a:spAutoFit/>
            </a:bodyPr>
            <a:lstStyle/>
            <a:p>
              <a:pPr>
                <a:lnSpc>
                  <a:spcPct val="120000"/>
                </a:lnSpc>
              </a:pPr>
              <a:r>
                <a:rPr lang="zh-CN" altLang="zh-CN" sz="3200" dirty="0">
                  <a:solidFill>
                    <a:srgbClr val="00B0F0"/>
                  </a:solidFill>
                  <a:latin typeface="NEU-BZ-S92" panose="02020503000000020003" pitchFamily="18" charset="-122"/>
                  <a:ea typeface="方正正黑简体"/>
                  <a:cs typeface="Times New Roman" panose="02020603050405020304" pitchFamily="18" charset="0"/>
                </a:rPr>
                <a:t>历史</a:t>
              </a:r>
              <a:r>
                <a:rPr lang="zh-CN" altLang="zh-CN" sz="3200" dirty="0" smtClean="0">
                  <a:solidFill>
                    <a:srgbClr val="00B0F0"/>
                  </a:solidFill>
                  <a:latin typeface="NEU-BZ-S92" panose="02020503000000020003" pitchFamily="18" charset="-122"/>
                  <a:ea typeface="方正正黑简体"/>
                  <a:cs typeface="Times New Roman" panose="02020603050405020304" pitchFamily="18" charset="0"/>
                </a:rPr>
                <a:t>比较</a:t>
              </a:r>
              <a:r>
                <a:rPr lang="en-US" altLang="zh-CN" sz="3200" dirty="0" smtClean="0">
                  <a:solidFill>
                    <a:srgbClr val="00B0F0"/>
                  </a:solidFill>
                  <a:latin typeface="NEU-BZ-S92" panose="02020503000000020003" pitchFamily="18" charset="-122"/>
                  <a:ea typeface="方正正黑简体"/>
                  <a:cs typeface="Times New Roman" panose="02020603050405020304" pitchFamily="18" charset="0"/>
                </a:rPr>
                <a:t> </a:t>
              </a:r>
              <a:endParaRPr lang="zh-CN" altLang="en-US" sz="3200" dirty="0">
                <a:solidFill>
                  <a:srgbClr val="00B0F0"/>
                </a:solidFill>
              </a:endParaRPr>
            </a:p>
          </p:txBody>
        </p:sp>
      </p:grpSp>
      <p:sp>
        <p:nvSpPr>
          <p:cNvPr id="2" name="矩形 1"/>
          <p:cNvSpPr>
            <a:spLocks noChangeAspect="1"/>
          </p:cNvSpPr>
          <p:nvPr/>
        </p:nvSpPr>
        <p:spPr>
          <a:xfrm>
            <a:off x="3979074" y="888191"/>
            <a:ext cx="4233851"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新发展理念和新发展</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格局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3675326464"/>
              </p:ext>
            </p:extLst>
          </p:nvPr>
        </p:nvGraphicFramePr>
        <p:xfrm>
          <a:off x="381000" y="1551187"/>
          <a:ext cx="11430000" cy="4267200"/>
        </p:xfrm>
        <a:graphic>
          <a:graphicData uri="http://schemas.openxmlformats.org/drawingml/2006/table">
            <a:tbl>
              <a:tblPr firstRow="1" firstCol="1" bandRow="1"/>
              <a:tblGrid>
                <a:gridCol w="1143000"/>
                <a:gridCol w="4635062"/>
                <a:gridCol w="5651938"/>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新发展理念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新发展格局</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定义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指导发展的思想原则</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创新、协调、绿色、开放、共享</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推动发展的战略路径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以国内大循环为主体、国内国际双循环相互促进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核心</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属性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实现什么样的发展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问题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发展目的、动力、方式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解决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如何实现发展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问题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资源配置、经济循环模式</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历史</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演进</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2015</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年中共十八届五中全会正式提出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2020</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习近平在中央财经委员会第七次会议上提出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二者</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关系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新发展理念是新发展格局的理论先导</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新发展格局是新发展理念的实践载体与战略支撑</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二者共同指向第二个百年奋斗目标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是习近平新时代中国特色社会主义思想在经济领域的伟大贡献</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0466330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220717"/>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三、全面建成小康社会</a:t>
            </a:r>
            <a:endParaRPr lang="zh-CN" altLang="zh-CN" sz="280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smtClean="0">
                <a:solidFill>
                  <a:srgbClr val="000000"/>
                </a:solidFill>
                <a:latin typeface="Times New Roman" panose="02020603050405020304" pitchFamily="18" charset="0"/>
              </a:rPr>
              <a:t>1</a:t>
            </a:r>
            <a:r>
              <a:rPr lang="en-US" altLang="zh-CN" sz="2800" smtClean="0">
                <a:solidFill>
                  <a:srgbClr val="000000"/>
                </a:solidFill>
                <a:latin typeface="Times New Roman" panose="02020603050405020304" pitchFamily="18" charset="0"/>
              </a:rPr>
              <a:t>.</a:t>
            </a:r>
            <a:r>
              <a:rPr lang="zh-CN" altLang="zh-CN" sz="28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en-US" sz="2800" dirty="0"/>
          </a:p>
        </p:txBody>
      </p:sp>
      <p:graphicFrame>
        <p:nvGraphicFramePr>
          <p:cNvPr id="7" name="表格 6"/>
          <p:cNvGraphicFramePr>
            <a:graphicFrameLocks noGrp="1" noChangeAspect="1"/>
          </p:cNvGraphicFramePr>
          <p:nvPr>
            <p:extLst>
              <p:ext uri="{D42A27DB-BD31-4B8C-83A1-F6EECF244321}">
                <p14:modId xmlns:p14="http://schemas.microsoft.com/office/powerpoint/2010/main" val="3215342982"/>
              </p:ext>
            </p:extLst>
          </p:nvPr>
        </p:nvGraphicFramePr>
        <p:xfrm>
          <a:off x="381000" y="1412629"/>
          <a:ext cx="11430000" cy="4357550"/>
        </p:xfrm>
        <a:graphic>
          <a:graphicData uri="http://schemas.openxmlformats.org/drawingml/2006/table">
            <a:tbl>
              <a:tblPr firstRow="1" firstCol="1" bandRow="1"/>
              <a:tblGrid>
                <a:gridCol w="1069428"/>
                <a:gridCol w="10360572"/>
              </a:tblGrid>
              <a:tr h="2905033">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国内</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我国如期全面建成小康社会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创造了</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大奇迹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彰显了中国特色社会主义制度的强大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和巨大优越性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实现中华民族伟大复兴进入了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的历史进程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全面建成小康社会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表明我国发展和人民生活水平跃上新的大台阶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履行了中国共产党向人民作出的庄严承诺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标志着中华民族的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变成现实</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251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世界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中国全面建成小康社会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显著缩小了世界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的版图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为广大发展中国家解决贫困问题、实现现代化提供了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和中国方案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a:spLocks noChangeAspect="1"/>
          </p:cNvSpPr>
          <p:nvPr/>
        </p:nvSpPr>
        <p:spPr>
          <a:xfrm>
            <a:off x="7181196" y="1473572"/>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经济快速</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610066" y="1494592"/>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社会长期</a:t>
            </a:r>
            <a:r>
              <a:rPr lang="zh-CN" altLang="zh-CN" sz="2800" dirty="0" smtClean="0">
                <a:solidFill>
                  <a:srgbClr val="FF0000"/>
                </a:solidFill>
                <a:latin typeface="Times New Roman" panose="02020603050405020304" pitchFamily="18" charset="0"/>
                <a:cs typeface="Times New Roman" panose="02020603050405020304" pitchFamily="18" charset="0"/>
              </a:rPr>
              <a:t>稳定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8871179" y="1907906"/>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生命力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7307317" y="234224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不可逆转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1442545" y="361585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千年</a:t>
            </a:r>
            <a:r>
              <a:rPr lang="zh-CN" altLang="zh-CN" sz="2800" dirty="0" smtClean="0">
                <a:solidFill>
                  <a:srgbClr val="FF0000"/>
                </a:solidFill>
                <a:latin typeface="Times New Roman" panose="02020603050405020304" pitchFamily="18" charset="0"/>
                <a:cs typeface="Times New Roman" panose="02020603050405020304" pitchFamily="18" charset="0"/>
              </a:rPr>
              <a:t>夙愿</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7643648" y="4299027"/>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贫困</a:t>
            </a:r>
            <a:r>
              <a:rPr lang="zh-CN" altLang="zh-CN" sz="2800" dirty="0" smtClean="0">
                <a:solidFill>
                  <a:srgbClr val="FF0000"/>
                </a:solidFill>
                <a:latin typeface="Times New Roman" panose="02020603050405020304" pitchFamily="18" charset="0"/>
                <a:cs typeface="Times New Roman" panose="02020603050405020304" pitchFamily="18" charset="0"/>
              </a:rPr>
              <a:t>人口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5" name="矩形 14"/>
          <p:cNvSpPr>
            <a:spLocks noChangeAspect="1"/>
          </p:cNvSpPr>
          <p:nvPr/>
        </p:nvSpPr>
        <p:spPr>
          <a:xfrm>
            <a:off x="8543636" y="4735908"/>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a:t>
            </a:r>
            <a:r>
              <a:rPr lang="zh-CN" altLang="zh-CN" sz="2800" dirty="0" smtClean="0">
                <a:solidFill>
                  <a:srgbClr val="FF0000"/>
                </a:solidFill>
                <a:latin typeface="Times New Roman" panose="02020603050405020304" pitchFamily="18" charset="0"/>
                <a:cs typeface="Times New Roman" panose="02020603050405020304" pitchFamily="18" charset="0"/>
              </a:rPr>
              <a:t>智慧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427191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6464"/>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进入新发展阶段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全面建成小康社会、实现第一个百年奋斗目标之后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我国进入了</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、向第二个百年奋斗目标进军的新发展阶段。中国共产党带领人民迎来从站起来、富起来到</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伟大飞跃。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0050517" y="2109136"/>
            <a:ext cx="162095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a:t>
            </a:r>
            <a:r>
              <a:rPr lang="zh-CN" altLang="zh-CN" sz="2800" dirty="0" smtClean="0">
                <a:solidFill>
                  <a:srgbClr val="FF0000"/>
                </a:solidFill>
                <a:latin typeface="Times New Roman" panose="02020603050405020304" pitchFamily="18" charset="0"/>
                <a:cs typeface="Times New Roman" panose="02020603050405020304" pitchFamily="18" charset="0"/>
              </a:rPr>
              <a:t>建设</a:t>
            </a:r>
            <a:endParaRPr lang="zh-CN" altLang="en-US" sz="2800" dirty="0"/>
          </a:p>
        </p:txBody>
      </p:sp>
      <p:sp>
        <p:nvSpPr>
          <p:cNvPr id="6" name="矩形 5"/>
          <p:cNvSpPr>
            <a:spLocks noChangeAspect="1"/>
          </p:cNvSpPr>
          <p:nvPr/>
        </p:nvSpPr>
        <p:spPr>
          <a:xfrm>
            <a:off x="411155" y="2650387"/>
            <a:ext cx="341632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社会主义现代化</a:t>
            </a:r>
            <a:r>
              <a:rPr lang="zh-CN" altLang="zh-CN" sz="2800" dirty="0" smtClean="0">
                <a:solidFill>
                  <a:srgbClr val="FF0000"/>
                </a:solidFill>
                <a:latin typeface="Times New Roman" panose="02020603050405020304" pitchFamily="18" charset="0"/>
                <a:cs typeface="Times New Roman" panose="02020603050405020304" pitchFamily="18" charset="0"/>
              </a:rPr>
              <a:t>国</a:t>
            </a:r>
            <a:r>
              <a:rPr lang="zh-CN" altLang="en-US" sz="2800" dirty="0">
                <a:solidFill>
                  <a:srgbClr val="FF0000"/>
                </a:solidFill>
                <a:latin typeface="Times New Roman" panose="02020603050405020304" pitchFamily="18" charset="0"/>
                <a:cs typeface="Times New Roman" panose="02020603050405020304" pitchFamily="18" charset="0"/>
              </a:rPr>
              <a:t>家</a:t>
            </a:r>
            <a:endParaRPr lang="zh-CN" altLang="en-US" sz="2800" dirty="0"/>
          </a:p>
        </p:txBody>
      </p:sp>
      <p:sp>
        <p:nvSpPr>
          <p:cNvPr id="4" name="矩形 3"/>
          <p:cNvSpPr>
            <a:spLocks noChangeAspect="1"/>
          </p:cNvSpPr>
          <p:nvPr/>
        </p:nvSpPr>
        <p:spPr>
          <a:xfrm>
            <a:off x="7517525" y="3213372"/>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强</a:t>
            </a:r>
            <a:r>
              <a:rPr lang="zh-CN" altLang="zh-CN" sz="2800" dirty="0" smtClean="0">
                <a:solidFill>
                  <a:srgbClr val="FF0000"/>
                </a:solidFill>
                <a:latin typeface="Times New Roman" panose="02020603050405020304" pitchFamily="18" charset="0"/>
                <a:cs typeface="Times New Roman" panose="02020603050405020304" pitchFamily="18" charset="0"/>
              </a:rPr>
              <a:t>起来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730031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38681"/>
            <a:ext cx="4951997" cy="652486"/>
          </a:xfrm>
          <a:prstGeom prst="rect">
            <a:avLst/>
          </a:prstGeom>
        </p:spPr>
        <p:txBody>
          <a:bodyPr wrap="none">
            <a:spAutoFit/>
          </a:bodyPr>
          <a:lstStyle/>
          <a:p>
            <a:pPr>
              <a:lnSpc>
                <a:spcPct val="130000"/>
              </a:lnSpc>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四、铸牢中华民族共同体</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意识</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731106169"/>
              </p:ext>
            </p:extLst>
          </p:nvPr>
        </p:nvGraphicFramePr>
        <p:xfrm>
          <a:off x="381000" y="833205"/>
          <a:ext cx="11430000" cy="5052586"/>
        </p:xfrm>
        <a:graphic>
          <a:graphicData uri="http://schemas.openxmlformats.org/drawingml/2006/table">
            <a:tbl>
              <a:tblPr firstRow="1" firstCol="1" bandRow="1"/>
              <a:tblGrid>
                <a:gridCol w="859221"/>
                <a:gridCol w="10570779"/>
              </a:tblGrid>
              <a:tr h="918652">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背景</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我国辽阔疆域是各民族共同开拓的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悠久历史是各民族共同书写的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灿烂文化是各民族共同创造的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是各民族共同培育的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37304">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措施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中共十八大以来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党和国家坚持以</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为主线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坚定不移走中国特色解决民族问题的正确道路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坚持和完善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加强各民族交往交流交融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促进各民族像石榴籽一样紧紧抱在一起</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共同团结奋斗、共同繁荣发展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8652">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引导各民族人民牢固树立休戚与共、荣辱与共、生死与共、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的共同体理念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7978">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民族地区贫困人口全部脱贫</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。各民族进一步坚定了对伟大祖国、中华民族、中华文化、中国共产党、中国特色社会主义的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不断推进中华民族共同体建设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5678214" y="1169117"/>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伟大民族</a:t>
            </a:r>
            <a:r>
              <a:rPr lang="zh-CN" altLang="zh-CN" sz="2800" dirty="0" smtClean="0">
                <a:solidFill>
                  <a:srgbClr val="FF0000"/>
                </a:solidFill>
                <a:latin typeface="Times New Roman" panose="02020603050405020304" pitchFamily="18" charset="0"/>
                <a:cs typeface="Times New Roman" panose="02020603050405020304" pitchFamily="18" charset="0"/>
              </a:rPr>
              <a:t>精神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760779" y="1699630"/>
            <a:ext cx="422423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铸牢中华民族共同体</a:t>
            </a:r>
            <a:r>
              <a:rPr lang="zh-CN" altLang="zh-CN" sz="2800" dirty="0" smtClean="0">
                <a:solidFill>
                  <a:srgbClr val="FF0000"/>
                </a:solidFill>
                <a:latin typeface="Times New Roman" panose="02020603050405020304" pitchFamily="18" charset="0"/>
                <a:cs typeface="Times New Roman" panose="02020603050405020304" pitchFamily="18" charset="0"/>
              </a:rPr>
              <a:t>意识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169276" y="2560537"/>
            <a:ext cx="314701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民族区域自治</a:t>
            </a:r>
            <a:r>
              <a:rPr lang="zh-CN" altLang="zh-CN" sz="2800" dirty="0" smtClean="0">
                <a:solidFill>
                  <a:srgbClr val="FF0000"/>
                </a:solidFill>
                <a:latin typeface="Times New Roman" panose="02020603050405020304" pitchFamily="18" charset="0"/>
                <a:cs typeface="Times New Roman" panose="02020603050405020304" pitchFamily="18" charset="0"/>
              </a:rPr>
              <a:t>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305910" y="3973206"/>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命运与</a:t>
            </a:r>
            <a:r>
              <a:rPr lang="zh-CN" altLang="zh-CN" sz="2800" dirty="0" smtClean="0">
                <a:solidFill>
                  <a:srgbClr val="FF0000"/>
                </a:solidFill>
                <a:latin typeface="Times New Roman" panose="02020603050405020304" pitchFamily="18" charset="0"/>
                <a:cs typeface="Times New Roman" panose="02020603050405020304" pitchFamily="18" charset="0"/>
              </a:rPr>
              <a:t>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760779" y="445668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a:t>
            </a:r>
            <a:r>
              <a:rPr lang="zh-CN" altLang="zh-CN" sz="2800" dirty="0" smtClean="0">
                <a:solidFill>
                  <a:srgbClr val="FF0000"/>
                </a:solidFill>
                <a:latin typeface="Times New Roman" panose="02020603050405020304" pitchFamily="18" charset="0"/>
                <a:cs typeface="Times New Roman" panose="02020603050405020304" pitchFamily="18" charset="0"/>
              </a:rPr>
              <a:t>小康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430517" y="531853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高度</a:t>
            </a:r>
            <a:r>
              <a:rPr lang="zh-CN" altLang="zh-CN" sz="2800" dirty="0" smtClean="0">
                <a:solidFill>
                  <a:srgbClr val="FF0000"/>
                </a:solidFill>
                <a:latin typeface="Times New Roman" panose="02020603050405020304" pitchFamily="18" charset="0"/>
                <a:cs typeface="Times New Roman" panose="02020603050405020304" pitchFamily="18" charset="0"/>
              </a:rPr>
              <a:t>认同</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19007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422140"/>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721029" y="769654"/>
            <a:ext cx="5391219"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实现</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第一个百年奋斗目标</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132897"/>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我代表党和人民庄严宣告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经过全党全国各族人民持续奋斗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我们实现了第一个百年奋斗目标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在中华大地上全面建成了小康社会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历史性地解决了绝对贫困问题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正在意气风发向着全面建成社会主义现代化强国的第二个百年奋斗目标迈进。</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习近平《在庆祝中国共产党成立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周年大会上的讲话》</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第一个百年奋斗目标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的含义。这个目标是在哪一年实现的</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236988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含义</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第一个百年奋斗目标</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是指在中国共产党成立</a:t>
            </a:r>
            <a:r>
              <a:rPr lang="en-US" altLang="zh-CN" sz="2800" dirty="0">
                <a:solidFill>
                  <a:srgbClr val="FF0000"/>
                </a:solidFill>
                <a:latin typeface="Times New Roman" panose="02020603050405020304" pitchFamily="18" charset="0"/>
                <a:cs typeface="Times New Roman" panose="02020603050405020304" pitchFamily="18" charset="0"/>
              </a:rPr>
              <a:t>100</a:t>
            </a:r>
            <a:r>
              <a:rPr lang="zh-CN" altLang="zh-CN" sz="2800" dirty="0">
                <a:solidFill>
                  <a:srgbClr val="FF0000"/>
                </a:solidFill>
                <a:latin typeface="Times New Roman" panose="02020603050405020304" pitchFamily="18" charset="0"/>
                <a:cs typeface="Times New Roman" panose="02020603050405020304" pitchFamily="18" charset="0"/>
              </a:rPr>
              <a:t>年时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全面建成小康社会。时间</a:t>
            </a:r>
            <a:r>
              <a:rPr lang="en-US" altLang="zh-CN" sz="2800" dirty="0">
                <a:solidFill>
                  <a:srgbClr val="FF0000"/>
                </a:solidFill>
                <a:latin typeface="Times New Roman" panose="02020603050405020304" pitchFamily="18" charset="0"/>
                <a:cs typeface="Times New Roman" panose="02020603050405020304" pitchFamily="18" charset="0"/>
              </a:rPr>
              <a:t>:2021</a:t>
            </a:r>
            <a:r>
              <a:rPr lang="zh-CN" altLang="zh-CN" sz="2800" dirty="0">
                <a:solidFill>
                  <a:srgbClr val="FF0000"/>
                </a:solidFill>
                <a:latin typeface="Times New Roman" panose="02020603050405020304" pitchFamily="18" charset="0"/>
                <a:cs typeface="Times New Roman" panose="02020603050405020304" pitchFamily="18" charset="0"/>
              </a:rPr>
              <a:t>年。</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9062303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11357"/>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我国实现了第一个百年奋斗目标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意味着我国经济实力、科技实力、综合国力和人民生活水平跃上了新的大台阶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我们比历史上任何时期都更接近、更有信心和能力实现中华民族的伟大复兴。在世界东方这片古老土地上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中国共产党带领中国人民创造了人类有史以来规模最大、惠及人口最多的减贫奇迹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深刻影响了人类减贫事业的历史进程。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摘编自侯波《实现第一个百年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奋斗目标的历史贡献和伟大意义》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指出第一个百年奋斗目标的实现有何意义。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62618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这一目标的实现意味着我国经济实力、科技实力、综合国力和人民生活水平跃上了新的大台阶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创造了人类有史以来规模最大、惠及人口最多的减贫奇迹</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深刻影响了人类减贫事业的历史进程。</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54736381"/>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051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05036"/>
            <a:ext cx="11430000" cy="6524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下图是中国共产党百年历程标尺。其中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百年梦圆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AL8QXR45.eps" descr="id:2147493215;FounderCES"/>
          <p:cNvPicPr/>
          <p:nvPr/>
        </p:nvPicPr>
        <p:blipFill>
          <a:blip r:embed="rId3">
            <a:clrChange>
              <a:clrFrom>
                <a:srgbClr val="FFFFFF"/>
              </a:clrFrom>
              <a:clrTo>
                <a:srgbClr val="FFFFFF">
                  <a:alpha val="0"/>
                </a:srgbClr>
              </a:clrTo>
            </a:clrChange>
          </a:blip>
          <a:stretch>
            <a:fillRect/>
          </a:stretch>
        </p:blipFill>
        <p:spPr>
          <a:xfrm>
            <a:off x="2672768" y="1357522"/>
            <a:ext cx="6366127" cy="1941526"/>
          </a:xfrm>
          <a:prstGeom prst="rect">
            <a:avLst/>
          </a:prstGeom>
        </p:spPr>
      </p:pic>
      <p:sp>
        <p:nvSpPr>
          <p:cNvPr id="3" name="矩形 2"/>
          <p:cNvSpPr>
            <a:spLocks noChangeAspect="1"/>
          </p:cNvSpPr>
          <p:nvPr/>
        </p:nvSpPr>
        <p:spPr>
          <a:xfrm>
            <a:off x="381000" y="3366234"/>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国家实现独立　</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民族实现解放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全面建成</a:t>
            </a:r>
            <a:r>
              <a:rPr lang="zh-CN" altLang="zh-CN" sz="2800" dirty="0" smtClean="0">
                <a:solidFill>
                  <a:srgbClr val="000000"/>
                </a:solidFill>
                <a:latin typeface="Times New Roman" panose="02020603050405020304" pitchFamily="18" charset="0"/>
                <a:cs typeface="Times New Roman" panose="02020603050405020304" pitchFamily="18" charset="0"/>
              </a:rPr>
              <a:t>小康社会</a:t>
            </a:r>
            <a:r>
              <a:rPr lang="en-US" altLang="zh-CN" sz="2800" dirty="0" smtClean="0">
                <a:solidFill>
                  <a:srgbClr val="000000"/>
                </a:solidFill>
                <a:latin typeface="Times New Roman" panose="02020603050405020304" pitchFamily="18" charset="0"/>
                <a:cs typeface="Times New Roman" panose="02020603050405020304" pitchFamily="18" charset="0"/>
              </a:rPr>
              <a:t>	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实现共产主义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9657987" y="744982"/>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4" name="矩形 3"/>
          <p:cNvSpPr>
            <a:spLocks noChangeAspect="1"/>
          </p:cNvSpPr>
          <p:nvPr/>
        </p:nvSpPr>
        <p:spPr>
          <a:xfrm>
            <a:off x="381000" y="4578874"/>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根据图示信息</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百年梦圆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庆祝中国共产党成立</a:t>
            </a:r>
            <a:r>
              <a:rPr lang="en-US" altLang="zh-CN" sz="2800"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周年大会隆重举行。会上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习近平宣布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我们实现了第一个百年奋斗目标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在中华大地上全面建成小康社会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正在意气风发向着全面建成社会主义现代化强国的第二个百年奋斗目标迈进。</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33.eps" descr="id:2147493229;FounderCES"/>
          <p:cNvPicPr/>
          <p:nvPr/>
        </p:nvPicPr>
        <p:blipFill>
          <a:blip r:embed="rId3">
            <a:clrChange>
              <a:clrFrom>
                <a:srgbClr val="FFFFFF"/>
              </a:clrFrom>
              <a:clrTo>
                <a:srgbClr val="FFFFFF">
                  <a:alpha val="0"/>
                </a:srgbClr>
              </a:clrTo>
            </a:clrChange>
          </a:blip>
          <a:stretch>
            <a:fillRect/>
          </a:stretch>
        </p:blipFill>
        <p:spPr>
          <a:xfrm>
            <a:off x="2911879" y="642269"/>
            <a:ext cx="6557941" cy="6173533"/>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21340"/>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通过全面建成小康社会的史事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认识中国特色社会主义建设对中国社会发展的意义及对世界的贡献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认识中国共产党百年奋斗的历史意义和历史经验。</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411630"/>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一、中国共产党成立</a:t>
            </a:r>
            <a:r>
              <a:rPr lang="en-US" altLang="zh-CN" sz="2800" b="1" dirty="0">
                <a:solidFill>
                  <a:srgbClr val="000000"/>
                </a:solidFill>
                <a:latin typeface="Times New Roman" panose="02020603050405020304" pitchFamily="18" charset="0"/>
                <a:cs typeface="Times New Roman" panose="02020603050405020304" pitchFamily="18" charset="0"/>
              </a:rPr>
              <a:t>100</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周年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庆祝中国共产党成立</a:t>
            </a:r>
            <a:r>
              <a:rPr lang="en-US" altLang="zh-CN" sz="2800" b="1"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周年大会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时间</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习近平庄严宣告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经过全党全国各族人民持续奋斗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我们实现了</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在中华大地上全面建成了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正在意气风发向着</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a:solidFill>
                  <a:srgbClr val="000000"/>
                </a:solidFill>
                <a:latin typeface="Times New Roman" panose="02020603050405020304" pitchFamily="18" charset="0"/>
                <a:cs typeface="Times New Roman" panose="02020603050405020304" pitchFamily="18" charset="0"/>
              </a:rPr>
              <a:t>的第二个百年奋斗目标迈进。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93302" y="3634908"/>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第一个百年奋斗</a:t>
            </a:r>
            <a:r>
              <a:rPr lang="zh-CN" altLang="zh-CN" sz="2800" dirty="0" smtClean="0">
                <a:solidFill>
                  <a:srgbClr val="FF0000"/>
                </a:solidFill>
                <a:latin typeface="Times New Roman" panose="02020603050405020304" pitchFamily="18" charset="0"/>
                <a:cs typeface="Times New Roman" panose="02020603050405020304" pitchFamily="18" charset="0"/>
              </a:rPr>
              <a:t>目标</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8043041" y="364541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1463750" y="4184160"/>
            <a:ext cx="4942379"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全面建成社会主义现代化</a:t>
            </a:r>
            <a:r>
              <a:rPr lang="zh-CN" altLang="zh-CN" sz="2800" dirty="0" smtClean="0">
                <a:solidFill>
                  <a:srgbClr val="FF0000"/>
                </a:solidFill>
                <a:latin typeface="Times New Roman" panose="02020603050405020304" pitchFamily="18" charset="0"/>
                <a:cs typeface="Times New Roman" panose="02020603050405020304" pitchFamily="18" charset="0"/>
              </a:rPr>
              <a:t>强国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1020"/>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中共十九届六中全会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时间</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cs typeface="Times New Roman" panose="02020603050405020304" pitchFamily="18" charset="0"/>
              </a:rPr>
              <a:t>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a:t>
            </a:r>
            <a:r>
              <a:rPr lang="en-US" altLang="zh-CN" sz="2800" dirty="0" smtClean="0">
                <a:solidFill>
                  <a:srgbClr val="000000"/>
                </a:solidFill>
                <a:latin typeface="Times New Roman" panose="02020603050405020304" pitchFamily="18" charset="0"/>
              </a:rPr>
              <a:t>_______________________________________________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896801536"/>
              </p:ext>
            </p:extLst>
          </p:nvPr>
        </p:nvGraphicFramePr>
        <p:xfrm>
          <a:off x="381000" y="1768890"/>
          <a:ext cx="11430000" cy="4802177"/>
        </p:xfrm>
        <a:graphic>
          <a:graphicData uri="http://schemas.openxmlformats.org/drawingml/2006/table">
            <a:tbl>
              <a:tblPr firstRow="1" firstCol="1" bandRow="1"/>
              <a:tblGrid>
                <a:gridCol w="953814"/>
                <a:gridCol w="10476186"/>
              </a:tblGrid>
              <a:tr h="1815137">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总结</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成就</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和</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经验</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全面总结中国共产党在新民主主义革命时期、社会主义革命和建设时期、改革开放和社会主义现代化建设新时期、中国特色社会主义新时代的重大成就和历史经验</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重点总结</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党和国家事业取得的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、发生的历史性变革和积累的新鲜经验</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确立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《决议》指出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习近平新时代中国特色社会主义思想是当代中国马克思主义、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世纪马克思主义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是中华文化和中国精神的时代精华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实现了马克思主义中国化新的飞跃。</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《决议》还指出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党确立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同志党中央的核心、全党的核心地位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确立</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指导地位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反映了全党全军全国各族人民共同心愿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对新时代党和国家事业发展、对推进中华民族伟大复兴历史进程具有决定性意义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2588173" y="1130817"/>
            <a:ext cx="889217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中共中央关于党的百年奋斗重大成就和历史经验的</a:t>
            </a:r>
            <a:r>
              <a:rPr lang="zh-CN" altLang="zh-CN" sz="2800" dirty="0" smtClean="0">
                <a:solidFill>
                  <a:srgbClr val="FF0000"/>
                </a:solidFill>
                <a:latin typeface="Times New Roman" panose="02020603050405020304" pitchFamily="18" charset="0"/>
                <a:cs typeface="Times New Roman" panose="02020603050405020304" pitchFamily="18" charset="0"/>
              </a:rPr>
              <a:t>决议</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7643648" y="257196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新时代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999593" y="2980122"/>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历史性</a:t>
            </a:r>
            <a:r>
              <a:rPr lang="zh-CN" altLang="zh-CN" sz="2800" dirty="0" smtClean="0">
                <a:solidFill>
                  <a:srgbClr val="FF0000"/>
                </a:solidFill>
                <a:latin typeface="Times New Roman" panose="02020603050405020304" pitchFamily="18" charset="0"/>
                <a:cs typeface="Times New Roman" panose="02020603050405020304" pitchFamily="18" charset="0"/>
              </a:rPr>
              <a:t>成就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552090" y="474788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117731" y="5185126"/>
            <a:ext cx="60195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习近平新时代中国特色社会主义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思想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1841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860043"/>
            <a:ext cx="5580374"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中国共产党百年奋斗的历史</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经验</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1609301740"/>
              </p:ext>
            </p:extLst>
          </p:nvPr>
        </p:nvGraphicFramePr>
        <p:xfrm>
          <a:off x="381000" y="1641976"/>
          <a:ext cx="11430000" cy="3056146"/>
        </p:xfrm>
        <a:graphic>
          <a:graphicData uri="http://schemas.openxmlformats.org/drawingml/2006/table">
            <a:tbl>
              <a:tblPr firstRow="1" firstCol="1" bandRow="1"/>
              <a:tblGrid>
                <a:gridCol w="5715000"/>
                <a:gridCol w="5715000"/>
              </a:tblGrid>
              <a:tr h="509358">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历史经验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系统完整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相互贯通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揭示规律</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6788">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坚持理论创新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坚持独立自主</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坚持胸怀天下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坚持开拓创新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坚持敢于斗争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坚持统一战线</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坚持</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党和人民事业不断成功的根本保证</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党始终立于不败之地的力量源泉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党始终掌握历史主动的根本原因</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党永葆先进性和纯洁性、始终走在时代前列的根本途径</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1095703" y="224950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党的</a:t>
            </a:r>
            <a:r>
              <a:rPr lang="zh-CN" altLang="zh-CN" sz="2800" dirty="0" smtClean="0">
                <a:solidFill>
                  <a:srgbClr val="FF0000"/>
                </a:solidFill>
                <a:latin typeface="Times New Roman" panose="02020603050405020304" pitchFamily="18" charset="0"/>
                <a:cs typeface="Times New Roman" panose="02020603050405020304" pitchFamily="18" charset="0"/>
              </a:rPr>
              <a:t>领导</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744310" y="224950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人民</a:t>
            </a:r>
            <a:r>
              <a:rPr lang="zh-CN" altLang="zh-CN" sz="2800" dirty="0" smtClean="0">
                <a:solidFill>
                  <a:srgbClr val="FF0000"/>
                </a:solidFill>
                <a:latin typeface="Times New Roman" panose="02020603050405020304" pitchFamily="18" charset="0"/>
                <a:cs typeface="Times New Roman" panose="02020603050405020304" pitchFamily="18" charset="0"/>
              </a:rPr>
              <a:t>至上</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127233" y="311135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a:t>
            </a:r>
            <a:r>
              <a:rPr lang="zh-CN" altLang="zh-CN" sz="2800" dirty="0" smtClean="0">
                <a:solidFill>
                  <a:srgbClr val="FF0000"/>
                </a:solidFill>
                <a:latin typeface="Times New Roman" panose="02020603050405020304" pitchFamily="18" charset="0"/>
                <a:cs typeface="Times New Roman" panose="02020603050405020304" pitchFamily="18" charset="0"/>
              </a:rPr>
              <a:t>道路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386958" y="394167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自我</a:t>
            </a:r>
            <a:r>
              <a:rPr lang="zh-CN" altLang="zh-CN" sz="2800" dirty="0" smtClean="0">
                <a:solidFill>
                  <a:srgbClr val="FF0000"/>
                </a:solidFill>
                <a:latin typeface="Times New Roman" panose="02020603050405020304" pitchFamily="18" charset="0"/>
                <a:cs typeface="Times New Roman" panose="02020603050405020304" pitchFamily="18" charset="0"/>
              </a:rPr>
              <a:t>革命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95631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324374"/>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1137297"/>
            <a:ext cx="11430000" cy="3954672"/>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走自己的路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是党百年奋斗得出的历史结论。党历来坚持独立自主开拓前进道路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坚持把国家和民族发展放在自己力量的基点上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坚持中国的事情必须由中国人民自己作主张、自己来处理。人类历史上没有一个民族、一个国家可以通过依赖外部力量、照搬外国模式、跟在他人后面亦步亦趋实现强大和振兴。</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《中共中央关于党的百年奋斗重大成就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和历史经验的决议》</a:t>
            </a:r>
            <a:r>
              <a:rPr lang="en-US" altLang="zh-CN" sz="2800" dirty="0">
                <a:solidFill>
                  <a:srgbClr val="000000"/>
                </a:solidFill>
                <a:latin typeface="Times New Roman" panose="02020603050405020304" pitchFamily="18" charset="0"/>
                <a:cs typeface="Times New Roman" panose="02020603050405020304" pitchFamily="18" charset="0"/>
              </a:rPr>
              <a:t>(2021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123455"/>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材料说明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坚持独立自主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是中国共产党百年奋斗得出的历史经验。坚持从国情出发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将马克思主义与中国实际相结合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工农武装割据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等独创性道路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坚持战略自主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把国家和民族发展放在自己力量的基点上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坚持人民主体性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中国事务由中国人民自主决定。独立自主是中华民族精神之魂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是立党立国的根本原则。这一论断深刻揭示了中国共产党治国理政的核心方法论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既是历史经验的总结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也是面向未来的行动指南。</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98020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36873"/>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二、构建新发展格局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新发展格局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提出及内涵</a:t>
            </a:r>
            <a:r>
              <a:rPr lang="en-US" altLang="zh-CN" sz="2800" dirty="0">
                <a:solidFill>
                  <a:srgbClr val="000000"/>
                </a:solidFill>
                <a:latin typeface="Times New Roman" panose="02020603050405020304" pitchFamily="18" charset="0"/>
                <a:cs typeface="Times New Roman" panose="02020603050405020304" pitchFamily="18" charset="0"/>
              </a:rPr>
              <a:t>:2020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中共中央深入分析我国发展环境面临的深刻复杂变化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提出加快构建以</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a:solidFill>
                  <a:srgbClr val="000000"/>
                </a:solidFill>
                <a:latin typeface="Times New Roman" panose="02020603050405020304" pitchFamily="18" charset="0"/>
                <a:cs typeface="Times New Roman" panose="02020603050405020304" pitchFamily="18" charset="0"/>
              </a:rPr>
              <a:t>为主体、</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相互</a:t>
            </a:r>
            <a:r>
              <a:rPr lang="zh-CN" altLang="zh-CN" sz="2800" dirty="0">
                <a:solidFill>
                  <a:srgbClr val="000000"/>
                </a:solidFill>
                <a:latin typeface="Times New Roman" panose="02020603050405020304" pitchFamily="18" charset="0"/>
                <a:cs typeface="Times New Roman" panose="02020603050405020304" pitchFamily="18" charset="0"/>
              </a:rPr>
              <a:t>促进的新发展格局。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制定一系列区域发展的重大战略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协同发展、长江经济带发展、</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建设、长三角一体化发展、黄河流域生态保护和高质量发展、</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建设</a:t>
            </a:r>
            <a:r>
              <a:rPr lang="zh-CN" altLang="zh-CN" sz="2800" dirty="0">
                <a:solidFill>
                  <a:srgbClr val="000000"/>
                </a:solidFill>
                <a:latin typeface="Times New Roman" panose="02020603050405020304" pitchFamily="18" charset="0"/>
                <a:cs typeface="Times New Roman" panose="02020603050405020304" pitchFamily="18" charset="0"/>
              </a:rPr>
              <a:t>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912476" y="2312914"/>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国内</a:t>
            </a:r>
            <a:r>
              <a:rPr lang="zh-CN" altLang="zh-CN" sz="2800" dirty="0" smtClean="0">
                <a:solidFill>
                  <a:srgbClr val="FF0000"/>
                </a:solidFill>
                <a:latin typeface="Times New Roman" panose="02020603050405020304" pitchFamily="18" charset="0"/>
                <a:cs typeface="Times New Roman" panose="02020603050405020304" pitchFamily="18" charset="0"/>
              </a:rPr>
              <a:t>大循环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7570076" y="2317979"/>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国内国际</a:t>
            </a:r>
            <a:r>
              <a:rPr lang="zh-CN" altLang="zh-CN" sz="2800" dirty="0" smtClean="0">
                <a:solidFill>
                  <a:srgbClr val="FF0000"/>
                </a:solidFill>
                <a:latin typeface="Times New Roman" panose="02020603050405020304" pitchFamily="18" charset="0"/>
                <a:cs typeface="Times New Roman" panose="02020603050405020304" pitchFamily="18" charset="0"/>
              </a:rPr>
              <a:t>双循环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197404" y="3406433"/>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京津</a:t>
            </a:r>
            <a:r>
              <a:rPr lang="zh-CN" altLang="zh-CN" sz="2800" dirty="0" smtClean="0">
                <a:solidFill>
                  <a:srgbClr val="FF0000"/>
                </a:solidFill>
                <a:latin typeface="Times New Roman" panose="02020603050405020304" pitchFamily="18" charset="0"/>
                <a:cs typeface="Times New Roman" panose="02020603050405020304" pitchFamily="18" charset="0"/>
              </a:rPr>
              <a:t>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242848" y="3960772"/>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粤港澳大湾</a:t>
            </a:r>
            <a:r>
              <a:rPr lang="zh-CN" altLang="zh-CN" sz="2800" dirty="0" smtClean="0">
                <a:solidFill>
                  <a:srgbClr val="FF0000"/>
                </a:solidFill>
                <a:latin typeface="Times New Roman" panose="02020603050405020304" pitchFamily="18" charset="0"/>
                <a:cs typeface="Times New Roman" panose="02020603050405020304" pitchFamily="18" charset="0"/>
              </a:rPr>
              <a:t>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2336943" y="453029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雄安</a:t>
            </a:r>
            <a:r>
              <a:rPr lang="zh-CN" altLang="zh-CN" sz="2800" dirty="0" smtClean="0">
                <a:solidFill>
                  <a:srgbClr val="FF0000"/>
                </a:solidFill>
                <a:latin typeface="Times New Roman" panose="02020603050405020304" pitchFamily="18" charset="0"/>
                <a:cs typeface="Times New Roman" panose="02020603050405020304" pitchFamily="18" charset="0"/>
              </a:rPr>
              <a:t>新区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218826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324</TotalTime>
  <Words>1416</Words>
  <Application>Microsoft Office PowerPoint</Application>
  <PresentationFormat>宽屏</PresentationFormat>
  <Paragraphs>150</Paragraphs>
  <Slides>20</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20</vt:i4>
      </vt:variant>
    </vt:vector>
  </HeadingPairs>
  <TitlesOfParts>
    <vt:vector size="36"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2026-03-07T06:20:23Z</dcterms:modified>
</cp:coreProperties>
</file>