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21"/>
  </p:notesMasterIdLst>
  <p:sldIdLst>
    <p:sldId id="347" r:id="rId4"/>
    <p:sldId id="350" r:id="rId5"/>
    <p:sldId id="296" r:id="rId6"/>
    <p:sldId id="345" r:id="rId7"/>
    <p:sldId id="354" r:id="rId8"/>
    <p:sldId id="355" r:id="rId9"/>
    <p:sldId id="356" r:id="rId10"/>
    <p:sldId id="357" r:id="rId11"/>
    <p:sldId id="358" r:id="rId12"/>
    <p:sldId id="359" r:id="rId13"/>
    <p:sldId id="351" r:id="rId14"/>
    <p:sldId id="360" r:id="rId15"/>
    <p:sldId id="346" r:id="rId16"/>
    <p:sldId id="361" r:id="rId17"/>
    <p:sldId id="352" r:id="rId18"/>
    <p:sldId id="353" r:id="rId19"/>
    <p:sldId id="349"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2026-03-07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17</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3.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14</a:t>
            </a:r>
            <a:r>
              <a:rPr lang="zh-CN" altLang="en-US" sz="4656" b="1" dirty="0">
                <a:solidFill>
                  <a:srgbClr val="D60093"/>
                </a:solidFill>
                <a:latin typeface="隶书" panose="02010509060101010101" pitchFamily="49" charset="-122"/>
                <a:ea typeface="隶书" panose="02010509060101010101" pitchFamily="49" charset="-122"/>
              </a:rPr>
              <a:t>课　国防和外交工作新局面</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387204"/>
            <a:ext cx="11430000" cy="65248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新格局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世纪之交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中国建立起</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的对外关系新格局。</a:t>
            </a:r>
            <a:r>
              <a:rPr lang="en-US"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5352391" y="2387204"/>
            <a:ext cx="1351652"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全方位</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580367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241738"/>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拓展延伸</a:t>
              </a:r>
              <a:endParaRPr lang="zh-CN" altLang="en-US" sz="3200" dirty="0">
                <a:solidFill>
                  <a:srgbClr val="00B0F0"/>
                </a:solidFill>
              </a:endParaRPr>
            </a:p>
          </p:txBody>
        </p:sp>
      </p:grpSp>
      <p:sp>
        <p:nvSpPr>
          <p:cNvPr id="2" name="矩形 1"/>
          <p:cNvSpPr>
            <a:spLocks noChangeAspect="1"/>
          </p:cNvSpPr>
          <p:nvPr/>
        </p:nvSpPr>
        <p:spPr>
          <a:xfrm>
            <a:off x="381000" y="1033641"/>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中华人民共和国取得重大外交成就的原因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国家实力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根本原因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中国经济迅速发展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综合国力不断增强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为提高中国的国际地位和扩大在世界范围内的影响奠定了坚实的基础。</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政策因素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国家采取了积极、灵活、务实的外交方针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坚持和平共处五项原则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发展和完善了独立自主的和平外交政策。</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国际形势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和平与发展成为当今世界发展的总趋势。</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人民努力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我国外交成就的取得是中国外交家与全国人民共同努力的结果</a:t>
            </a:r>
            <a:r>
              <a:rPr lang="zh-CN" altLang="zh-CN" sz="28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398348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567994"/>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决定国家外交政策的因素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国家利益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根本出发点。</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国际形势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重要影响。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综合国力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重要基础。</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013992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551262" y="1109004"/>
            <a:ext cx="1922148" cy="628957"/>
            <a:chOff x="1483204" y="2104455"/>
            <a:chExt cx="1922148" cy="628957"/>
          </a:xfrm>
        </p:grpSpPr>
        <p:pic>
          <p:nvPicPr>
            <p:cNvPr id="14" name="bdc.eps" descr="id:2147490647;FounderCES"/>
            <p:cNvPicPr/>
            <p:nvPr/>
          </p:nvPicPr>
          <p:blipFill>
            <a:blip r:embed="rId3">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2" name="矩形 1"/>
            <p:cNvSpPr>
              <a:spLocks noChangeAspect="1"/>
            </p:cNvSpPr>
            <p:nvPr/>
          </p:nvSpPr>
          <p:spPr>
            <a:xfrm>
              <a:off x="1584106" y="2104455"/>
              <a:ext cx="1720343" cy="600229"/>
            </a:xfrm>
            <a:prstGeom prst="rect">
              <a:avLst/>
            </a:prstGeom>
          </p:spPr>
          <p:txBody>
            <a:bodyPr wrap="none">
              <a:spAutoFit/>
            </a:bodyPr>
            <a:lstStyle/>
            <a:p>
              <a:pPr>
                <a:lnSpc>
                  <a:spcPct val="130000"/>
                </a:lnSpc>
              </a:pPr>
              <a:r>
                <a:rPr lang="zh-CN" altLang="zh-CN"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论从史</a:t>
              </a:r>
              <a:r>
                <a:rPr lang="zh-CN"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出</a:t>
              </a:r>
              <a:r>
                <a:rPr lang="en-US"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rgbClr val="00B0F0"/>
                </a:solidFill>
              </a:endParaRPr>
            </a:p>
          </p:txBody>
        </p:sp>
      </p:grpSp>
      <p:sp>
        <p:nvSpPr>
          <p:cNvPr id="4" name="矩形 3"/>
          <p:cNvSpPr>
            <a:spLocks noChangeAspect="1"/>
          </p:cNvSpPr>
          <p:nvPr/>
        </p:nvSpPr>
        <p:spPr>
          <a:xfrm>
            <a:off x="4698529" y="711393"/>
            <a:ext cx="3236784"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点</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全方位</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外交</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1719540"/>
            <a:ext cx="7455887"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中国参与创建或参加的部分国际</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组织</a:t>
            </a:r>
            <a:r>
              <a:rPr lang="en-US"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17" name="25DKRGX19.eps" descr="id:2147492280;FounderCES"/>
          <p:cNvPicPr/>
          <p:nvPr/>
        </p:nvPicPr>
        <p:blipFill>
          <a:blip r:embed="rId4">
            <a:clrChange>
              <a:clrFrom>
                <a:srgbClr val="FFFFFF"/>
              </a:clrFrom>
              <a:clrTo>
                <a:srgbClr val="FFFFFF">
                  <a:alpha val="0"/>
                </a:srgbClr>
              </a:clrTo>
            </a:clrChange>
          </a:blip>
          <a:stretch>
            <a:fillRect/>
          </a:stretch>
        </p:blipFill>
        <p:spPr>
          <a:xfrm>
            <a:off x="3151037" y="2325096"/>
            <a:ext cx="5688164" cy="3455376"/>
          </a:xfrm>
          <a:prstGeom prst="rect">
            <a:avLst/>
          </a:prstGeom>
        </p:spPr>
      </p:pic>
      <p:sp>
        <p:nvSpPr>
          <p:cNvPr id="6" name="矩形 5"/>
          <p:cNvSpPr>
            <a:spLocks noChangeAspect="1"/>
          </p:cNvSpPr>
          <p:nvPr/>
        </p:nvSpPr>
        <p:spPr>
          <a:xfrm>
            <a:off x="381000" y="5729866"/>
            <a:ext cx="11430000" cy="59375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概括改革开放以来我国外交布局的特点。</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a:spLocks noChangeAspect="1"/>
          </p:cNvSpPr>
          <p:nvPr/>
        </p:nvSpPr>
        <p:spPr>
          <a:xfrm>
            <a:off x="3290227" y="6274753"/>
            <a:ext cx="3147015"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全方位外交布局</a:t>
            </a:r>
            <a:r>
              <a:rPr lang="zh-CN" altLang="zh-CN" sz="2800" dirty="0" smtClean="0">
                <a:solidFill>
                  <a:srgbClr val="FF0000"/>
                </a:solidFill>
                <a:latin typeface="Times New Roman" panose="02020603050405020304" pitchFamily="18" charset="0"/>
                <a:cs typeface="Times New Roman" panose="02020603050405020304" pitchFamily="18" charset="0"/>
              </a:rPr>
              <a:t>。</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spect="1"/>
          </p:cNvSpPr>
          <p:nvPr/>
        </p:nvSpPr>
        <p:spPr>
          <a:xfrm>
            <a:off x="381000" y="52550"/>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20</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世纪八九十年代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随着世界向多极化方向发展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中国始终奉行独立自主的和平外交政策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反对任何形式的霸权主义、强权政治和侵略扩张行为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在和平共处五项原则基础上为建立国际新秩序而斗争。中国已成为在世界事务中具有广泛影响的世界性大国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中国形象的影响力日益彰显。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摘编自朝云川《百折不挠</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为什么是中国共产党》</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材料二反映了怎样的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中国形象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结合史实</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从经济和外交的角度说明</a:t>
            </a:r>
            <a:r>
              <a:rPr lang="en-US" altLang="zh-CN" sz="2800" dirty="0">
                <a:solidFill>
                  <a:srgbClr val="000000"/>
                </a:solidFill>
                <a:latin typeface="Times New Roman" panose="02020603050405020304" pitchFamily="18" charset="0"/>
                <a:cs typeface="Times New Roman" panose="02020603050405020304" pitchFamily="18" charset="0"/>
              </a:rPr>
              <a:t> 20 </a:t>
            </a:r>
            <a:r>
              <a:rPr lang="zh-CN" altLang="zh-CN" sz="2800" dirty="0">
                <a:solidFill>
                  <a:srgbClr val="000000"/>
                </a:solidFill>
                <a:latin typeface="Times New Roman" panose="02020603050405020304" pitchFamily="18" charset="0"/>
                <a:cs typeface="Times New Roman" panose="02020603050405020304" pitchFamily="18" charset="0"/>
              </a:rPr>
              <a:t>世纪八九十年代以来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中国是怎样树立起这一形象的。</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6" name="矩形 15"/>
          <p:cNvSpPr>
            <a:spLocks noChangeAspect="1"/>
          </p:cNvSpPr>
          <p:nvPr/>
        </p:nvSpPr>
        <p:spPr>
          <a:xfrm>
            <a:off x="381000" y="4007222"/>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中国形象</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成为世界事务中具有广泛影响的世界性大国。</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说明</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实行改革开放</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加入世界贸易组织</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积极参加国际组织的活动</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如加入亚太经合组织、参与推动成立上海合作组织等</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在国际事务中积极发挥世界大国作用。</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32432738"/>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102185"/>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789003"/>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进入</a:t>
            </a:r>
            <a:r>
              <a:rPr lang="en-US" altLang="zh-CN" sz="2800" dirty="0">
                <a:solidFill>
                  <a:srgbClr val="000000"/>
                </a:solidFill>
                <a:latin typeface="Times New Roman" panose="02020603050405020304" pitchFamily="18" charset="0"/>
                <a:cs typeface="Times New Roman" panose="02020603050405020304" pitchFamily="18" charset="0"/>
              </a:rPr>
              <a:t>21</a:t>
            </a:r>
            <a:r>
              <a:rPr lang="zh-CN" altLang="zh-CN" sz="2800" dirty="0">
                <a:solidFill>
                  <a:srgbClr val="000000"/>
                </a:solidFill>
                <a:latin typeface="Times New Roman" panose="02020603050405020304" pitchFamily="18" charset="0"/>
                <a:cs typeface="Times New Roman" panose="02020603050405020304" pitchFamily="18" charset="0"/>
              </a:rPr>
              <a:t>世纪以来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我国提倡新安全观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推进国际关系民主化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高举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合作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大旗。与美国建立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建设性合作伙伴关系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与俄、法、英、日等国家建立各种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战略伙伴关系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与印度等国探索共同和平崛起的道路。这表明当代中国外交特点是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和平共处五项原则</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独立自主的和平外交</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全方位外交</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求同存异</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2878814" y="2479751"/>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3" name="矩形 2"/>
          <p:cNvSpPr>
            <a:spLocks noChangeAspect="1"/>
          </p:cNvSpPr>
          <p:nvPr/>
        </p:nvSpPr>
        <p:spPr>
          <a:xfrm>
            <a:off x="381000" y="5303829"/>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根据材料并结合所学知识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可知世纪之交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中国建立起全方位的对外关系新格局。</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5236" y="0"/>
            <a:ext cx="8460516" cy="606454"/>
            <a:chOff x="1955236" y="1037761"/>
            <a:chExt cx="8460516" cy="606454"/>
          </a:xfrm>
        </p:grpSpPr>
        <p:pic>
          <p:nvPicPr>
            <p:cNvPr id="5" name="知识概览.eps" descr="id:2147490668;FounderCES"/>
            <p:cNvPicPr/>
            <p:nvPr/>
          </p:nvPicPr>
          <p:blipFill>
            <a:blip r:embed="rId2">
              <a:clrChange>
                <a:clrFrom>
                  <a:srgbClr val="FFFFFF"/>
                </a:clrFrom>
                <a:clrTo>
                  <a:srgbClr val="FFFFFF">
                    <a:alpha val="0"/>
                  </a:srgbClr>
                </a:clrTo>
              </a:clrChange>
            </a:blip>
            <a:stretch>
              <a:fillRect/>
            </a:stretch>
          </p:blipFill>
          <p:spPr>
            <a:xfrm>
              <a:off x="1955236" y="1079801"/>
              <a:ext cx="8460516" cy="564414"/>
            </a:xfrm>
            <a:prstGeom prst="rect">
              <a:avLst/>
            </a:prstGeom>
          </p:spPr>
        </p:pic>
        <p:sp>
          <p:nvSpPr>
            <p:cNvPr id="4" name="矩形 3"/>
            <p:cNvSpPr>
              <a:spLocks noChangeAspect="1"/>
            </p:cNvSpPr>
            <p:nvPr/>
          </p:nvSpPr>
          <p:spPr>
            <a:xfrm>
              <a:off x="4942489" y="1037761"/>
              <a:ext cx="2614818" cy="600229"/>
            </a:xfrm>
            <a:prstGeom prst="rect">
              <a:avLst/>
            </a:prstGeom>
          </p:spPr>
          <p:txBody>
            <a:bodyPr wrap="none">
              <a:spAutoFit/>
            </a:bodyPr>
            <a:lstStyle/>
            <a:p>
              <a:pPr>
                <a:lnSpc>
                  <a:spcPct val="130000"/>
                </a:lnSpc>
              </a:pP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知</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识</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概</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览</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chemeClr val="bg1"/>
                </a:solidFill>
              </a:endParaRPr>
            </a:p>
          </p:txBody>
        </p:sp>
      </p:grpSp>
      <p:pic>
        <p:nvPicPr>
          <p:cNvPr id="7" name="25DKRGX20.eps" descr="id:2147492301;FounderCES"/>
          <p:cNvPicPr/>
          <p:nvPr/>
        </p:nvPicPr>
        <p:blipFill>
          <a:blip r:embed="rId3">
            <a:clrChange>
              <a:clrFrom>
                <a:srgbClr val="FFFFFF"/>
              </a:clrFrom>
              <a:clrTo>
                <a:srgbClr val="FFFFFF">
                  <a:alpha val="0"/>
                </a:srgbClr>
              </a:clrTo>
            </a:clrChange>
          </a:blip>
          <a:stretch>
            <a:fillRect/>
          </a:stretch>
        </p:blipFill>
        <p:spPr>
          <a:xfrm>
            <a:off x="1382523" y="652779"/>
            <a:ext cx="9605942" cy="5781827"/>
          </a:xfrm>
          <a:prstGeom prst="rect">
            <a:avLst/>
          </a:prstGeom>
        </p:spPr>
      </p:pic>
    </p:spTree>
    <p:extLst>
      <p:ext uri="{BB962C8B-B14F-4D97-AF65-F5344CB8AC3E}">
        <p14:creationId xmlns:p14="http://schemas.microsoft.com/office/powerpoint/2010/main" val="4039484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2254271"/>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了解改革开放后的外交成就</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认识改革开放对中国社会发展的重大意义和对世界的重要影响。</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103630"/>
            <a:ext cx="11430000" cy="457356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一、推进中国特色军事变革</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新时期军队建设总要求</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a:t>
            </a:r>
            <a:r>
              <a:rPr lang="zh-CN" altLang="zh-CN" sz="2800" dirty="0">
                <a:solidFill>
                  <a:srgbClr val="000000"/>
                </a:solidFill>
                <a:latin typeface="Times New Roman" panose="02020603050405020304" pitchFamily="18" charset="0"/>
                <a:cs typeface="Times New Roman" panose="02020603050405020304" pitchFamily="18" charset="0"/>
              </a:rPr>
              <a:t>世纪</a:t>
            </a:r>
            <a:r>
              <a:rPr lang="en-US" altLang="zh-CN" sz="2800" dirty="0">
                <a:solidFill>
                  <a:srgbClr val="000000"/>
                </a:solidFill>
                <a:latin typeface="Times New Roman" panose="02020603050405020304" pitchFamily="18" charset="0"/>
                <a:cs typeface="Times New Roman" panose="02020603050405020304" pitchFamily="18" charset="0"/>
              </a:rPr>
              <a:t> 90</a:t>
            </a:r>
            <a:r>
              <a:rPr lang="zh-CN" altLang="zh-CN" sz="2800" dirty="0">
                <a:solidFill>
                  <a:srgbClr val="000000"/>
                </a:solidFill>
                <a:latin typeface="Times New Roman" panose="02020603050405020304" pitchFamily="18" charset="0"/>
                <a:cs typeface="Times New Roman" panose="02020603050405020304" pitchFamily="18" charset="0"/>
              </a:rPr>
              <a:t>年代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中央军委提出</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合格、</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过硬、作风优良、纪律严明、保障有力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的新时期军队建设总要求。</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新时期军事战略方针</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把军事斗争准备的基点放在</a:t>
            </a:r>
            <a:r>
              <a:rPr lang="en-US" altLang="zh-CN" sz="2800" dirty="0" smtClean="0">
                <a:solidFill>
                  <a:srgbClr val="000000"/>
                </a:solidFill>
                <a:latin typeface="Times New Roman" panose="02020603050405020304" pitchFamily="18" charset="0"/>
                <a:cs typeface="Times New Roman" panose="02020603050405020304" pitchFamily="18" charset="0"/>
              </a:rPr>
              <a:t>_____</a:t>
            </a:r>
            <a:r>
              <a:rPr lang="en-US" altLang="zh-CN" sz="2800" dirty="0">
                <a:solidFill>
                  <a:srgbClr val="000000"/>
                </a:solidFill>
                <a:latin typeface="Times New Roman" panose="02020603050405020304" pitchFamily="18" charset="0"/>
                <a:cs typeface="Times New Roman" panose="02020603050405020304" pitchFamily="18" charset="0"/>
              </a:rPr>
              <a:t>_______</a:t>
            </a:r>
            <a:r>
              <a:rPr lang="en-US" altLang="zh-CN" sz="2800" dirty="0" smtClean="0">
                <a:solidFill>
                  <a:srgbClr val="000000"/>
                </a:solidFill>
                <a:latin typeface="Times New Roman" panose="02020603050405020304" pitchFamily="18" charset="0"/>
                <a:cs typeface="Times New Roman" panose="02020603050405020304" pitchFamily="18" charset="0"/>
              </a:rPr>
              <a:t>_____</a:t>
            </a:r>
            <a:r>
              <a:rPr lang="zh-CN" altLang="zh-CN" sz="2800" dirty="0" smtClean="0">
                <a:solidFill>
                  <a:srgbClr val="000000"/>
                </a:solidFill>
                <a:latin typeface="Times New Roman" panose="02020603050405020304" pitchFamily="18" charset="0"/>
                <a:cs typeface="Times New Roman" panose="02020603050405020304" pitchFamily="18" charset="0"/>
              </a:rPr>
              <a:t>特别是</a:t>
            </a:r>
            <a:r>
              <a:rPr lang="zh-CN" altLang="zh-CN" sz="2800" dirty="0">
                <a:solidFill>
                  <a:srgbClr val="000000"/>
                </a:solidFill>
                <a:latin typeface="Times New Roman" panose="02020603050405020304" pitchFamily="18" charset="0"/>
                <a:cs typeface="Times New Roman" panose="02020603050405020304" pitchFamily="18" charset="0"/>
              </a:rPr>
              <a:t>高技术条件下的局部战争上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紧紧抓住</a:t>
            </a:r>
            <a:r>
              <a:rPr lang="en-US" altLang="zh-CN" sz="2800" dirty="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两大历史性课题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积极推进以</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为核心的中国特色军事变革。</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5432126" y="2205760"/>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政治</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4" name="矩形 3"/>
          <p:cNvSpPr>
            <a:spLocks noChangeAspect="1"/>
          </p:cNvSpPr>
          <p:nvPr/>
        </p:nvSpPr>
        <p:spPr>
          <a:xfrm>
            <a:off x="8376802" y="2205760"/>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军事</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4974021" y="3876589"/>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打赢现代</a:t>
            </a:r>
            <a:r>
              <a:rPr lang="zh-CN" altLang="zh-CN" sz="2800" dirty="0" smtClean="0">
                <a:solidFill>
                  <a:srgbClr val="FF0000"/>
                </a:solidFill>
                <a:latin typeface="Times New Roman" panose="02020603050405020304" pitchFamily="18" charset="0"/>
                <a:cs typeface="Times New Roman" panose="02020603050405020304" pitchFamily="18" charset="0"/>
              </a:rPr>
              <a:t>技术</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3712783" y="4440136"/>
            <a:ext cx="1351652"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打得</a:t>
            </a:r>
            <a:r>
              <a:rPr lang="zh-CN" altLang="zh-CN" sz="2800" dirty="0" smtClean="0">
                <a:solidFill>
                  <a:srgbClr val="FF0000"/>
                </a:solidFill>
                <a:latin typeface="Times New Roman" panose="02020603050405020304" pitchFamily="18" charset="0"/>
                <a:cs typeface="Times New Roman" panose="02020603050405020304" pitchFamily="18" charset="0"/>
              </a:rPr>
              <a:t>赢</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5820354" y="4440136"/>
            <a:ext cx="1351652"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不</a:t>
            </a:r>
            <a:r>
              <a:rPr lang="zh-CN" altLang="zh-CN" sz="2800" dirty="0" smtClean="0">
                <a:solidFill>
                  <a:srgbClr val="FF0000"/>
                </a:solidFill>
                <a:latin typeface="Times New Roman" panose="02020603050405020304" pitchFamily="18" charset="0"/>
                <a:cs typeface="Times New Roman" panose="02020603050405020304" pitchFamily="18" charset="0"/>
              </a:rPr>
              <a:t>变质</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1073117" y="4980293"/>
            <a:ext cx="1351652"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信息化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515443"/>
            <a:ext cx="11430000" cy="233294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军事变革</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人民解放军始终坚持党对军队的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把</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建设放在各项建设的首位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不断强化官兵的</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。全军体制编制进行调整精简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走</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en-US" altLang="zh-CN" sz="2800" dirty="0">
                <a:solidFill>
                  <a:srgbClr val="000000"/>
                </a:solidFill>
                <a:latin typeface="Times New Roman" panose="02020603050405020304" pitchFamily="18" charset="0"/>
                <a:cs typeface="Times New Roman" panose="02020603050405020304" pitchFamily="18" charset="0"/>
              </a:rPr>
              <a:t>___</a:t>
            </a:r>
            <a:r>
              <a:rPr lang="en-US" altLang="zh-CN" sz="2800" dirty="0" smtClean="0">
                <a:solidFill>
                  <a:srgbClr val="000000"/>
                </a:solidFill>
                <a:latin typeface="Times New Roman" panose="02020603050405020304" pitchFamily="18" charset="0"/>
                <a:cs typeface="Times New Roman" panose="02020603050405020304" pitchFamily="18" charset="0"/>
              </a:rPr>
              <a:t>_</a:t>
            </a:r>
            <a:r>
              <a:rPr lang="zh-CN" altLang="zh-CN" sz="2800" dirty="0" smtClean="0">
                <a:solidFill>
                  <a:srgbClr val="000000"/>
                </a:solidFill>
                <a:latin typeface="Times New Roman" panose="02020603050405020304" pitchFamily="18" charset="0"/>
                <a:cs typeface="Times New Roman" panose="02020603050405020304" pitchFamily="18" charset="0"/>
              </a:rPr>
              <a:t>之</a:t>
            </a:r>
            <a:r>
              <a:rPr lang="zh-CN" altLang="zh-CN" sz="2800" dirty="0">
                <a:solidFill>
                  <a:srgbClr val="000000"/>
                </a:solidFill>
                <a:latin typeface="Times New Roman" panose="02020603050405020304" pitchFamily="18" charset="0"/>
                <a:cs typeface="Times New Roman" panose="02020603050405020304" pitchFamily="18" charset="0"/>
              </a:rPr>
              <a:t>路。实施</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战略。</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5499538" y="2073340"/>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绝对</a:t>
            </a:r>
            <a:r>
              <a:rPr lang="zh-CN" altLang="zh-CN" sz="2800" dirty="0" smtClean="0">
                <a:solidFill>
                  <a:srgbClr val="FF0000"/>
                </a:solidFill>
                <a:latin typeface="Times New Roman" panose="02020603050405020304" pitchFamily="18" charset="0"/>
                <a:cs typeface="Times New Roman" panose="02020603050405020304" pitchFamily="18" charset="0"/>
              </a:rPr>
              <a:t>领导</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7717220" y="2073340"/>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思想</a:t>
            </a:r>
            <a:r>
              <a:rPr lang="zh-CN" altLang="zh-CN" sz="2800" dirty="0" smtClean="0">
                <a:solidFill>
                  <a:srgbClr val="FF0000"/>
                </a:solidFill>
                <a:latin typeface="Times New Roman" panose="02020603050405020304" pitchFamily="18" charset="0"/>
                <a:cs typeface="Times New Roman" panose="02020603050405020304" pitchFamily="18" charset="0"/>
              </a:rPr>
              <a:t>政治</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4876634" y="2631529"/>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军魂</a:t>
            </a:r>
            <a:r>
              <a:rPr lang="zh-CN" altLang="zh-CN" sz="2800" dirty="0" smtClean="0">
                <a:solidFill>
                  <a:srgbClr val="FF0000"/>
                </a:solidFill>
                <a:latin typeface="Times New Roman" panose="02020603050405020304" pitchFamily="18" charset="0"/>
                <a:cs typeface="Times New Roman" panose="02020603050405020304" pitchFamily="18" charset="0"/>
              </a:rPr>
              <a:t>意识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486103" y="3174883"/>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中国特色</a:t>
            </a:r>
            <a:r>
              <a:rPr lang="zh-CN" altLang="zh-CN" sz="2800" dirty="0" smtClean="0">
                <a:solidFill>
                  <a:srgbClr val="FF0000"/>
                </a:solidFill>
                <a:latin typeface="Times New Roman" panose="02020603050405020304" pitchFamily="18" charset="0"/>
                <a:cs typeface="Times New Roman" panose="02020603050405020304" pitchFamily="18" charset="0"/>
              </a:rPr>
              <a:t>精兵</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4650411" y="3189360"/>
            <a:ext cx="1710725"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科技强</a:t>
            </a:r>
            <a:r>
              <a:rPr lang="zh-CN" altLang="zh-CN" sz="2800" dirty="0" smtClean="0">
                <a:solidFill>
                  <a:srgbClr val="FF0000"/>
                </a:solidFill>
                <a:latin typeface="Times New Roman" panose="02020603050405020304" pitchFamily="18" charset="0"/>
                <a:cs typeface="Times New Roman" panose="02020603050405020304" pitchFamily="18" charset="0"/>
              </a:rPr>
              <a:t>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68150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76419"/>
            <a:ext cx="11430000" cy="563513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二、应对国际风云变幻</a:t>
            </a:r>
            <a:endParaRPr lang="zh-CN"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smtClean="0">
                <a:solidFill>
                  <a:srgbClr val="000000"/>
                </a:solidFill>
                <a:latin typeface="Times New Roman" panose="02020603050405020304" pitchFamily="18" charset="0"/>
                <a:cs typeface="Times New Roman" panose="02020603050405020304" pitchFamily="18" charset="0"/>
              </a:rPr>
              <a:t>1</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1989</a:t>
            </a:r>
            <a:r>
              <a:rPr lang="zh-CN" altLang="zh-CN" sz="2800" dirty="0" smtClean="0">
                <a:solidFill>
                  <a:srgbClr val="000000"/>
                </a:solidFill>
                <a:latin typeface="Times New Roman" panose="02020603050405020304" pitchFamily="18" charset="0"/>
                <a:cs typeface="Times New Roman" panose="02020603050405020304" pitchFamily="18" charset="0"/>
              </a:rPr>
              <a:t>年</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cs typeface="Times New Roman" panose="02020603050405020304" pitchFamily="18" charset="0"/>
              </a:rPr>
              <a:t>以</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为首的一些西方国家掀起反华浪潮</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cs typeface="Times New Roman" panose="02020603050405020304" pitchFamily="18" charset="0"/>
              </a:rPr>
              <a:t>对中国施加</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和经济</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cs typeface="Times New Roman" panose="02020603050405020304" pitchFamily="18" charset="0"/>
              </a:rPr>
              <a:t>制裁</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smtClean="0">
                <a:solidFill>
                  <a:srgbClr val="000000"/>
                </a:solidFill>
                <a:latin typeface="Times New Roman" panose="02020603050405020304" pitchFamily="18" charset="0"/>
                <a:cs typeface="Times New Roman" panose="02020603050405020304" pitchFamily="18" charset="0"/>
              </a:rPr>
              <a:t>2</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应对策略</a:t>
            </a:r>
            <a:endParaRPr lang="zh-CN"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Times New Roman" panose="02020603050405020304" pitchFamily="18" charset="0"/>
                <a:cs typeface="Times New Roman" panose="02020603050405020304" pitchFamily="18" charset="0"/>
              </a:rPr>
              <a:t>中国根据</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提出的要保持稳定和坚持</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的政策策略</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cs typeface="Times New Roman" panose="02020603050405020304" pitchFamily="18" charset="0"/>
              </a:rPr>
              <a:t>处变不惊</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cs typeface="Times New Roman" panose="02020603050405020304" pitchFamily="18" charset="0"/>
              </a:rPr>
              <a:t>妥善应对。</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smtClean="0">
                <a:solidFill>
                  <a:srgbClr val="000000"/>
                </a:solidFill>
                <a:latin typeface="Times New Roman" panose="02020603050405020304" pitchFamily="18" charset="0"/>
                <a:cs typeface="Times New Roman" panose="02020603050405020304" pitchFamily="18" charset="0"/>
              </a:rPr>
              <a:t>3</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措施</a:t>
            </a:r>
            <a:endParaRPr lang="zh-CN"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smtClean="0">
                <a:solidFill>
                  <a:srgbClr val="000000"/>
                </a:solidFill>
                <a:latin typeface="Times New Roman" panose="02020603050405020304" pitchFamily="18" charset="0"/>
                <a:cs typeface="Times New Roman" panose="02020603050405020304" pitchFamily="18" charset="0"/>
              </a:rPr>
              <a:t>积极开展</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发展同周边国家的关系</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cs typeface="Times New Roman" panose="02020603050405020304" pitchFamily="18" charset="0"/>
              </a:rPr>
              <a:t>加强同</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国家的团结合作。</a:t>
            </a:r>
            <a:r>
              <a:rPr lang="en-US" altLang="zh-CN" sz="2800" dirty="0" smtClean="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2409497" y="1385954"/>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美国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539886" y="1965163"/>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政治</a:t>
            </a:r>
            <a:r>
              <a:rPr lang="zh-CN" altLang="zh-CN" sz="2800" dirty="0" smtClean="0">
                <a:solidFill>
                  <a:srgbClr val="FF0000"/>
                </a:solidFill>
                <a:latin typeface="Times New Roman" panose="02020603050405020304" pitchFamily="18" charset="0"/>
                <a:cs typeface="Times New Roman" panose="02020603050405020304" pitchFamily="18" charset="0"/>
              </a:rPr>
              <a:t>压力</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2110858" y="3041341"/>
            <a:ext cx="1351652"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邓小平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7643649" y="3051945"/>
            <a:ext cx="1710725"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改革开放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1931321" y="4738475"/>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睦邻</a:t>
            </a:r>
            <a:r>
              <a:rPr lang="zh-CN" altLang="zh-CN" sz="2800" dirty="0" smtClean="0">
                <a:solidFill>
                  <a:srgbClr val="FF0000"/>
                </a:solidFill>
                <a:latin typeface="Times New Roman" panose="02020603050405020304" pitchFamily="18" charset="0"/>
                <a:cs typeface="Times New Roman" panose="02020603050405020304" pitchFamily="18" charset="0"/>
              </a:rPr>
              <a:t>外交</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8488501" y="4727964"/>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第三世界</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47935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77406"/>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成果</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1990</a:t>
            </a:r>
            <a:r>
              <a:rPr lang="zh-CN" altLang="zh-CN" sz="2800" dirty="0">
                <a:solidFill>
                  <a:srgbClr val="000000"/>
                </a:solidFill>
                <a:latin typeface="Times New Roman" panose="02020603050405020304" pitchFamily="18" charset="0"/>
                <a:cs typeface="Times New Roman" panose="02020603050405020304" pitchFamily="18" charset="0"/>
              </a:rPr>
              <a:t>年至</a:t>
            </a:r>
            <a:r>
              <a:rPr lang="en-US" altLang="zh-CN" sz="2800" dirty="0">
                <a:solidFill>
                  <a:srgbClr val="000000"/>
                </a:solidFill>
                <a:latin typeface="Times New Roman" panose="02020603050405020304" pitchFamily="18" charset="0"/>
                <a:cs typeface="Times New Roman" panose="02020603050405020304" pitchFamily="18" charset="0"/>
              </a:rPr>
              <a:t>1992</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中国同沙特阿拉伯、新加坡、以色列、韩国等建立外交关系。到</a:t>
            </a:r>
            <a:r>
              <a:rPr lang="en-US" altLang="zh-CN" sz="2800" dirty="0">
                <a:solidFill>
                  <a:srgbClr val="000000"/>
                </a:solidFill>
                <a:latin typeface="Times New Roman" panose="02020603050405020304" pitchFamily="18" charset="0"/>
                <a:cs typeface="Times New Roman" panose="02020603050405020304" pitchFamily="18" charset="0"/>
              </a:rPr>
              <a:t>1992</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8</a:t>
            </a:r>
            <a:r>
              <a:rPr lang="zh-CN" altLang="zh-CN" sz="2800" dirty="0">
                <a:solidFill>
                  <a:srgbClr val="000000"/>
                </a:solidFill>
                <a:latin typeface="Times New Roman" panose="02020603050405020304" pitchFamily="18" charset="0"/>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同中国建交的国家</a:t>
            </a:r>
            <a:r>
              <a:rPr lang="zh-CN" altLang="zh-CN" sz="2800" dirty="0" smtClean="0">
                <a:solidFill>
                  <a:srgbClr val="000000"/>
                </a:solidFill>
                <a:latin typeface="Times New Roman" panose="02020603050405020304" pitchFamily="18" charset="0"/>
                <a:cs typeface="Times New Roman" panose="02020603050405020304" pitchFamily="18" charset="0"/>
              </a:rPr>
              <a:t>达到</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个</a:t>
            </a:r>
            <a:r>
              <a:rPr lang="zh-CN" altLang="zh-CN" sz="2800" dirty="0">
                <a:solidFill>
                  <a:srgbClr val="000000"/>
                </a:solidFill>
                <a:latin typeface="Times New Roman" panose="02020603050405020304" pitchFamily="18" charset="0"/>
                <a:cs typeface="Times New Roman" panose="02020603050405020304" pitchFamily="18" charset="0"/>
              </a:rPr>
              <a:t>。中国还成功争取到联合国第四次</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大会的举办权。</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年底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中国成功打破西方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制裁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7475482" y="2402644"/>
            <a:ext cx="813043"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154 </a:t>
            </a:r>
            <a:endParaRPr lang="zh-CN" altLang="en-US" sz="2800" dirty="0"/>
          </a:p>
        </p:txBody>
      </p:sp>
      <p:sp>
        <p:nvSpPr>
          <p:cNvPr id="5" name="矩形 4"/>
          <p:cNvSpPr>
            <a:spLocks noChangeAspect="1"/>
          </p:cNvSpPr>
          <p:nvPr/>
        </p:nvSpPr>
        <p:spPr>
          <a:xfrm>
            <a:off x="3754821" y="2933983"/>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世界</a:t>
            </a:r>
            <a:r>
              <a:rPr lang="zh-CN" altLang="zh-CN" sz="2800" dirty="0" smtClean="0">
                <a:solidFill>
                  <a:srgbClr val="FF0000"/>
                </a:solidFill>
                <a:latin typeface="Times New Roman" panose="02020603050405020304" pitchFamily="18" charset="0"/>
                <a:cs typeface="Times New Roman" panose="02020603050405020304" pitchFamily="18" charset="0"/>
              </a:rPr>
              <a:t>妇女</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8267505" y="2965263"/>
            <a:ext cx="902811"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1993</a:t>
            </a:r>
            <a:endParaRPr lang="zh-CN" altLang="en-US" sz="2800" dirty="0"/>
          </a:p>
        </p:txBody>
      </p:sp>
    </p:spTree>
    <p:extLst>
      <p:ext uri="{BB962C8B-B14F-4D97-AF65-F5344CB8AC3E}">
        <p14:creationId xmlns:p14="http://schemas.microsoft.com/office/powerpoint/2010/main" val="2065156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493985"/>
            <a:ext cx="11430000" cy="116038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三、全方位外交</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rPr>
              <a:t>1</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外交策略及成果</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3940860813"/>
              </p:ext>
            </p:extLst>
          </p:nvPr>
        </p:nvGraphicFramePr>
        <p:xfrm>
          <a:off x="381000" y="1747607"/>
          <a:ext cx="11430000" cy="3602158"/>
        </p:xfrm>
        <a:graphic>
          <a:graphicData uri="http://schemas.openxmlformats.org/drawingml/2006/table">
            <a:tbl>
              <a:tblPr firstRow="1" firstCol="1" bandRow="1"/>
              <a:tblGrid>
                <a:gridCol w="3810000"/>
                <a:gridCol w="4269828"/>
                <a:gridCol w="3350172"/>
              </a:tblGrid>
              <a:tr h="514594">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外交</a:t>
                      </a: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策略</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成果</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史实</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8376">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与国际社会</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发展以</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、不对抗、不针对第三方为主要特征的新型大国关系</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分别同俄罗斯、美国、法国、英国、日本及欧盟等建立了发展面向</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21</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世纪</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的基本框架</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9188">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与周边国家</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积极发展</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关系</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1996</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年成为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全面对话伙伴国</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800" dirty="0">
                          <a:solidFill>
                            <a:srgbClr val="000000"/>
                          </a:solidFill>
                          <a:effectLst/>
                          <a:latin typeface="宋体" panose="02010600030101010101" pitchFamily="2" charset="-122"/>
                          <a:ea typeface="NEU-BZ-S92" panose="02020503000000020003" pitchFamily="18"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中国同发展中国家的关系得到进一步发展</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517634" y="2750919"/>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不结盟</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4269829" y="3615854"/>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双边</a:t>
            </a:r>
            <a:r>
              <a:rPr lang="zh-CN" altLang="zh-CN" sz="2800" dirty="0" smtClean="0">
                <a:solidFill>
                  <a:srgbClr val="FF0000"/>
                </a:solidFill>
                <a:latin typeface="Times New Roman" panose="02020603050405020304" pitchFamily="18" charset="0"/>
                <a:cs typeface="Times New Roman" panose="02020603050405020304" pitchFamily="18" charset="0"/>
              </a:rPr>
              <a:t>关系</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517634" y="4710069"/>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睦邻</a:t>
            </a:r>
            <a:r>
              <a:rPr lang="zh-CN" altLang="zh-CN" sz="2800" dirty="0" smtClean="0">
                <a:solidFill>
                  <a:srgbClr val="FF0000"/>
                </a:solidFill>
                <a:latin typeface="Times New Roman" panose="02020603050405020304" pitchFamily="18" charset="0"/>
                <a:cs typeface="Times New Roman" panose="02020603050405020304" pitchFamily="18" charset="0"/>
              </a:rPr>
              <a:t>友好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6319345" y="4283557"/>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东盟</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648369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2468903091"/>
              </p:ext>
            </p:extLst>
          </p:nvPr>
        </p:nvGraphicFramePr>
        <p:xfrm>
          <a:off x="381000" y="749125"/>
          <a:ext cx="11430000" cy="4390434"/>
        </p:xfrm>
        <a:graphic>
          <a:graphicData uri="http://schemas.openxmlformats.org/drawingml/2006/table">
            <a:tbl>
              <a:tblPr firstRow="1" firstCol="1" bandRow="1"/>
              <a:tblGrid>
                <a:gridCol w="1994338"/>
                <a:gridCol w="4908331"/>
                <a:gridCol w="4527331"/>
              </a:tblGrid>
              <a:tr h="487826">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外交策略</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成果</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史实</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5652">
                <a:tc rowSpan="3">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积极参与</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2001</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月</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博鳌亚洲论坛在</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成立</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这是第一个</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设在中国的国际性论坛</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3478">
                <a:tc vMerge="1">
                  <a:txBody>
                    <a:bodyPr/>
                    <a:lstStyle/>
                    <a:p>
                      <a:endParaRPr lang="zh-CN" altLang="en-US"/>
                    </a:p>
                  </a:txBody>
                  <a:tcPr/>
                </a:tc>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月</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上海合作组织成立</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这是第一个由中国参与推动建立并以中国城市命名的</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组织</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3478">
                <a:tc vMerge="1">
                  <a:txBody>
                    <a:bodyPr/>
                    <a:lstStyle/>
                    <a:p>
                      <a:endParaRPr lang="zh-CN" altLang="en-US"/>
                    </a:p>
                  </a:txBody>
                  <a:tcPr/>
                </a:tc>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月</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中国在</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成功举办亚太经合组织第九次领导人非正式会议</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为促进亚太地区经济的恢复和发展产生积极影响</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433551" y="3079828"/>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多边</a:t>
            </a:r>
            <a:r>
              <a:rPr lang="zh-CN" altLang="zh-CN" sz="2800" dirty="0" smtClean="0">
                <a:solidFill>
                  <a:srgbClr val="FF0000"/>
                </a:solidFill>
                <a:latin typeface="Times New Roman" panose="02020603050405020304" pitchFamily="18" charset="0"/>
                <a:cs typeface="Times New Roman" panose="02020603050405020304" pitchFamily="18" charset="0"/>
              </a:rPr>
              <a:t>外交</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2724807" y="1638202"/>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海南</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9115096" y="1198475"/>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永久</a:t>
            </a:r>
            <a:r>
              <a:rPr lang="zh-CN" altLang="zh-CN" sz="2800" dirty="0" smtClean="0">
                <a:solidFill>
                  <a:srgbClr val="FF0000"/>
                </a:solidFill>
                <a:latin typeface="Times New Roman" panose="02020603050405020304" pitchFamily="18" charset="0"/>
                <a:cs typeface="Times New Roman" panose="02020603050405020304" pitchFamily="18" charset="0"/>
              </a:rPr>
              <a:t>会址</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7612118" y="3042558"/>
            <a:ext cx="2787943"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综合性区域</a:t>
            </a:r>
            <a:r>
              <a:rPr lang="zh-CN" altLang="zh-CN" sz="2800" dirty="0" smtClean="0">
                <a:solidFill>
                  <a:srgbClr val="FF0000"/>
                </a:solidFill>
                <a:latin typeface="Times New Roman" panose="02020603050405020304" pitchFamily="18" charset="0"/>
                <a:cs typeface="Times New Roman" panose="02020603050405020304" pitchFamily="18" charset="0"/>
              </a:rPr>
              <a:t>合作</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4627179" y="3663514"/>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上海</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800241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303</TotalTime>
  <Words>824</Words>
  <Application>Microsoft Office PowerPoint</Application>
  <PresentationFormat>宽屏</PresentationFormat>
  <Paragraphs>109</Paragraphs>
  <Slides>17</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17</vt:i4>
      </vt:variant>
    </vt:vector>
  </HeadingPairs>
  <TitlesOfParts>
    <vt:vector size="33"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42</cp:revision>
  <dcterms:created xsi:type="dcterms:W3CDTF">2021-07-19T03:09:34Z</dcterms:created>
  <dcterms:modified xsi:type="dcterms:W3CDTF">2026-03-07T02:06:05Z</dcterms:modified>
</cp:coreProperties>
</file>