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0" r:id="rId2"/>
    <p:sldMasterId id="2147483708" r:id="rId3"/>
  </p:sldMasterIdLst>
  <p:notesMasterIdLst>
    <p:notesMasterId r:id="rId24"/>
  </p:notesMasterIdLst>
  <p:sldIdLst>
    <p:sldId id="347" r:id="rId4"/>
    <p:sldId id="350" r:id="rId5"/>
    <p:sldId id="296" r:id="rId6"/>
    <p:sldId id="345" r:id="rId7"/>
    <p:sldId id="351" r:id="rId8"/>
    <p:sldId id="355" r:id="rId9"/>
    <p:sldId id="354" r:id="rId10"/>
    <p:sldId id="357" r:id="rId11"/>
    <p:sldId id="358" r:id="rId12"/>
    <p:sldId id="359" r:id="rId13"/>
    <p:sldId id="360" r:id="rId14"/>
    <p:sldId id="361" r:id="rId15"/>
    <p:sldId id="362" r:id="rId16"/>
    <p:sldId id="346" r:id="rId17"/>
    <p:sldId id="364" r:id="rId18"/>
    <p:sldId id="363" r:id="rId19"/>
    <p:sldId id="352" r:id="rId20"/>
    <p:sldId id="365" r:id="rId21"/>
    <p:sldId id="353" r:id="rId22"/>
    <p:sldId id="349"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 userDrawn="1">
          <p15:clr>
            <a:srgbClr val="A4A3A4"/>
          </p15:clr>
        </p15:guide>
        <p15:guide id="2" pos="2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FFEE"/>
    <a:srgbClr val="C9FFDE"/>
    <a:srgbClr val="D5FFE5"/>
    <a:srgbClr val="4040C8"/>
    <a:srgbClr val="8FCFFF"/>
    <a:srgbClr val="C1EBF5"/>
    <a:srgbClr val="FFC000"/>
    <a:srgbClr val="3D7351"/>
    <a:srgbClr val="D9827B"/>
    <a:srgbClr val="D1E7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9" autoAdjust="0"/>
    <p:restoredTop sz="94660"/>
  </p:normalViewPr>
  <p:slideViewPr>
    <p:cSldViewPr snapToGrid="0" showGuides="1">
      <p:cViewPr varScale="1">
        <p:scale>
          <a:sx n="91" d="100"/>
          <a:sy n="91" d="100"/>
        </p:scale>
        <p:origin x="348" y="78"/>
      </p:cViewPr>
      <p:guideLst>
        <p:guide orient="horz" pos="210"/>
        <p:guide pos="211"/>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F8CE93-3421-4A9C-A82A-A596695197CE}" type="datetimeFigureOut">
              <a:rPr lang="zh-CN" altLang="en-US" smtClean="0"/>
              <a:t>2026-03-07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D60EB-E9B4-4072-ADC6-C3A0134EA174}" type="slidenum">
              <a:rPr lang="zh-CN" altLang="en-US" smtClean="0"/>
              <a:t>‹#›</a:t>
            </a:fld>
            <a:endParaRPr lang="zh-CN" altLang="en-US"/>
          </a:p>
        </p:txBody>
      </p:sp>
    </p:spTree>
    <p:extLst>
      <p:ext uri="{BB962C8B-B14F-4D97-AF65-F5344CB8AC3E}">
        <p14:creationId xmlns:p14="http://schemas.microsoft.com/office/powerpoint/2010/main" val="3421174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20</a:t>
            </a:fld>
            <a:endParaRPr lang="zh-CN" altLang="en-US"/>
          </a:p>
        </p:txBody>
      </p:sp>
    </p:spTree>
    <p:extLst>
      <p:ext uri="{BB962C8B-B14F-4D97-AF65-F5344CB8AC3E}">
        <p14:creationId xmlns:p14="http://schemas.microsoft.com/office/powerpoint/2010/main" val="16468108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3.xml"/><Relationship Id="rId1" Type="http://schemas.openxmlformats.org/officeDocument/2006/relationships/tags" Target="../tags/tag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199606136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a:spcBef>
                <a:spcPct val="0"/>
              </a:spcBef>
              <a:buFont typeface="Arial" panose="020B0604020202020204" pitchFamily="34" charset="0"/>
              <a:buNone/>
              <a:defRPr/>
            </a:pPr>
            <a:r>
              <a:rPr lang="zh-CN" altLang="en-US" sz="2000" dirty="0">
                <a:solidFill>
                  <a:prstClr val="white"/>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71237146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35143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212300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eaLnBrk="1" fontAlgn="auto" hangingPunct="1">
              <a:spcAft>
                <a:spcPts val="0"/>
              </a:spcAft>
              <a:buFont typeface="Arial" panose="020B0604020202020204" pitchFamily="34" charset="0"/>
              <a:buNone/>
              <a:defRPr/>
            </a:pPr>
            <a:r>
              <a:rPr lang="zh-CN" altLang="en-US" sz="2000" dirty="0">
                <a:solidFill>
                  <a:schemeClr val="bg1"/>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344656107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316714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3689538"/>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17451718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410984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221141915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76202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audio" Target="../media/audio1.wav"/><Relationship Id="rId4" Type="http://schemas.openxmlformats.org/officeDocument/2006/relationships/slide" Target="../slides/slid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5" Type="http://schemas.openxmlformats.org/officeDocument/2006/relationships/theme" Target="../theme/theme3.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8139024"/>
      </p:ext>
    </p:extLst>
  </p:cSld>
  <p:clrMap bg1="lt1" tx1="dk1" bg2="lt2" tx2="dk2" accent1="accent1" accent2="accent2" accent3="accent3" accent4="accent4" accent5="accent5" accent6="accent6" hlink="hlink" folHlink="folHlink"/>
  <p:sldLayoutIdLst>
    <p:sldLayoutId id="2147483660" r:id="rId1"/>
    <p:sldLayoutId id="2147483699" r:id="rId2"/>
    <p:sldLayoutId id="2147483652" r:id="rId3"/>
    <p:sldLayoutId id="2147483682" r:id="rId4"/>
    <p:sldLayoutId id="2147483721"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a16="http://schemas.microsoft.com/office/drawing/2014/main" xmlns=""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a16="http://schemas.microsoft.com/office/drawing/2014/main" xmlns=""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200" b="1" dirty="0">
              <a:solidFill>
                <a:prstClr val="white"/>
              </a:solidFill>
            </a:endParaRPr>
          </a:p>
        </p:txBody>
      </p:sp>
      <p:sp>
        <p:nvSpPr>
          <p:cNvPr id="2" name="动作按钮: 第一张 1">
            <a:hlinkClick r:id="rId4" action="ppaction://hlinksldjump" highlightClick="1">
              <a:snd r:embed="rId5"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157583829"/>
      </p:ext>
    </p:extLst>
  </p:cSld>
  <p:clrMap bg1="lt1" tx1="dk1" bg2="lt2" tx2="dk2" accent1="accent1" accent2="accent2" accent3="accent3" accent4="accent4" accent5="accent5" accent6="accent6" hlink="hlink" folHlink="folHlink"/>
  <p:sldLayoutIdLst>
    <p:sldLayoutId id="2147483701" r:id="rId1"/>
    <p:sldLayoutId id="2147483707"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62393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slide" Target="slide1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r>
              <a:rPr lang="zh-CN" altLang="en-US" sz="4656" b="1" dirty="0">
                <a:solidFill>
                  <a:srgbClr val="D60093"/>
                </a:solidFill>
                <a:latin typeface="隶书" panose="02010509060101010101" pitchFamily="49" charset="-122"/>
                <a:ea typeface="隶书" panose="02010509060101010101" pitchFamily="49" charset="-122"/>
              </a:rPr>
              <a:t>第</a:t>
            </a:r>
            <a:r>
              <a:rPr lang="en-US" altLang="zh-CN" sz="4656" b="1" dirty="0">
                <a:solidFill>
                  <a:srgbClr val="D60093"/>
                </a:solidFill>
                <a:latin typeface="隶书" panose="02010509060101010101" pitchFamily="49" charset="-122"/>
                <a:ea typeface="隶书" panose="02010509060101010101" pitchFamily="49" charset="-122"/>
              </a:rPr>
              <a:t>12</a:t>
            </a:r>
            <a:r>
              <a:rPr lang="zh-CN" altLang="en-US" sz="4656" b="1" dirty="0" smtClean="0">
                <a:solidFill>
                  <a:srgbClr val="D60093"/>
                </a:solidFill>
                <a:latin typeface="隶书" panose="02010509060101010101" pitchFamily="49" charset="-122"/>
                <a:ea typeface="隶书" panose="02010509060101010101" pitchFamily="49" charset="-122"/>
              </a:rPr>
              <a:t>课</a:t>
            </a:r>
            <a:endParaRPr lang="en-US" altLang="zh-CN" sz="4656" b="1" dirty="0" smtClean="0">
              <a:solidFill>
                <a:srgbClr val="D60093"/>
              </a:solidFill>
              <a:latin typeface="隶书" panose="02010509060101010101" pitchFamily="49" charset="-122"/>
              <a:ea typeface="隶书" panose="02010509060101010101" pitchFamily="49" charset="-122"/>
            </a:endParaRPr>
          </a:p>
          <a:p>
            <a:pPr algn="ctr" fontAlgn="base">
              <a:spcBef>
                <a:spcPct val="0"/>
              </a:spcBef>
              <a:spcAft>
                <a:spcPct val="0"/>
              </a:spcAft>
              <a:buFont typeface="Arial" panose="020B0604020202020204" pitchFamily="34" charset="0"/>
              <a:buNone/>
            </a:pPr>
            <a:r>
              <a:rPr lang="zh-CN" altLang="en-US" sz="4656" b="1" dirty="0" smtClean="0">
                <a:solidFill>
                  <a:srgbClr val="D60093"/>
                </a:solidFill>
                <a:latin typeface="隶书" panose="02010509060101010101" pitchFamily="49" charset="-122"/>
                <a:ea typeface="隶书" panose="02010509060101010101" pitchFamily="49" charset="-122"/>
              </a:rPr>
              <a:t>加快</a:t>
            </a:r>
            <a:r>
              <a:rPr lang="zh-CN" altLang="en-US" sz="4656" b="1" dirty="0">
                <a:solidFill>
                  <a:srgbClr val="D60093"/>
                </a:solidFill>
                <a:latin typeface="隶书" panose="02010509060101010101" pitchFamily="49" charset="-122"/>
                <a:ea typeface="隶书" panose="02010509060101010101" pitchFamily="49" charset="-122"/>
              </a:rPr>
              <a:t>改革开放和社会主义现代化建设步伐</a:t>
            </a:r>
            <a:endParaRPr lang="zh-CN" altLang="en-US" sz="4656" b="1" dirty="0">
              <a:solidFill>
                <a:srgbClr val="D60093"/>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8689582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419861"/>
            <a:ext cx="11430000" cy="513371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四、跨世纪发展战略</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科教兴国战略</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提出</a:t>
            </a:r>
            <a:r>
              <a:rPr lang="en-US" altLang="zh-CN" sz="2800" dirty="0">
                <a:solidFill>
                  <a:srgbClr val="000000"/>
                </a:solidFill>
                <a:latin typeface="Times New Roman" panose="02020603050405020304" pitchFamily="18" charset="0"/>
                <a:cs typeface="Times New Roman" panose="02020603050405020304" pitchFamily="18" charset="0"/>
              </a:rPr>
              <a:t>:1995</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中共中央确定实施科教兴国战略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提出要全面落实</a:t>
            </a:r>
            <a:r>
              <a:rPr lang="en-US" altLang="zh-CN" sz="2800" dirty="0" smtClean="0">
                <a:solidFill>
                  <a:srgbClr val="000000"/>
                </a:solidFill>
                <a:latin typeface="Times New Roman" panose="02020603050405020304" pitchFamily="18" charset="0"/>
                <a:cs typeface="Times New Roman" panose="02020603050405020304" pitchFamily="18" charset="0"/>
              </a:rPr>
              <a:t>_______</a:t>
            </a:r>
            <a:r>
              <a:rPr lang="zh-CN" altLang="zh-CN" sz="2800" dirty="0">
                <a:solidFill>
                  <a:srgbClr val="000000"/>
                </a:solidFill>
                <a:latin typeface="Times New Roman" panose="02020603050405020304" pitchFamily="18" charset="0"/>
                <a:cs typeface="Times New Roman" panose="02020603050405020304" pitchFamily="18" charset="0"/>
              </a:rPr>
              <a:t>是第一生产力要求</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把经济建设转移到依靠</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和提高劳动者素质的轨道上来。</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措施</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党和政府实施国家</a:t>
            </a:r>
            <a:r>
              <a:rPr lang="en-US" altLang="zh-CN" sz="2800" dirty="0" smtClean="0">
                <a:solidFill>
                  <a:srgbClr val="000000"/>
                </a:solidFill>
                <a:latin typeface="Times New Roman" panose="02020603050405020304" pitchFamily="18" charset="0"/>
                <a:cs typeface="Times New Roman" panose="02020603050405020304" pitchFamily="18" charset="0"/>
              </a:rPr>
              <a:t>_________</a:t>
            </a:r>
            <a:r>
              <a:rPr lang="en-US" altLang="zh-CN" sz="2800" dirty="0">
                <a:solidFill>
                  <a:srgbClr val="000000"/>
                </a:solidFill>
                <a:latin typeface="Times New Roman" panose="02020603050405020304" pitchFamily="18" charset="0"/>
                <a:cs typeface="Times New Roman" panose="02020603050405020304" pitchFamily="18" charset="0"/>
              </a:rPr>
              <a:t>___</a:t>
            </a:r>
            <a:r>
              <a:rPr lang="en-US" altLang="zh-CN" sz="2800" dirty="0" smtClean="0">
                <a:solidFill>
                  <a:srgbClr val="000000"/>
                </a:solidFill>
                <a:latin typeface="Times New Roman" panose="02020603050405020304" pitchFamily="18" charset="0"/>
                <a:cs typeface="Times New Roman" panose="02020603050405020304" pitchFamily="18" charset="0"/>
              </a:rPr>
              <a:t>_</a:t>
            </a:r>
            <a:r>
              <a:rPr lang="zh-CN" altLang="zh-CN" sz="2800" dirty="0" smtClean="0">
                <a:solidFill>
                  <a:srgbClr val="000000"/>
                </a:solidFill>
                <a:latin typeface="Times New Roman" panose="02020603050405020304" pitchFamily="18" charset="0"/>
                <a:cs typeface="Times New Roman" panose="02020603050405020304" pitchFamily="18" charset="0"/>
              </a:rPr>
              <a:t>发展</a:t>
            </a:r>
            <a:r>
              <a:rPr lang="zh-CN" altLang="zh-CN" sz="2800" dirty="0">
                <a:solidFill>
                  <a:srgbClr val="000000"/>
                </a:solidFill>
                <a:latin typeface="Times New Roman" panose="02020603050405020304" pitchFamily="18" charset="0"/>
                <a:cs typeface="Times New Roman" panose="02020603050405020304" pitchFamily="18" charset="0"/>
              </a:rPr>
              <a:t>计划</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全面推进</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加快高等教育改革发展。</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cs typeface="Times New Roman" panose="02020603050405020304" pitchFamily="18" charset="0"/>
              </a:rPr>
              <a:t>成就</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神舟一号飞船成功发射</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,________________</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en-US" altLang="zh-CN" sz="2800" dirty="0" smtClean="0">
                <a:solidFill>
                  <a:srgbClr val="000000"/>
                </a:solidFill>
                <a:latin typeface="Times New Roman" panose="02020603050405020304" pitchFamily="18" charset="0"/>
                <a:cs typeface="Times New Roman" panose="02020603050405020304" pitchFamily="18" charset="0"/>
              </a:rPr>
              <a:t>____</a:t>
            </a:r>
            <a:r>
              <a:rPr lang="zh-CN" altLang="zh-CN" sz="2800" dirty="0">
                <a:solidFill>
                  <a:srgbClr val="000000"/>
                </a:solidFill>
                <a:latin typeface="Times New Roman" panose="02020603050405020304" pitchFamily="18" charset="0"/>
                <a:cs typeface="Times New Roman" panose="02020603050405020304" pitchFamily="18" charset="0"/>
              </a:rPr>
              <a:t>设立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en-US" altLang="zh-CN" sz="2800" dirty="0" smtClean="0">
                <a:solidFill>
                  <a:srgbClr val="000000"/>
                </a:solidFill>
                <a:latin typeface="Times New Roman" panose="02020603050405020304" pitchFamily="18" charset="0"/>
                <a:cs typeface="Times New Roman" panose="02020603050405020304" pitchFamily="18" charset="0"/>
              </a:rPr>
              <a:t>_____</a:t>
            </a:r>
            <a:r>
              <a:rPr lang="zh-CN" altLang="zh-CN" sz="2800" dirty="0">
                <a:solidFill>
                  <a:srgbClr val="000000"/>
                </a:solidFill>
                <a:latin typeface="Times New Roman" panose="02020603050405020304" pitchFamily="18" charset="0"/>
                <a:cs typeface="Times New Roman" panose="02020603050405020304" pitchFamily="18" charset="0"/>
              </a:rPr>
              <a:t>》正式实施。</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10302766" y="1534806"/>
            <a:ext cx="171072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科学技术</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6981497" y="2081344"/>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科技</a:t>
            </a:r>
            <a:r>
              <a:rPr lang="zh-CN" altLang="zh-CN" sz="2800" dirty="0" smtClean="0">
                <a:solidFill>
                  <a:srgbClr val="FF0000"/>
                </a:solidFill>
                <a:latin typeface="Times New Roman" panose="02020603050405020304" pitchFamily="18" charset="0"/>
                <a:cs typeface="Times New Roman" panose="02020603050405020304" pitchFamily="18" charset="0"/>
              </a:rPr>
              <a:t>进步</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4552627" y="3180884"/>
            <a:ext cx="2428870"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重点基础</a:t>
            </a:r>
            <a:r>
              <a:rPr lang="zh-CN" altLang="zh-CN" sz="2800" dirty="0" smtClean="0">
                <a:solidFill>
                  <a:srgbClr val="FF0000"/>
                </a:solidFill>
                <a:latin typeface="Times New Roman" panose="02020603050405020304" pitchFamily="18" charset="0"/>
                <a:cs typeface="Times New Roman" panose="02020603050405020304" pitchFamily="18" charset="0"/>
              </a:rPr>
              <a:t>研究</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9861331" y="3198147"/>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素质</a:t>
            </a:r>
            <a:r>
              <a:rPr lang="zh-CN" altLang="zh-CN" sz="2800" dirty="0" smtClean="0">
                <a:solidFill>
                  <a:srgbClr val="FF0000"/>
                </a:solidFill>
                <a:latin typeface="Times New Roman" panose="02020603050405020304" pitchFamily="18" charset="0"/>
                <a:cs typeface="Times New Roman" panose="02020603050405020304" pitchFamily="18" charset="0"/>
              </a:rPr>
              <a:t>教育</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6073305" y="4322171"/>
            <a:ext cx="3506088"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国家最高科学技术</a:t>
            </a:r>
            <a:r>
              <a:rPr lang="zh-CN" altLang="zh-CN" sz="2800" dirty="0" smtClean="0">
                <a:solidFill>
                  <a:srgbClr val="FF0000"/>
                </a:solidFill>
                <a:latin typeface="Times New Roman" panose="02020603050405020304" pitchFamily="18" charset="0"/>
                <a:cs typeface="Times New Roman" panose="02020603050405020304" pitchFamily="18" charset="0"/>
              </a:rPr>
              <a:t>奖</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1432035" y="4829756"/>
            <a:ext cx="3865161"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中华人民共和国</a:t>
            </a:r>
            <a:r>
              <a:rPr lang="zh-CN" altLang="zh-CN" sz="2800" dirty="0" smtClean="0">
                <a:solidFill>
                  <a:srgbClr val="FF0000"/>
                </a:solidFill>
                <a:latin typeface="Times New Roman" panose="02020603050405020304" pitchFamily="18" charset="0"/>
                <a:cs typeface="Times New Roman" panose="02020603050405020304" pitchFamily="18" charset="0"/>
              </a:rPr>
              <a:t>教育法</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4140834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randombar(horizontal)">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25953"/>
            <a:ext cx="11430000" cy="227421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可持续发展战略</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背景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我国经济高速粗放增长</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经济规模越来越大。</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实施</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中共十五大将实施可持续发展战略作为跨世纪发展的重要任务</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强调要正确处理</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同人口、资源、环境的关系。</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3061138" y="3195442"/>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经济</a:t>
            </a:r>
            <a:r>
              <a:rPr lang="zh-CN" altLang="zh-CN" sz="2800" dirty="0" smtClean="0">
                <a:solidFill>
                  <a:srgbClr val="FF0000"/>
                </a:solidFill>
                <a:latin typeface="Times New Roman" panose="02020603050405020304" pitchFamily="18" charset="0"/>
                <a:cs typeface="Times New Roman" panose="02020603050405020304" pitchFamily="18" charset="0"/>
              </a:rPr>
              <a:t>发展</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2608971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234375"/>
            <a:ext cx="11430000" cy="56938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西部大开发战略</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背景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由于历史原因和客观条件限制</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西部地区与东部地区的发展差距较大。</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实施</a:t>
            </a: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__________</a:t>
            </a:r>
            <a:r>
              <a:rPr lang="zh-CN" altLang="zh-CN" sz="2800" dirty="0" smtClean="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中共中央决定实施西部大开发战略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通过优先安排</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建设等措施</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支持</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地区和</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地区加快发展</a:t>
            </a:r>
            <a:r>
              <a:rPr lang="zh-CN" altLang="zh-CN" sz="2800" dirty="0" smtClean="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__________</a:t>
            </a:r>
            <a:r>
              <a:rPr lang="zh-CN" altLang="zh-CN" sz="2800" dirty="0" smtClean="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西部大开发战略全面启动。</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cs typeface="Times New Roman" panose="02020603050405020304" pitchFamily="18" charset="0"/>
              </a:rPr>
              <a:t>成就</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铁路、西气东输等一批重大工程相继开工。</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(4)</a:t>
            </a:r>
            <a:r>
              <a:rPr lang="zh-CN" altLang="zh-CN" sz="2800" dirty="0">
                <a:solidFill>
                  <a:srgbClr val="000000"/>
                </a:solidFill>
                <a:latin typeface="Times New Roman" panose="02020603050405020304" pitchFamily="18" charset="0"/>
                <a:cs typeface="Times New Roman" panose="02020603050405020304" pitchFamily="18" charset="0"/>
              </a:rPr>
              <a:t>意义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西部大开发有力推动了</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地区的经济发展和社会进步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对于维护</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、社会稳定和国家安全具有重大而深远的意义。</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2146739" y="1923888"/>
            <a:ext cx="992579"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1999 </a:t>
            </a:r>
            <a:endParaRPr lang="zh-CN" altLang="en-US" sz="2800" dirty="0"/>
          </a:p>
        </p:txBody>
      </p:sp>
      <p:sp>
        <p:nvSpPr>
          <p:cNvPr id="5" name="矩形 4"/>
          <p:cNvSpPr>
            <a:spLocks noChangeAspect="1"/>
          </p:cNvSpPr>
          <p:nvPr/>
        </p:nvSpPr>
        <p:spPr>
          <a:xfrm>
            <a:off x="549166" y="2472732"/>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基础</a:t>
            </a:r>
            <a:r>
              <a:rPr lang="zh-CN" altLang="zh-CN" sz="2800" dirty="0" smtClean="0">
                <a:solidFill>
                  <a:srgbClr val="FF0000"/>
                </a:solidFill>
                <a:latin typeface="Times New Roman" panose="02020603050405020304" pitchFamily="18" charset="0"/>
                <a:cs typeface="Times New Roman" panose="02020603050405020304" pitchFamily="18" charset="0"/>
              </a:rPr>
              <a:t>设施</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5007967" y="2465254"/>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中西部</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8001000" y="2472732"/>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民族</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748864" y="3016896"/>
            <a:ext cx="902811"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2000</a:t>
            </a:r>
            <a:endParaRPr lang="zh-CN" altLang="en-US" sz="2800" dirty="0"/>
          </a:p>
        </p:txBody>
      </p:sp>
      <p:sp>
        <p:nvSpPr>
          <p:cNvPr id="9" name="矩形 8"/>
          <p:cNvSpPr>
            <a:spLocks noChangeAspect="1"/>
          </p:cNvSpPr>
          <p:nvPr/>
        </p:nvSpPr>
        <p:spPr>
          <a:xfrm>
            <a:off x="1787665" y="3576033"/>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西电东</a:t>
            </a:r>
            <a:r>
              <a:rPr lang="zh-CN" altLang="zh-CN" sz="2800" dirty="0" smtClean="0">
                <a:solidFill>
                  <a:srgbClr val="FF0000"/>
                </a:solidFill>
                <a:latin typeface="Times New Roman" panose="02020603050405020304" pitchFamily="18" charset="0"/>
                <a:cs typeface="Times New Roman" panose="02020603050405020304" pitchFamily="18" charset="0"/>
              </a:rPr>
              <a:t>送</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0" name="矩形 9"/>
          <p:cNvSpPr>
            <a:spLocks noChangeAspect="1"/>
          </p:cNvSpPr>
          <p:nvPr/>
        </p:nvSpPr>
        <p:spPr>
          <a:xfrm>
            <a:off x="4112172" y="3555013"/>
            <a:ext cx="992579" cy="652486"/>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青藏</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1" name="矩形 10"/>
          <p:cNvSpPr>
            <a:spLocks noChangeAspect="1"/>
          </p:cNvSpPr>
          <p:nvPr/>
        </p:nvSpPr>
        <p:spPr>
          <a:xfrm>
            <a:off x="5599710" y="4685623"/>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西部</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2" name="矩形 11"/>
          <p:cNvSpPr>
            <a:spLocks noChangeAspect="1"/>
          </p:cNvSpPr>
          <p:nvPr/>
        </p:nvSpPr>
        <p:spPr>
          <a:xfrm>
            <a:off x="1926021" y="5234304"/>
            <a:ext cx="171072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民族团结</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1956524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randombar(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randombar(horizontal)">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randombar(horizontal)">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769805"/>
            <a:ext cx="11430000" cy="395467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4</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引进来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走出去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相结合的开放战略</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背景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世纪之交</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根据</a:t>
            </a:r>
            <a:r>
              <a:rPr lang="en-US" altLang="zh-CN" sz="2800" dirty="0" smtClean="0">
                <a:solidFill>
                  <a:srgbClr val="000000"/>
                </a:solidFill>
                <a:latin typeface="Times New Roman" panose="02020603050405020304" pitchFamily="18" charset="0"/>
                <a:cs typeface="Times New Roman" panose="02020603050405020304" pitchFamily="18" charset="0"/>
              </a:rPr>
              <a:t>__________</a:t>
            </a:r>
            <a:r>
              <a:rPr lang="zh-CN" altLang="zh-CN" sz="2800" dirty="0" smtClean="0">
                <a:solidFill>
                  <a:srgbClr val="000000"/>
                </a:solidFill>
                <a:latin typeface="Times New Roman" panose="02020603050405020304" pitchFamily="18" charset="0"/>
                <a:cs typeface="Times New Roman" panose="02020603050405020304" pitchFamily="18" charset="0"/>
              </a:rPr>
              <a:t>的</a:t>
            </a:r>
            <a:r>
              <a:rPr lang="zh-CN" altLang="zh-CN" sz="2800" dirty="0">
                <a:solidFill>
                  <a:srgbClr val="000000"/>
                </a:solidFill>
                <a:latin typeface="Times New Roman" panose="02020603050405020304" pitchFamily="18" charset="0"/>
                <a:cs typeface="Times New Roman" panose="02020603050405020304" pitchFamily="18" charset="0"/>
              </a:rPr>
              <a:t>新趋势</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我国提出并实施</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引进来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走出去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相结合的开放战略。</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成就</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一批有实力有优势的国有企业到国外</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积极参与国际经济技术合作和竞争。</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cs typeface="Times New Roman" panose="02020603050405020304" pitchFamily="18" charset="0"/>
              </a:rPr>
              <a:t>意义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中国经济进一步融入</a:t>
            </a:r>
            <a:r>
              <a:rPr lang="en-US" altLang="zh-CN" sz="2800" dirty="0" smtClean="0">
                <a:solidFill>
                  <a:srgbClr val="000000"/>
                </a:solidFill>
                <a:latin typeface="Times New Roman" panose="02020603050405020304" pitchFamily="18" charset="0"/>
                <a:cs typeface="Times New Roman" panose="02020603050405020304" pitchFamily="18" charset="0"/>
              </a:rPr>
              <a:t>__________</a:t>
            </a:r>
            <a:r>
              <a:rPr lang="zh-CN" altLang="zh-CN" sz="2800" dirty="0" smtClean="0">
                <a:solidFill>
                  <a:srgbClr val="000000"/>
                </a:solidFill>
                <a:latin typeface="Times New Roman" panose="02020603050405020304" pitchFamily="18" charset="0"/>
                <a:cs typeface="Times New Roman" panose="02020603050405020304" pitchFamily="18" charset="0"/>
              </a:rPr>
              <a:t>进程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获得了更为广阔的发展空间。</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a:spLocks noChangeAspect="1"/>
          </p:cNvSpPr>
          <p:nvPr/>
        </p:nvSpPr>
        <p:spPr>
          <a:xfrm>
            <a:off x="3838904" y="1329998"/>
            <a:ext cx="2069797"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经济</a:t>
            </a:r>
            <a:r>
              <a:rPr lang="zh-CN" altLang="zh-CN" sz="2800" dirty="0" smtClean="0">
                <a:solidFill>
                  <a:srgbClr val="FF0000"/>
                </a:solidFill>
                <a:latin typeface="Times New Roman" panose="02020603050405020304" pitchFamily="18" charset="0"/>
                <a:cs typeface="Times New Roman" panose="02020603050405020304" pitchFamily="18" charset="0"/>
              </a:rPr>
              <a:t>全球化</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7454462" y="2447026"/>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投资</a:t>
            </a:r>
            <a:r>
              <a:rPr lang="zh-CN" altLang="zh-CN" sz="2800" dirty="0" smtClean="0">
                <a:solidFill>
                  <a:srgbClr val="FF0000"/>
                </a:solidFill>
                <a:latin typeface="Times New Roman" panose="02020603050405020304" pitchFamily="18" charset="0"/>
                <a:cs typeface="Times New Roman" panose="02020603050405020304" pitchFamily="18" charset="0"/>
              </a:rPr>
              <a:t>办厂</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4852782" y="3547680"/>
            <a:ext cx="2069797"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经济</a:t>
            </a:r>
            <a:r>
              <a:rPr lang="zh-CN" altLang="zh-CN" sz="2800" dirty="0" smtClean="0">
                <a:solidFill>
                  <a:srgbClr val="FF0000"/>
                </a:solidFill>
                <a:latin typeface="Times New Roman" panose="02020603050405020304" pitchFamily="18" charset="0"/>
                <a:cs typeface="Times New Roman" panose="02020603050405020304" pitchFamily="18" charset="0"/>
              </a:rPr>
              <a:t>全球化</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2229799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3622979" y="103386"/>
            <a:ext cx="5746402" cy="669887"/>
            <a:chOff x="3606630" y="897473"/>
            <a:chExt cx="4749093" cy="669887"/>
          </a:xfrm>
        </p:grpSpPr>
        <p:pic>
          <p:nvPicPr>
            <p:cNvPr id="21" name="图片 20" descr="阴影"/>
            <p:cNvPicPr>
              <a:picLocks noChangeAspect="1"/>
            </p:cNvPicPr>
            <p:nvPr/>
          </p:nvPicPr>
          <p:blipFill>
            <a:blip r:embed="rId2"/>
            <a:stretch>
              <a:fillRect/>
            </a:stretch>
          </p:blipFill>
          <p:spPr>
            <a:xfrm>
              <a:off x="3606630" y="897473"/>
              <a:ext cx="4749093" cy="669887"/>
            </a:xfrm>
            <a:prstGeom prst="rect">
              <a:avLst/>
            </a:prstGeom>
          </p:spPr>
        </p:pic>
        <p:sp>
          <p:nvSpPr>
            <p:cNvPr id="22" name="文本框 21"/>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探究</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重难解析</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grpSp>
        <p:nvGrpSpPr>
          <p:cNvPr id="3" name="组合 2"/>
          <p:cNvGrpSpPr/>
          <p:nvPr/>
        </p:nvGrpSpPr>
        <p:grpSpPr>
          <a:xfrm>
            <a:off x="551262" y="1449850"/>
            <a:ext cx="1922148" cy="628957"/>
            <a:chOff x="1483204" y="2104455"/>
            <a:chExt cx="1922148" cy="628957"/>
          </a:xfrm>
        </p:grpSpPr>
        <p:pic>
          <p:nvPicPr>
            <p:cNvPr id="14" name="bdc.eps" descr="id:2147490647;FounderCES"/>
            <p:cNvPicPr/>
            <p:nvPr/>
          </p:nvPicPr>
          <p:blipFill>
            <a:blip r:embed="rId3">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2" name="矩形 1"/>
            <p:cNvSpPr>
              <a:spLocks noChangeAspect="1"/>
            </p:cNvSpPr>
            <p:nvPr/>
          </p:nvSpPr>
          <p:spPr>
            <a:xfrm>
              <a:off x="1584106" y="2104455"/>
              <a:ext cx="1720343" cy="600229"/>
            </a:xfrm>
            <a:prstGeom prst="rect">
              <a:avLst/>
            </a:prstGeom>
          </p:spPr>
          <p:txBody>
            <a:bodyPr wrap="none">
              <a:spAutoFit/>
            </a:bodyPr>
            <a:lstStyle/>
            <a:p>
              <a:pPr>
                <a:lnSpc>
                  <a:spcPct val="130000"/>
                </a:lnSpc>
              </a:pPr>
              <a:r>
                <a:rPr lang="zh-CN" altLang="zh-CN"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论从史</a:t>
              </a:r>
              <a:r>
                <a:rPr lang="zh-CN" altLang="zh-CN" sz="2800" dirty="0" smtClean="0">
                  <a:solidFill>
                    <a:srgbClr val="00B0F0"/>
                  </a:solidFill>
                  <a:latin typeface="Arial" panose="020B0604020202020204" pitchFamily="34" charset="0"/>
                  <a:ea typeface="黑体" panose="02010609060101010101" pitchFamily="49" charset="-122"/>
                  <a:cs typeface="Times New Roman" panose="02020603050405020304" pitchFamily="18" charset="0"/>
                </a:rPr>
                <a:t>出</a:t>
              </a:r>
              <a:r>
                <a:rPr lang="en-US" altLang="zh-CN" sz="2800" dirty="0" smtClean="0">
                  <a:solidFill>
                    <a:srgbClr val="00B0F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solidFill>
                  <a:srgbClr val="00B0F0"/>
                </a:solidFill>
              </a:endParaRPr>
            </a:p>
          </p:txBody>
        </p:sp>
      </p:grpSp>
      <p:sp>
        <p:nvSpPr>
          <p:cNvPr id="4" name="矩形 3"/>
          <p:cNvSpPr>
            <a:spLocks noChangeAspect="1"/>
          </p:cNvSpPr>
          <p:nvPr/>
        </p:nvSpPr>
        <p:spPr>
          <a:xfrm>
            <a:off x="381000" y="804803"/>
            <a:ext cx="11430000" cy="593752"/>
          </a:xfrm>
          <a:prstGeom prst="rect">
            <a:avLst/>
          </a:prstGeom>
        </p:spPr>
        <p:txBody>
          <a:bodyPr>
            <a:spAutoFit/>
          </a:bodyPr>
          <a:lstStyle/>
          <a:p>
            <a:pPr algn="ct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探究</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点</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邓小平</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对中国改革开放和社会主义现代化建设的作用</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381000" y="2120992"/>
            <a:ext cx="11430000" cy="395467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800" dirty="0">
                <a:solidFill>
                  <a:srgbClr val="000000"/>
                </a:solidFill>
                <a:latin typeface="Times New Roman" panose="02020603050405020304" pitchFamily="18"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我国经济体制改革确定什么样的目标模式</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是关系整个社会主义现代化建设全局的一个重大问题。这个问题的核心</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是正确认识和处理计划与市场的关系。</a:t>
            </a:r>
            <a:r>
              <a:rPr lang="en-US"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实践表明</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市场作用发挥比较充分的地方</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经济活力就比较强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发展态势也比较好。</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中共十四大报告</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根据材料一并结合所学知识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指出中共十四大提出建立怎样的经济体制。概括这一体制对中国社会经济发展带来的积极影响。</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7072758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381000" y="1648374"/>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Times New Roman" panose="02020603050405020304" pitchFamily="18" charset="0"/>
                <a:cs typeface="Times New Roman" panose="02020603050405020304" pitchFamily="18" charset="0"/>
              </a:rPr>
              <a:t>经济体制</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社会主义市场经济体制。积极影响</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有利于增强经济活力</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推动改革开放和社会生产力的发展进步</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有利于实现我国经济的协调发展和稳定增长</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有利于社会主义现代化建设。</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221617333"/>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381000" y="10510"/>
            <a:ext cx="11430000" cy="451482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1997</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800" dirty="0">
                <a:solidFill>
                  <a:srgbClr val="000000"/>
                </a:solidFill>
                <a:latin typeface="Times New Roman" panose="02020603050405020304" pitchFamily="18" charset="0"/>
                <a:cs typeface="Times New Roman" panose="02020603050405020304" pitchFamily="18" charset="0"/>
              </a:rPr>
              <a:t>25</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江泽民在邓小平追悼大会上致悼词</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邓小平同志这样说过</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如果没有毛泽东同志</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我们中国人民至少还要在黑暗中摸索更长的时间。我们今天同样应当说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如果没有邓小平同志</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中国人民就不可能有今天的新生活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中国就不可能有今天改革开放的新局面和社会主义现代化的光明前景。</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摘编自金冲及《二十世纪中国史纲》</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根据材料二并结合所学知识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谈谈邓小平对中国改革开放和社会主义现代化建设的作用。</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5" name="矩形 14"/>
          <p:cNvSpPr>
            <a:spLocks noChangeAspect="1"/>
          </p:cNvSpPr>
          <p:nvPr/>
        </p:nvSpPr>
        <p:spPr>
          <a:xfrm>
            <a:off x="381000" y="4525336"/>
            <a:ext cx="11430000" cy="227421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Times New Roman" panose="02020603050405020304" pitchFamily="18" charset="0"/>
                <a:cs typeface="Times New Roman" panose="02020603050405020304" pitchFamily="18" charset="0"/>
              </a:rPr>
              <a:t>邓小平是中国社会主义改革开放和现代化建设的总设计师</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中国特色社会主义道路的开创者</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邓小平理论的主要创立者。邓小平理论围绕什么是社会主义、怎样建设社会主义这一根本问题</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科学回答了建设中国特色社会主义的一系列基本问题。</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75232698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551262" y="638212"/>
            <a:ext cx="1922148" cy="628957"/>
            <a:chOff x="1483204" y="2104455"/>
            <a:chExt cx="1922148" cy="628957"/>
          </a:xfrm>
        </p:grpSpPr>
        <p:pic>
          <p:nvPicPr>
            <p:cNvPr id="16" name="bdc.eps" descr="id:2147490647;FounderCES"/>
            <p:cNvPicPr/>
            <p:nvPr/>
          </p:nvPicPr>
          <p:blipFill>
            <a:blip r:embed="rId2">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17" name="矩形 16"/>
            <p:cNvSpPr>
              <a:spLocks noChangeAspect="1"/>
            </p:cNvSpPr>
            <p:nvPr/>
          </p:nvSpPr>
          <p:spPr>
            <a:xfrm>
              <a:off x="1584106" y="2104455"/>
              <a:ext cx="1620957" cy="600229"/>
            </a:xfrm>
            <a:prstGeom prst="rect">
              <a:avLst/>
            </a:prstGeom>
          </p:spPr>
          <p:txBody>
            <a:bodyPr wrap="none">
              <a:spAutoFit/>
            </a:bodyPr>
            <a:lstStyle/>
            <a:p>
              <a:pPr>
                <a:lnSpc>
                  <a:spcPct val="130000"/>
                </a:lnSpc>
              </a:pPr>
              <a:r>
                <a:rPr lang="zh-CN" altLang="en-US"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典型例题</a:t>
              </a:r>
              <a:endParaRPr lang="zh-CN" altLang="en-US" sz="2800" dirty="0">
                <a:solidFill>
                  <a:srgbClr val="00B0F0"/>
                </a:solidFill>
              </a:endParaRPr>
            </a:p>
          </p:txBody>
        </p:sp>
      </p:grpSp>
      <p:sp>
        <p:nvSpPr>
          <p:cNvPr id="2" name="矩形 1"/>
          <p:cNvSpPr>
            <a:spLocks noChangeAspect="1"/>
          </p:cNvSpPr>
          <p:nvPr/>
        </p:nvSpPr>
        <p:spPr>
          <a:xfrm>
            <a:off x="381000" y="1332738"/>
            <a:ext cx="11430000" cy="339451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他多次成为美国某一本影响力很大的杂志的封面人物</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因为他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开启了中国社会主义现代化建设的伟大征程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。材料中的他是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民主革命的先行者</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中华人民共和国的缔造者</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人民的好总理</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中国社会主义改革开放和现代化建设的总设计师</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9090428" y="1920684"/>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D</a:t>
            </a:r>
            <a:endParaRPr lang="zh-CN" altLang="en-US" sz="2800" b="1" dirty="0">
              <a:solidFill>
                <a:srgbClr val="FF0000"/>
              </a:solidFill>
            </a:endParaRPr>
          </a:p>
        </p:txBody>
      </p:sp>
    </p:spTree>
    <p:extLst>
      <p:ext uri="{BB962C8B-B14F-4D97-AF65-F5344CB8AC3E}">
        <p14:creationId xmlns:p14="http://schemas.microsoft.com/office/powerpoint/2010/main" val="32108784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1218047"/>
            <a:ext cx="11430000" cy="339451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在中国改革开放和社会主义现代化建设中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邓小平理论围绕什么是社会主义、怎样建设社会主义这一根本问题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科学回答了建设中国特色社会主义的一系列基本问题。邓小平是中国社会主义改革开放和现代化建设的总设计师。根据材料</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开启了中国社会主义现代化建设的伟大征程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并结合所学知识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可知材料中的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是邓小平</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邓小平是中国社会主义改革开放和现代化建设的总设计师。</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18377700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55236" y="0"/>
            <a:ext cx="8460516" cy="606454"/>
            <a:chOff x="1955236" y="1037761"/>
            <a:chExt cx="8460516" cy="606454"/>
          </a:xfrm>
        </p:grpSpPr>
        <p:pic>
          <p:nvPicPr>
            <p:cNvPr id="5" name="知识概览.eps" descr="id:2147490668;FounderCES"/>
            <p:cNvPicPr/>
            <p:nvPr/>
          </p:nvPicPr>
          <p:blipFill>
            <a:blip r:embed="rId2">
              <a:clrChange>
                <a:clrFrom>
                  <a:srgbClr val="FFFFFF"/>
                </a:clrFrom>
                <a:clrTo>
                  <a:srgbClr val="FFFFFF">
                    <a:alpha val="0"/>
                  </a:srgbClr>
                </a:clrTo>
              </a:clrChange>
            </a:blip>
            <a:stretch>
              <a:fillRect/>
            </a:stretch>
          </p:blipFill>
          <p:spPr>
            <a:xfrm>
              <a:off x="1955236" y="1079801"/>
              <a:ext cx="8460516" cy="564414"/>
            </a:xfrm>
            <a:prstGeom prst="rect">
              <a:avLst/>
            </a:prstGeom>
          </p:spPr>
        </p:pic>
        <p:sp>
          <p:nvSpPr>
            <p:cNvPr id="4" name="矩形 3"/>
            <p:cNvSpPr>
              <a:spLocks noChangeAspect="1"/>
            </p:cNvSpPr>
            <p:nvPr/>
          </p:nvSpPr>
          <p:spPr>
            <a:xfrm>
              <a:off x="4942489" y="1037761"/>
              <a:ext cx="2614818" cy="600229"/>
            </a:xfrm>
            <a:prstGeom prst="rect">
              <a:avLst/>
            </a:prstGeom>
          </p:spPr>
          <p:txBody>
            <a:bodyPr wrap="none">
              <a:spAutoFit/>
            </a:bodyPr>
            <a:lstStyle/>
            <a:p>
              <a:pPr>
                <a:lnSpc>
                  <a:spcPct val="130000"/>
                </a:lnSpc>
              </a:pP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知</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识</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概</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览</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solidFill>
                  <a:schemeClr val="bg1"/>
                </a:solidFill>
              </a:endParaRPr>
            </a:p>
          </p:txBody>
        </p:sp>
      </p:grpSp>
      <p:pic>
        <p:nvPicPr>
          <p:cNvPr id="7" name="25DKRGX17.eps" descr="id:2147492085;FounderCES"/>
          <p:cNvPicPr/>
          <p:nvPr/>
        </p:nvPicPr>
        <p:blipFill>
          <a:blip r:embed="rId3">
            <a:clrChange>
              <a:clrFrom>
                <a:srgbClr val="FFFFFF"/>
              </a:clrFrom>
              <a:clrTo>
                <a:srgbClr val="FFFFFF">
                  <a:alpha val="0"/>
                </a:srgbClr>
              </a:clrTo>
            </a:clrChange>
          </a:blip>
          <a:stretch>
            <a:fillRect/>
          </a:stretch>
        </p:blipFill>
        <p:spPr>
          <a:xfrm>
            <a:off x="2806777" y="642269"/>
            <a:ext cx="7072947" cy="6178124"/>
          </a:xfrm>
          <a:prstGeom prst="rect">
            <a:avLst/>
          </a:prstGeom>
        </p:spPr>
      </p:pic>
    </p:spTree>
    <p:extLst>
      <p:ext uri="{BB962C8B-B14F-4D97-AF65-F5344CB8AC3E}">
        <p14:creationId xmlns:p14="http://schemas.microsoft.com/office/powerpoint/2010/main" val="403948437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500417" y="336338"/>
            <a:ext cx="2646878" cy="1107996"/>
          </a:xfrm>
          <a:prstGeom prst="rect">
            <a:avLst/>
          </a:prstGeom>
          <a:noFill/>
        </p:spPr>
        <p:txBody>
          <a:bodyPr wrap="none" lIns="91440" tIns="45720" rIns="91440" bIns="45720">
            <a:spAutoFit/>
            <a:scene3d>
              <a:camera prst="obliqueTopLeft"/>
              <a:lightRig rig="threePt" dir="t"/>
            </a:scene3d>
          </a:bodyPr>
          <a:lstStyle/>
          <a:p>
            <a:pPr algn="ctr"/>
            <a:r>
              <a:rPr lang="zh-CN" altLang="en-US" sz="6600" b="1" dirty="0" smtClean="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rPr>
              <a:t>目    录</a:t>
            </a:r>
            <a:endParaRPr lang="zh-CN" altLang="en-US" sz="6600" b="1" dirty="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endParaRPr>
          </a:p>
        </p:txBody>
      </p:sp>
      <p:sp>
        <p:nvSpPr>
          <p:cNvPr id="25" name="圆角矩形 24">
            <a:hlinkClick r:id="rId2" action="ppaction://hlinksldjump"/>
          </p:cNvPr>
          <p:cNvSpPr/>
          <p:nvPr/>
        </p:nvSpPr>
        <p:spPr>
          <a:xfrm>
            <a:off x="1459813" y="1992087"/>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目标</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学习概览</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6" name="圆角矩形 25">
            <a:hlinkClick r:id="rId3" action="ppaction://hlinksldjump"/>
          </p:cNvPr>
          <p:cNvSpPr/>
          <p:nvPr/>
        </p:nvSpPr>
        <p:spPr>
          <a:xfrm>
            <a:off x="3826328" y="3225639"/>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基础</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自主预习</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7" name="圆角矩形 26">
            <a:hlinkClick r:id="rId4" action="ppaction://hlinksldjump"/>
          </p:cNvPr>
          <p:cNvSpPr/>
          <p:nvPr/>
        </p:nvSpPr>
        <p:spPr>
          <a:xfrm>
            <a:off x="6487885" y="4459191"/>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探究</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重难解析</a:t>
            </a:r>
            <a:endParaRPr lang="zh-CN" altLang="en-US" sz="3600" dirty="0">
              <a:solidFill>
                <a:prstClr val="white"/>
              </a:solidFill>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15802533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99867134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622979" y="103386"/>
            <a:ext cx="5746402" cy="669887"/>
            <a:chOff x="3606630" y="897473"/>
            <a:chExt cx="4749093" cy="669887"/>
          </a:xfrm>
        </p:grpSpPr>
        <p:pic>
          <p:nvPicPr>
            <p:cNvPr id="16" name="图片 15" descr="阴影"/>
            <p:cNvPicPr>
              <a:picLocks noChangeAspect="1"/>
            </p:cNvPicPr>
            <p:nvPr/>
          </p:nvPicPr>
          <p:blipFill>
            <a:blip r:embed="rId2"/>
            <a:stretch>
              <a:fillRect/>
            </a:stretch>
          </p:blipFill>
          <p:spPr>
            <a:xfrm>
              <a:off x="3606630" y="897473"/>
              <a:ext cx="4749093" cy="669887"/>
            </a:xfrm>
            <a:prstGeom prst="rect">
              <a:avLst/>
            </a:prstGeom>
          </p:spPr>
        </p:pic>
        <p:sp>
          <p:nvSpPr>
            <p:cNvPr id="17" name="文本框 16"/>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目标</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学习概览</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1851773"/>
            <a:ext cx="11430000" cy="227421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了解社会主义市场经济体制的建立与完善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了解加入世界贸易组织等史事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认识邓小平对改革开放所起的重要作用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认识改革开放对中国社会发展的重大意义和对世界的重要影响</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了解邓小平理论对社会主义现代化建设的重要指导意义。</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241549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5"/>
                                        </p:tgtEl>
                                        <p:attrNameLst>
                                          <p:attrName>r</p:attrName>
                                        </p:attrNameLst>
                                      </p:cBhvr>
                                    </p:animRot>
                                    <p:animRot by="-240000">
                                      <p:cBhvr>
                                        <p:cTn id="7" dur="200" fill="hold">
                                          <p:stCondLst>
                                            <p:cond delay="200"/>
                                          </p:stCondLst>
                                        </p:cTn>
                                        <p:tgtEl>
                                          <p:spTgt spid="15"/>
                                        </p:tgtEl>
                                        <p:attrNameLst>
                                          <p:attrName>r</p:attrName>
                                        </p:attrNameLst>
                                      </p:cBhvr>
                                    </p:animRot>
                                    <p:animRot by="240000">
                                      <p:cBhvr>
                                        <p:cTn id="8" dur="200" fill="hold">
                                          <p:stCondLst>
                                            <p:cond delay="400"/>
                                          </p:stCondLst>
                                        </p:cTn>
                                        <p:tgtEl>
                                          <p:spTgt spid="15"/>
                                        </p:tgtEl>
                                        <p:attrNameLst>
                                          <p:attrName>r</p:attrName>
                                        </p:attrNameLst>
                                      </p:cBhvr>
                                    </p:animRot>
                                    <p:animRot by="-240000">
                                      <p:cBhvr>
                                        <p:cTn id="9" dur="200" fill="hold">
                                          <p:stCondLst>
                                            <p:cond delay="600"/>
                                          </p:stCondLst>
                                        </p:cTn>
                                        <p:tgtEl>
                                          <p:spTgt spid="15"/>
                                        </p:tgtEl>
                                        <p:attrNameLst>
                                          <p:attrName>r</p:attrName>
                                        </p:attrNameLst>
                                      </p:cBhvr>
                                    </p:animRot>
                                    <p:animRot by="120000">
                                      <p:cBhvr>
                                        <p:cTn id="10"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81000" y="209677"/>
            <a:ext cx="11430001" cy="577785"/>
            <a:chOff x="381000" y="209677"/>
            <a:chExt cx="11430001" cy="577785"/>
          </a:xfrm>
        </p:grpSpPr>
        <p:grpSp>
          <p:nvGrpSpPr>
            <p:cNvPr id="21" name="组合 20"/>
            <p:cNvGrpSpPr/>
            <p:nvPr userDrawn="1"/>
          </p:nvGrpSpPr>
          <p:grpSpPr>
            <a:xfrm>
              <a:off x="381000" y="209677"/>
              <a:ext cx="771985" cy="577785"/>
              <a:chOff x="7201355" y="2798675"/>
              <a:chExt cx="771985" cy="577785"/>
            </a:xfrm>
          </p:grpSpPr>
          <p:sp>
            <p:nvSpPr>
              <p:cNvPr id="23" name="平行四边形 22"/>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622979" y="103386"/>
            <a:ext cx="5746402" cy="669887"/>
            <a:chOff x="3606630" y="897473"/>
            <a:chExt cx="4749093" cy="669887"/>
          </a:xfrm>
        </p:grpSpPr>
        <p:pic>
          <p:nvPicPr>
            <p:cNvPr id="28" name="图片 27" descr="阴影"/>
            <p:cNvPicPr>
              <a:picLocks noChangeAspect="1"/>
            </p:cNvPicPr>
            <p:nvPr/>
          </p:nvPicPr>
          <p:blipFill>
            <a:blip r:embed="rId2"/>
            <a:stretch>
              <a:fillRect/>
            </a:stretch>
          </p:blipFill>
          <p:spPr>
            <a:xfrm>
              <a:off x="3606630" y="897473"/>
              <a:ext cx="4749093" cy="669887"/>
            </a:xfrm>
            <a:prstGeom prst="rect">
              <a:avLst/>
            </a:prstGeom>
          </p:spPr>
        </p:pic>
        <p:sp>
          <p:nvSpPr>
            <p:cNvPr id="29" name="文本框 28"/>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基础</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自主预习</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741743"/>
            <a:ext cx="5311069" cy="652486"/>
          </a:xfrm>
          <a:prstGeom prst="rect">
            <a:avLst/>
          </a:prstGeom>
        </p:spPr>
        <p:txBody>
          <a:bodyPr wrap="none">
            <a:spAutoFit/>
          </a:bodyPr>
          <a:lstStyle/>
          <a:p>
            <a:pPr>
              <a:lnSpc>
                <a:spcPct val="130000"/>
              </a:lnSpc>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一、建立社会主义市场经济</a:t>
            </a:r>
            <a:r>
              <a:rPr lang="zh-CN" altLang="zh-CN" sz="2800" b="1" dirty="0" smtClean="0">
                <a:solidFill>
                  <a:srgbClr val="000000"/>
                </a:solidFill>
                <a:latin typeface="Arial" panose="020B0604020202020204" pitchFamily="34" charset="0"/>
                <a:ea typeface="微软雅黑" panose="020B0503020204020204" pitchFamily="34" charset="-122"/>
                <a:cs typeface="Times New Roman" panose="02020603050405020304" pitchFamily="18" charset="0"/>
              </a:rPr>
              <a:t>体制</a:t>
            </a:r>
            <a:r>
              <a:rPr lang="en-US" altLang="zh-CN" sz="2800" b="1" dirty="0" smtClean="0">
                <a:solidFill>
                  <a:srgbClr val="000000"/>
                </a:solidFill>
                <a:latin typeface="Arial" panose="020B0604020202020204" pitchFamily="34" charset="0"/>
                <a:ea typeface="微软雅黑" panose="020B0503020204020204" pitchFamily="34" charset="-122"/>
                <a:cs typeface="Times New Roman" panose="02020603050405020304" pitchFamily="18" charset="0"/>
              </a:rPr>
              <a:t> </a:t>
            </a:r>
            <a:endParaRPr lang="zh-CN" altLang="en-US" sz="2800" dirty="0"/>
          </a:p>
        </p:txBody>
      </p:sp>
      <p:graphicFrame>
        <p:nvGraphicFramePr>
          <p:cNvPr id="9" name="表格 8"/>
          <p:cNvGraphicFramePr>
            <a:graphicFrameLocks noGrp="1" noChangeAspect="1"/>
          </p:cNvGraphicFramePr>
          <p:nvPr>
            <p:extLst>
              <p:ext uri="{D42A27DB-BD31-4B8C-83A1-F6EECF244321}">
                <p14:modId xmlns:p14="http://schemas.microsoft.com/office/powerpoint/2010/main" val="962081866"/>
              </p:ext>
            </p:extLst>
          </p:nvPr>
        </p:nvGraphicFramePr>
        <p:xfrm>
          <a:off x="381000" y="1376527"/>
          <a:ext cx="11430000" cy="5028477"/>
        </p:xfrm>
        <a:graphic>
          <a:graphicData uri="http://schemas.openxmlformats.org/drawingml/2006/table">
            <a:tbl>
              <a:tblPr firstRow="1" firstCol="1" bandRow="1"/>
              <a:tblGrid>
                <a:gridCol w="932793"/>
                <a:gridCol w="10497207"/>
              </a:tblGrid>
              <a:tr h="883197">
                <a:tc>
                  <a:txBody>
                    <a:bodyPr/>
                    <a:lstStyle/>
                    <a:p>
                      <a:pP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提出</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1992</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中共十四大提出</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我国经济体制改革的目标是建立</a:t>
                      </a:r>
                      <a:r>
                        <a:rPr lang="zh-CN" sz="2800"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____________</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5517">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特点</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是同社会主义</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结合在一起的</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6538">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目的</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要使</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在社会主义国家宏观调控下对资源配置起基础性作用</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66345">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完善</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1993</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中共十四届三中全会通过关于建立社会主义市场经济体制若干问题的决定</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提出要建立</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________</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和</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全国统一开放的</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体系</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结果</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到</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2000</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我国成功实现了由计划经济体制向社会主义</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a:t>
                      </a:r>
                      <a:r>
                        <a:rPr lang="zh-CN" sz="2800"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的转变</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意义</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是中国共产党的</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对我国</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和经济社会发展具有极其重要的作用</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30" name="矩形 29"/>
          <p:cNvSpPr>
            <a:spLocks noChangeAspect="1"/>
          </p:cNvSpPr>
          <p:nvPr/>
        </p:nvSpPr>
        <p:spPr>
          <a:xfrm>
            <a:off x="1295400" y="1710977"/>
            <a:ext cx="3865161"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社会主义市场经济</a:t>
            </a:r>
            <a:r>
              <a:rPr lang="zh-CN" altLang="zh-CN" sz="2800" dirty="0" smtClean="0">
                <a:solidFill>
                  <a:srgbClr val="FF0000"/>
                </a:solidFill>
                <a:latin typeface="Times New Roman" panose="02020603050405020304" pitchFamily="18" charset="0"/>
                <a:cs typeface="Times New Roman" panose="02020603050405020304" pitchFamily="18" charset="0"/>
              </a:rPr>
              <a:t>体制</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31" name="矩形 30"/>
          <p:cNvSpPr>
            <a:spLocks noChangeAspect="1"/>
          </p:cNvSpPr>
          <p:nvPr/>
        </p:nvSpPr>
        <p:spPr>
          <a:xfrm>
            <a:off x="3460346" y="2218311"/>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基本</a:t>
            </a:r>
            <a:r>
              <a:rPr lang="zh-CN" altLang="zh-CN" sz="2800" dirty="0" smtClean="0">
                <a:solidFill>
                  <a:srgbClr val="FF0000"/>
                </a:solidFill>
                <a:latin typeface="Times New Roman" panose="02020603050405020304" pitchFamily="18" charset="0"/>
                <a:cs typeface="Times New Roman" panose="02020603050405020304" pitchFamily="18" charset="0"/>
              </a:rPr>
              <a:t>制度</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32" name="矩形 31"/>
          <p:cNvSpPr>
            <a:spLocks noChangeAspect="1"/>
          </p:cNvSpPr>
          <p:nvPr/>
        </p:nvSpPr>
        <p:spPr>
          <a:xfrm>
            <a:off x="2214381" y="2762856"/>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市场</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33" name="矩形 32"/>
          <p:cNvSpPr>
            <a:spLocks noChangeAspect="1"/>
          </p:cNvSpPr>
          <p:nvPr/>
        </p:nvSpPr>
        <p:spPr>
          <a:xfrm>
            <a:off x="5692069" y="3696729"/>
            <a:ext cx="2428870"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现代企业</a:t>
            </a:r>
            <a:r>
              <a:rPr lang="zh-CN" altLang="zh-CN" sz="2800" dirty="0" smtClean="0">
                <a:solidFill>
                  <a:srgbClr val="FF0000"/>
                </a:solidFill>
                <a:latin typeface="Times New Roman" panose="02020603050405020304" pitchFamily="18" charset="0"/>
                <a:cs typeface="Times New Roman" panose="02020603050405020304" pitchFamily="18" charset="0"/>
              </a:rPr>
              <a:t>制度</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34" name="矩形 33"/>
          <p:cNvSpPr>
            <a:spLocks noChangeAspect="1"/>
          </p:cNvSpPr>
          <p:nvPr/>
        </p:nvSpPr>
        <p:spPr>
          <a:xfrm>
            <a:off x="1587848" y="4150092"/>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市场</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35" name="矩形 34"/>
          <p:cNvSpPr>
            <a:spLocks noChangeAspect="1"/>
          </p:cNvSpPr>
          <p:nvPr/>
        </p:nvSpPr>
        <p:spPr>
          <a:xfrm>
            <a:off x="9501158" y="4584851"/>
            <a:ext cx="2428870"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市场经济</a:t>
            </a:r>
            <a:r>
              <a:rPr lang="zh-CN" altLang="zh-CN" sz="2800" dirty="0" smtClean="0">
                <a:solidFill>
                  <a:srgbClr val="FF0000"/>
                </a:solidFill>
                <a:latin typeface="Times New Roman" panose="02020603050405020304" pitchFamily="18" charset="0"/>
                <a:cs typeface="Times New Roman" panose="02020603050405020304" pitchFamily="18" charset="0"/>
              </a:rPr>
              <a:t>体制</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0" name="矩形 9"/>
          <p:cNvSpPr>
            <a:spLocks noChangeAspect="1"/>
          </p:cNvSpPr>
          <p:nvPr/>
        </p:nvSpPr>
        <p:spPr>
          <a:xfrm>
            <a:off x="3828393" y="5434144"/>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伟大</a:t>
            </a:r>
            <a:r>
              <a:rPr lang="zh-CN" altLang="zh-CN" sz="2800" dirty="0" smtClean="0">
                <a:solidFill>
                  <a:srgbClr val="FF0000"/>
                </a:solidFill>
                <a:latin typeface="Times New Roman" panose="02020603050405020304" pitchFamily="18" charset="0"/>
                <a:cs typeface="Times New Roman" panose="02020603050405020304" pitchFamily="18" charset="0"/>
              </a:rPr>
              <a:t>创举</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1" name="矩形 10"/>
          <p:cNvSpPr>
            <a:spLocks noChangeAspect="1"/>
          </p:cNvSpPr>
          <p:nvPr/>
        </p:nvSpPr>
        <p:spPr>
          <a:xfrm>
            <a:off x="6771290" y="5434144"/>
            <a:ext cx="1710725" cy="593752"/>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zh-CN" altLang="zh-CN" sz="2800" dirty="0" smtClean="0">
                <a:solidFill>
                  <a:srgbClr val="FF0000"/>
                </a:solidFill>
                <a:latin typeface="Times New Roman" panose="02020603050405020304" pitchFamily="18" charset="0"/>
                <a:cs typeface="Times New Roman" panose="02020603050405020304" pitchFamily="18" charset="0"/>
              </a:rPr>
              <a:t>改革开放</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290858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randombar(horizontal)">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randombar(horizontal)">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randombar(horizontal)">
                                      <p:cBhvr>
                                        <p:cTn id="17" dur="5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randombar(horizontal)">
                                      <p:cBhvr>
                                        <p:cTn id="22" dur="500"/>
                                        <p:tgtEl>
                                          <p:spTgt spid="33"/>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randombar(horizontal)">
                                      <p:cBhvr>
                                        <p:cTn id="27" dur="500"/>
                                        <p:tgtEl>
                                          <p:spTgt spid="34"/>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randombar(horizontal)">
                                      <p:cBhvr>
                                        <p:cTn id="32" dur="500"/>
                                        <p:tgtEl>
                                          <p:spTgt spid="35"/>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randombar(horizontal)">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12530" y="282333"/>
            <a:ext cx="2516056" cy="720058"/>
            <a:chOff x="381000" y="1480512"/>
            <a:chExt cx="2516056" cy="720058"/>
          </a:xfrm>
        </p:grpSpPr>
        <p:pic>
          <p:nvPicPr>
            <p:cNvPr id="12" name="TJ.eps" descr="id:2147490618;FounderCES"/>
            <p:cNvPicPr/>
            <p:nvPr/>
          </p:nvPicPr>
          <p:blipFill>
            <a:blip r:embed="rId2">
              <a:clrChange>
                <a:clrFrom>
                  <a:srgbClr val="FFFFFF"/>
                </a:clrFrom>
                <a:clrTo>
                  <a:srgbClr val="FFFFFF">
                    <a:alpha val="0"/>
                  </a:srgbClr>
                </a:clrTo>
              </a:clrChange>
            </a:blip>
            <a:stretch>
              <a:fillRect/>
            </a:stretch>
          </p:blipFill>
          <p:spPr>
            <a:xfrm>
              <a:off x="381000" y="1668002"/>
              <a:ext cx="2516056" cy="532568"/>
            </a:xfrm>
            <a:prstGeom prst="rect">
              <a:avLst/>
            </a:prstGeom>
          </p:spPr>
        </p:pic>
        <p:sp>
          <p:nvSpPr>
            <p:cNvPr id="3" name="矩形 2"/>
            <p:cNvSpPr>
              <a:spLocks noChangeAspect="1"/>
            </p:cNvSpPr>
            <p:nvPr/>
          </p:nvSpPr>
          <p:spPr>
            <a:xfrm>
              <a:off x="926283" y="1480512"/>
              <a:ext cx="1826141" cy="635943"/>
            </a:xfrm>
            <a:prstGeom prst="rect">
              <a:avLst/>
            </a:prstGeom>
          </p:spPr>
          <p:txBody>
            <a:bodyPr wrap="none">
              <a:spAutoFit/>
            </a:bodyPr>
            <a:lstStyle/>
            <a:p>
              <a:pPr>
                <a:lnSpc>
                  <a:spcPct val="120000"/>
                </a:lnSpc>
              </a:pPr>
              <a:r>
                <a:rPr lang="zh-CN" altLang="en-US" sz="3200" dirty="0">
                  <a:solidFill>
                    <a:srgbClr val="00B0F0"/>
                  </a:solidFill>
                  <a:latin typeface="NEU-BZ-S92" panose="02020503000000020003" pitchFamily="18" charset="-122"/>
                  <a:ea typeface="方正正黑简体"/>
                  <a:cs typeface="Times New Roman" panose="02020603050405020304" pitchFamily="18" charset="0"/>
                </a:rPr>
                <a:t>概念解释</a:t>
              </a:r>
              <a:endParaRPr lang="zh-CN" altLang="en-US" sz="3200" dirty="0">
                <a:solidFill>
                  <a:srgbClr val="00B0F0"/>
                </a:solidFill>
              </a:endParaRPr>
            </a:p>
          </p:txBody>
        </p:sp>
      </p:grpSp>
      <p:sp>
        <p:nvSpPr>
          <p:cNvPr id="2" name="矩形 1"/>
          <p:cNvSpPr>
            <a:spLocks noChangeAspect="1"/>
          </p:cNvSpPr>
          <p:nvPr/>
        </p:nvSpPr>
        <p:spPr>
          <a:xfrm>
            <a:off x="381000" y="1053456"/>
            <a:ext cx="3785011" cy="652486"/>
          </a:xfrm>
          <a:prstGeom prst="rect">
            <a:avLst/>
          </a:prstGeom>
        </p:spPr>
        <p:txBody>
          <a:bodyPr wrap="none">
            <a:spAutoFit/>
          </a:bodyPr>
          <a:lstStyle/>
          <a:p>
            <a:pPr>
              <a:lnSpc>
                <a:spcPct val="130000"/>
              </a:lnSpc>
            </a:pPr>
            <a:r>
              <a:rPr lang="en-US" altLang="zh-CN" sz="2800" b="1" dirty="0">
                <a:solidFill>
                  <a:srgbClr val="000000"/>
                </a:solidFill>
                <a:latin typeface="Times New Roman" panose="02020603050405020304" pitchFamily="18" charset="0"/>
              </a:rPr>
              <a:t>1</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计划经济和</a:t>
            </a:r>
            <a:r>
              <a:rPr lang="zh-CN" altLang="zh-CN" sz="28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市场经济</a:t>
            </a:r>
            <a:r>
              <a:rPr lang="en-US" altLang="zh-CN" sz="28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940492841"/>
              </p:ext>
            </p:extLst>
          </p:nvPr>
        </p:nvGraphicFramePr>
        <p:xfrm>
          <a:off x="381000" y="1757007"/>
          <a:ext cx="11430000" cy="1706880"/>
        </p:xfrm>
        <a:graphic>
          <a:graphicData uri="http://schemas.openxmlformats.org/drawingml/2006/table">
            <a:tbl>
              <a:tblPr firstRow="1" firstCol="1" bandRow="1"/>
              <a:tblGrid>
                <a:gridCol w="1552903"/>
                <a:gridCol w="9877097"/>
              </a:tblGrid>
              <a:tr h="0">
                <a:tc>
                  <a:txBody>
                    <a:bodyPr/>
                    <a:lstStyle/>
                    <a:p>
                      <a:pPr>
                        <a:spcAft>
                          <a:spcPts val="0"/>
                        </a:spcAft>
                        <a:tabLst>
                          <a:tab pos="1188085" algn="l"/>
                          <a:tab pos="2163445" algn="l"/>
                          <a:tab pos="3142615" algn="l"/>
                          <a:tab pos="4190365" algn="l"/>
                        </a:tabLst>
                      </a:pPr>
                      <a:r>
                        <a:rPr lang="zh-CN" sz="2800" dirty="0" smtClean="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计划经济</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国家按照统一计划并通过行政手段管理的国民经济</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800" dirty="0" smtClean="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市场经济</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以市场作为资源配置的基础</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通过市场机制进行调节的国民经济</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备注</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市场与计划都是经济手段</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计划经济和市场经济不是划分社会制度的根本标志</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5" name="矩形 4"/>
          <p:cNvSpPr>
            <a:spLocks noChangeAspect="1"/>
          </p:cNvSpPr>
          <p:nvPr/>
        </p:nvSpPr>
        <p:spPr>
          <a:xfrm>
            <a:off x="381000" y="3521938"/>
            <a:ext cx="5939446"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我国经济体制发展变化的三个</a:t>
            </a:r>
            <a:r>
              <a:rPr lang="zh-CN" altLang="zh-CN" sz="28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阶段</a:t>
            </a:r>
            <a:r>
              <a:rPr lang="en-US" altLang="zh-CN" sz="28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8" name="AL8QXR02.eps" descr="id:2147492013;FounderCES"/>
          <p:cNvPicPr/>
          <p:nvPr/>
        </p:nvPicPr>
        <p:blipFill>
          <a:blip r:embed="rId3">
            <a:clrChange>
              <a:clrFrom>
                <a:srgbClr val="FFFFFF"/>
              </a:clrFrom>
              <a:clrTo>
                <a:srgbClr val="FFFFFF">
                  <a:alpha val="0"/>
                </a:srgbClr>
              </a:clrTo>
            </a:clrChange>
          </a:blip>
          <a:stretch>
            <a:fillRect/>
          </a:stretch>
        </p:blipFill>
        <p:spPr>
          <a:xfrm>
            <a:off x="2259216" y="4174424"/>
            <a:ext cx="7042440" cy="1582779"/>
          </a:xfrm>
          <a:prstGeom prst="rect">
            <a:avLst/>
          </a:prstGeom>
        </p:spPr>
      </p:pic>
    </p:spTree>
    <p:extLst>
      <p:ext uri="{BB962C8B-B14F-4D97-AF65-F5344CB8AC3E}">
        <p14:creationId xmlns:p14="http://schemas.microsoft.com/office/powerpoint/2010/main" val="17398348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spect="1"/>
          </p:cNvSpPr>
          <p:nvPr/>
        </p:nvSpPr>
        <p:spPr>
          <a:xfrm>
            <a:off x="381000" y="335646"/>
            <a:ext cx="11430000" cy="345325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二、确立邓小平理论为指导思想</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邓小平的地位</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邓小平是中国社会主义改革开放和现代化建设的</a:t>
            </a:r>
            <a:r>
              <a:rPr lang="en-US" altLang="zh-CN" sz="2800" dirty="0" smtClean="0">
                <a:solidFill>
                  <a:srgbClr val="000000"/>
                </a:solidFill>
                <a:latin typeface="Times New Roman" panose="02020603050405020304" pitchFamily="18" charset="0"/>
                <a:cs typeface="Times New Roman" panose="02020603050405020304" pitchFamily="18" charset="0"/>
              </a:rPr>
              <a:t>_______, __________________</a:t>
            </a:r>
            <a:r>
              <a:rPr lang="en-US" altLang="zh-CN" sz="2800" dirty="0">
                <a:solidFill>
                  <a:srgbClr val="000000"/>
                </a:solidFill>
                <a:latin typeface="Times New Roman" panose="02020603050405020304" pitchFamily="18" charset="0"/>
                <a:cs typeface="Times New Roman" panose="02020603050405020304" pitchFamily="18" charset="0"/>
              </a:rPr>
              <a:t>_____</a:t>
            </a:r>
            <a:r>
              <a:rPr lang="en-US" altLang="zh-CN" sz="2800" dirty="0" smtClean="0">
                <a:solidFill>
                  <a:srgbClr val="000000"/>
                </a:solidFill>
                <a:latin typeface="Times New Roman" panose="02020603050405020304" pitchFamily="18" charset="0"/>
                <a:cs typeface="Times New Roman" panose="02020603050405020304" pitchFamily="18" charset="0"/>
              </a:rPr>
              <a:t>__</a:t>
            </a:r>
            <a:r>
              <a:rPr lang="zh-CN" altLang="zh-CN" sz="2800" dirty="0" smtClean="0">
                <a:solidFill>
                  <a:srgbClr val="000000"/>
                </a:solidFill>
                <a:latin typeface="Times New Roman" panose="02020603050405020304" pitchFamily="18" charset="0"/>
                <a:cs typeface="Times New Roman" panose="02020603050405020304" pitchFamily="18" charset="0"/>
              </a:rPr>
              <a:t>的</a:t>
            </a:r>
            <a:r>
              <a:rPr lang="zh-CN" altLang="zh-CN" sz="2800" dirty="0">
                <a:solidFill>
                  <a:srgbClr val="000000"/>
                </a:solidFill>
                <a:latin typeface="Times New Roman" panose="02020603050405020304" pitchFamily="18" charset="0"/>
                <a:cs typeface="Times New Roman" panose="02020603050405020304" pitchFamily="18" charset="0"/>
              </a:rPr>
              <a:t>开创者</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的主要创立者</a:t>
            </a:r>
            <a:r>
              <a:rPr lang="zh-CN" altLang="zh-CN" sz="2800" dirty="0" smtClean="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邓小平理论的主要内容</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围绕什么是社会主义、怎样建设社会主义这一根本问题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科学回答了</a:t>
            </a:r>
            <a:r>
              <a:rPr lang="en-US" altLang="zh-CN" sz="2800" dirty="0">
                <a:solidFill>
                  <a:srgbClr val="000000"/>
                </a:solidFill>
                <a:latin typeface="Times New Roman" panose="02020603050405020304" pitchFamily="18" charset="0"/>
                <a:cs typeface="Times New Roman" panose="02020603050405020304" pitchFamily="18" charset="0"/>
              </a:rPr>
              <a:t>____________________</a:t>
            </a:r>
            <a:r>
              <a:rPr lang="zh-CN" altLang="zh-CN" sz="2800" dirty="0">
                <a:solidFill>
                  <a:srgbClr val="000000"/>
                </a:solidFill>
                <a:latin typeface="Times New Roman" panose="02020603050405020304" pitchFamily="18" charset="0"/>
                <a:cs typeface="Times New Roman" panose="02020603050405020304" pitchFamily="18" charset="0"/>
              </a:rPr>
              <a:t>的一系列基本问题。</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pPr>
            <a:r>
              <a:rPr lang="en-US" altLang="zh-CN" sz="2800" b="1" dirty="0">
                <a:solidFill>
                  <a:srgbClr val="000000"/>
                </a:solidFill>
                <a:latin typeface="Times New Roman" panose="02020603050405020304" pitchFamily="18" charset="0"/>
              </a:rPr>
              <a:t>3</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中共十五大</a:t>
            </a:r>
            <a:endParaRPr lang="zh-CN" altLang="en-US" sz="2800" dirty="0"/>
          </a:p>
        </p:txBody>
      </p:sp>
      <p:graphicFrame>
        <p:nvGraphicFramePr>
          <p:cNvPr id="9" name="表格 8"/>
          <p:cNvGraphicFramePr>
            <a:graphicFrameLocks noGrp="1" noChangeAspect="1"/>
          </p:cNvGraphicFramePr>
          <p:nvPr>
            <p:extLst>
              <p:ext uri="{D42A27DB-BD31-4B8C-83A1-F6EECF244321}">
                <p14:modId xmlns:p14="http://schemas.microsoft.com/office/powerpoint/2010/main" val="3800308656"/>
              </p:ext>
            </p:extLst>
          </p:nvPr>
        </p:nvGraphicFramePr>
        <p:xfrm>
          <a:off x="381000" y="3778682"/>
          <a:ext cx="11430000" cy="1833842"/>
        </p:xfrm>
        <a:graphic>
          <a:graphicData uri="http://schemas.openxmlformats.org/drawingml/2006/table">
            <a:tbl>
              <a:tblPr firstRow="1" firstCol="1" bandRow="1"/>
              <a:tblGrid>
                <a:gridCol w="1121979"/>
                <a:gridCol w="10308021"/>
              </a:tblGrid>
              <a:tr h="0">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召开</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1997</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在北京举行</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07122">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内容</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NEU-BZ-S92" panose="02020503000000020003" pitchFamily="18" charset="-122"/>
                          <a:ea typeface="宋体" panose="02010600030101010101" pitchFamily="2" charset="-122"/>
                          <a:cs typeface="宋体" panose="02010600030101010101" pitchFamily="2" charset="-122"/>
                        </a:rPr>
                        <a:t>①</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把</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确立为中国共产党的指导思想并写入党章</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dirty="0">
                          <a:solidFill>
                            <a:srgbClr val="000000"/>
                          </a:solidFill>
                          <a:effectLst/>
                          <a:latin typeface="NEU-BZ-S92" panose="02020503000000020003" pitchFamily="18" charset="-122"/>
                          <a:ea typeface="宋体" panose="02010600030101010101" pitchFamily="2" charset="-122"/>
                          <a:cs typeface="宋体" panose="02010600030101010101" pitchFamily="2" charset="-122"/>
                        </a:rPr>
                        <a:t>②</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提出了新</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发展战略</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dirty="0">
                          <a:solidFill>
                            <a:srgbClr val="000000"/>
                          </a:solidFill>
                          <a:effectLst/>
                          <a:latin typeface="NEU-BZ-S92" panose="02020503000000020003" pitchFamily="18" charset="-122"/>
                          <a:ea typeface="宋体" panose="02010600030101010101" pitchFamily="2" charset="-122"/>
                          <a:cs typeface="宋体" panose="02010600030101010101" pitchFamily="2" charset="-122"/>
                        </a:rPr>
                        <a:t>③</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在中共十五届一中全会上</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当选为中央委员会总书记</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10" name="矩形 9"/>
          <p:cNvSpPr>
            <a:spLocks noChangeAspect="1"/>
          </p:cNvSpPr>
          <p:nvPr/>
        </p:nvSpPr>
        <p:spPr>
          <a:xfrm>
            <a:off x="10323786" y="893675"/>
            <a:ext cx="1710725" cy="652486"/>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总设计师</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1" name="矩形 10"/>
          <p:cNvSpPr>
            <a:spLocks noChangeAspect="1"/>
          </p:cNvSpPr>
          <p:nvPr/>
        </p:nvSpPr>
        <p:spPr>
          <a:xfrm>
            <a:off x="685801" y="1451826"/>
            <a:ext cx="3865161"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中国特色社会主义</a:t>
            </a:r>
            <a:r>
              <a:rPr lang="zh-CN" altLang="zh-CN" sz="2800" dirty="0" smtClean="0">
                <a:solidFill>
                  <a:srgbClr val="FF0000"/>
                </a:solidFill>
                <a:latin typeface="Times New Roman" panose="02020603050405020304" pitchFamily="18" charset="0"/>
                <a:cs typeface="Times New Roman" panose="02020603050405020304" pitchFamily="18" charset="0"/>
              </a:rPr>
              <a:t>道路</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3" name="矩形 12"/>
          <p:cNvSpPr>
            <a:spLocks noChangeAspect="1"/>
          </p:cNvSpPr>
          <p:nvPr/>
        </p:nvSpPr>
        <p:spPr>
          <a:xfrm>
            <a:off x="6360435" y="1456934"/>
            <a:ext cx="2069797"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邓小平</a:t>
            </a:r>
            <a:r>
              <a:rPr lang="zh-CN" altLang="zh-CN" sz="2800" dirty="0" smtClean="0">
                <a:solidFill>
                  <a:srgbClr val="FF0000"/>
                </a:solidFill>
                <a:latin typeface="Times New Roman" panose="02020603050405020304" pitchFamily="18" charset="0"/>
                <a:cs typeface="Times New Roman" panose="02020603050405020304" pitchFamily="18" charset="0"/>
              </a:rPr>
              <a:t>理论</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4" name="矩形 13"/>
          <p:cNvSpPr>
            <a:spLocks noChangeAspect="1"/>
          </p:cNvSpPr>
          <p:nvPr/>
        </p:nvSpPr>
        <p:spPr>
          <a:xfrm>
            <a:off x="3681248" y="2546985"/>
            <a:ext cx="3865161"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建设中国特色</a:t>
            </a:r>
            <a:r>
              <a:rPr lang="zh-CN" altLang="zh-CN" sz="2800" dirty="0" smtClean="0">
                <a:solidFill>
                  <a:srgbClr val="FF0000"/>
                </a:solidFill>
                <a:latin typeface="Times New Roman" panose="02020603050405020304" pitchFamily="18" charset="0"/>
                <a:cs typeface="Times New Roman" panose="02020603050405020304" pitchFamily="18" charset="0"/>
              </a:rPr>
              <a:t>社会主义</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5" name="矩形 14"/>
          <p:cNvSpPr>
            <a:spLocks noChangeAspect="1"/>
          </p:cNvSpPr>
          <p:nvPr/>
        </p:nvSpPr>
        <p:spPr>
          <a:xfrm>
            <a:off x="2157249" y="4157280"/>
            <a:ext cx="2069797"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邓小平</a:t>
            </a:r>
            <a:r>
              <a:rPr lang="zh-CN" altLang="zh-CN" sz="2800" dirty="0" smtClean="0">
                <a:solidFill>
                  <a:srgbClr val="FF0000"/>
                </a:solidFill>
                <a:latin typeface="Times New Roman" panose="02020603050405020304" pitchFamily="18" charset="0"/>
                <a:cs typeface="Times New Roman" panose="02020603050405020304" pitchFamily="18" charset="0"/>
              </a:rPr>
              <a:t>理论</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6" name="矩形 15"/>
          <p:cNvSpPr>
            <a:spLocks noChangeAspect="1"/>
          </p:cNvSpPr>
          <p:nvPr/>
        </p:nvSpPr>
        <p:spPr>
          <a:xfrm>
            <a:off x="3681248" y="4578836"/>
            <a:ext cx="1351652"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三步</a:t>
            </a:r>
            <a:r>
              <a:rPr lang="zh-CN" altLang="zh-CN" sz="2800" dirty="0" smtClean="0">
                <a:solidFill>
                  <a:srgbClr val="FF0000"/>
                </a:solidFill>
                <a:latin typeface="Times New Roman" panose="02020603050405020304" pitchFamily="18" charset="0"/>
                <a:cs typeface="Times New Roman" panose="02020603050405020304" pitchFamily="18" charset="0"/>
              </a:rPr>
              <a:t>走</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7" name="矩形 16"/>
          <p:cNvSpPr>
            <a:spLocks noChangeAspect="1"/>
          </p:cNvSpPr>
          <p:nvPr/>
        </p:nvSpPr>
        <p:spPr>
          <a:xfrm>
            <a:off x="6096000" y="5010642"/>
            <a:ext cx="1351652" cy="652486"/>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江泽民</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440061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randombar(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randombar(horizontal)">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randombar(horizontal)">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randombar(horizontal)">
                                      <p:cBhvr>
                                        <p:cTn id="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p:bldP spid="14" grpId="0"/>
      <p:bldP spid="15"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12530" y="82637"/>
            <a:ext cx="2516056" cy="720058"/>
            <a:chOff x="381000" y="1480512"/>
            <a:chExt cx="2516056" cy="720058"/>
          </a:xfrm>
        </p:grpSpPr>
        <p:pic>
          <p:nvPicPr>
            <p:cNvPr id="12" name="TJ.eps" descr="id:2147490618;FounderCES"/>
            <p:cNvPicPr/>
            <p:nvPr/>
          </p:nvPicPr>
          <p:blipFill>
            <a:blip r:embed="rId2">
              <a:clrChange>
                <a:clrFrom>
                  <a:srgbClr val="FFFFFF"/>
                </a:clrFrom>
                <a:clrTo>
                  <a:srgbClr val="FFFFFF">
                    <a:alpha val="0"/>
                  </a:srgbClr>
                </a:clrTo>
              </a:clrChange>
            </a:blip>
            <a:stretch>
              <a:fillRect/>
            </a:stretch>
          </p:blipFill>
          <p:spPr>
            <a:xfrm>
              <a:off x="381000" y="1668002"/>
              <a:ext cx="2516056" cy="532568"/>
            </a:xfrm>
            <a:prstGeom prst="rect">
              <a:avLst/>
            </a:prstGeom>
          </p:spPr>
        </p:pic>
        <p:sp>
          <p:nvSpPr>
            <p:cNvPr id="3" name="矩形 2"/>
            <p:cNvSpPr>
              <a:spLocks noChangeAspect="1"/>
            </p:cNvSpPr>
            <p:nvPr/>
          </p:nvSpPr>
          <p:spPr>
            <a:xfrm>
              <a:off x="926283" y="1480512"/>
              <a:ext cx="1826141" cy="635943"/>
            </a:xfrm>
            <a:prstGeom prst="rect">
              <a:avLst/>
            </a:prstGeom>
          </p:spPr>
          <p:txBody>
            <a:bodyPr wrap="none">
              <a:spAutoFit/>
            </a:bodyPr>
            <a:lstStyle/>
            <a:p>
              <a:pPr>
                <a:lnSpc>
                  <a:spcPct val="120000"/>
                </a:lnSpc>
              </a:pPr>
              <a:r>
                <a:rPr lang="zh-CN" altLang="en-US" sz="3200" dirty="0">
                  <a:solidFill>
                    <a:srgbClr val="00B0F0"/>
                  </a:solidFill>
                  <a:latin typeface="NEU-BZ-S92" panose="02020503000000020003" pitchFamily="18" charset="-122"/>
                  <a:ea typeface="方正正黑简体"/>
                  <a:cs typeface="Times New Roman" panose="02020603050405020304" pitchFamily="18" charset="0"/>
                </a:rPr>
                <a:t>归纳概括</a:t>
              </a:r>
              <a:endParaRPr lang="zh-CN" altLang="en-US" sz="3200" dirty="0">
                <a:solidFill>
                  <a:srgbClr val="00B0F0"/>
                </a:solidFill>
              </a:endParaRPr>
            </a:p>
          </p:txBody>
        </p:sp>
      </p:grpSp>
      <p:sp>
        <p:nvSpPr>
          <p:cNvPr id="2" name="矩形 1"/>
          <p:cNvSpPr>
            <a:spLocks noChangeAspect="1"/>
          </p:cNvSpPr>
          <p:nvPr/>
        </p:nvSpPr>
        <p:spPr>
          <a:xfrm>
            <a:off x="3754822" y="771165"/>
            <a:ext cx="4592924" cy="652486"/>
          </a:xfrm>
          <a:prstGeom prst="rect">
            <a:avLst/>
          </a:prstGeom>
        </p:spPr>
        <p:txBody>
          <a:bodyPr wrap="none">
            <a:spAutoFit/>
          </a:bodyPr>
          <a:lstStyle/>
          <a:p>
            <a:pPr>
              <a:lnSpc>
                <a:spcPct val="130000"/>
              </a:lnSpc>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邓小平理论指导地位的</a:t>
            </a:r>
            <a:r>
              <a:rPr lang="zh-CN" altLang="zh-CN" sz="28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确立</a:t>
            </a:r>
            <a:r>
              <a:rPr lang="en-US" altLang="zh-CN" sz="28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2329093528"/>
              </p:ext>
            </p:extLst>
          </p:nvPr>
        </p:nvGraphicFramePr>
        <p:xfrm>
          <a:off x="381000" y="1515856"/>
          <a:ext cx="11430000" cy="4693920"/>
        </p:xfrm>
        <a:graphic>
          <a:graphicData uri="http://schemas.openxmlformats.org/drawingml/2006/table">
            <a:tbl>
              <a:tblPr firstRow="1" firstCol="1" bandRow="1"/>
              <a:tblGrid>
                <a:gridCol w="1905000"/>
                <a:gridCol w="1905000"/>
                <a:gridCol w="1905000"/>
                <a:gridCol w="1905000"/>
                <a:gridCol w="1905000"/>
                <a:gridCol w="1905000"/>
              </a:tblGrid>
              <a:tr h="0">
                <a:tc>
                  <a:txBody>
                    <a:bodyPr/>
                    <a:lstStyle/>
                    <a:p>
                      <a:pPr algn="ct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酝酿</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提出</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基本形成</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完善</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系统概括</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最终确立</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中共十一届三中全会</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28575" marR="285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中共十二大</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中共十三大</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南方谈话</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中共十四大</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中共</a:t>
                      </a:r>
                      <a:r>
                        <a:rPr lang="zh-CN" sz="28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十五</a:t>
                      </a:r>
                      <a:r>
                        <a:rPr 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大</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作出把全党工作重点转移到社会主义现代化建设上来、实行改革开放的历史性决策</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28575" marR="285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提出建设有中国特色的社会主义</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系统阐述了社会主义初级阶段理论</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确立了党在社会主义初级阶段的基本路线</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提出</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发展才是硬道理</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强调计划和市场都是经济手段和社会主义的本质</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提出我国经济体制改革的目标是建立社会主义市场经济体制</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把邓小平理论确立为中国共产党的指导思想并写入党章</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6301804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81000" y="208458"/>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三、扩大开放与加入世界贸易组织</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扩大开放</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扩大开放进程</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8" name="AL8QXR03.eps" descr="id:2147492043;FounderCES"/>
          <p:cNvPicPr/>
          <p:nvPr/>
        </p:nvPicPr>
        <p:blipFill>
          <a:blip r:embed="rId2">
            <a:clrChange>
              <a:clrFrom>
                <a:srgbClr val="FFFFFF"/>
              </a:clrFrom>
              <a:clrTo>
                <a:srgbClr val="FFFFFF">
                  <a:alpha val="0"/>
                </a:srgbClr>
              </a:clrTo>
            </a:clrChange>
          </a:blip>
          <a:stretch>
            <a:fillRect/>
          </a:stretch>
        </p:blipFill>
        <p:spPr>
          <a:xfrm>
            <a:off x="1936750" y="1943537"/>
            <a:ext cx="8678698" cy="2103514"/>
          </a:xfrm>
          <a:prstGeom prst="rect">
            <a:avLst/>
          </a:prstGeom>
        </p:spPr>
      </p:pic>
      <p:sp>
        <p:nvSpPr>
          <p:cNvPr id="7" name="矩形 6"/>
          <p:cNvSpPr>
            <a:spLocks noChangeAspect="1"/>
          </p:cNvSpPr>
          <p:nvPr/>
        </p:nvSpPr>
        <p:spPr>
          <a:xfrm>
            <a:off x="381000" y="4099601"/>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结果</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建立起一批经济技术开发区和</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cs typeface="Times New Roman" panose="02020603050405020304" pitchFamily="18" charset="0"/>
              </a:rPr>
              <a:t>对外开放格局形成</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形成了从沿海到沿江、从沿边到内陆</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、多层次、</a:t>
            </a:r>
            <a:r>
              <a:rPr lang="en-US" altLang="zh-CN" sz="2800" dirty="0" smtClean="0">
                <a:solidFill>
                  <a:srgbClr val="000000"/>
                </a:solidFill>
                <a:latin typeface="Times New Roman" panose="02020603050405020304" pitchFamily="18" charset="0"/>
                <a:cs typeface="Times New Roman" panose="02020603050405020304" pitchFamily="18" charset="0"/>
              </a:rPr>
              <a:t>__________</a:t>
            </a:r>
            <a:r>
              <a:rPr lang="zh-CN" altLang="zh-CN" sz="2800" dirty="0" smtClean="0">
                <a:solidFill>
                  <a:srgbClr val="000000"/>
                </a:solidFill>
                <a:latin typeface="Times New Roman" panose="02020603050405020304" pitchFamily="18" charset="0"/>
                <a:cs typeface="Times New Roman" panose="02020603050405020304" pitchFamily="18" charset="0"/>
              </a:rPr>
              <a:t>对外开放</a:t>
            </a:r>
            <a:r>
              <a:rPr lang="zh-CN" altLang="zh-CN" sz="2800" dirty="0">
                <a:solidFill>
                  <a:srgbClr val="000000"/>
                </a:solidFill>
                <a:latin typeface="Times New Roman" panose="02020603050405020304" pitchFamily="18" charset="0"/>
                <a:cs typeface="Times New Roman" panose="02020603050405020304" pitchFamily="18" charset="0"/>
              </a:rPr>
              <a:t>新格局。</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9" name="矩形 8"/>
          <p:cNvSpPr>
            <a:spLocks noChangeAspect="1"/>
          </p:cNvSpPr>
          <p:nvPr/>
        </p:nvSpPr>
        <p:spPr>
          <a:xfrm>
            <a:off x="2262352" y="2004850"/>
            <a:ext cx="992579"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1992 </a:t>
            </a:r>
            <a:endParaRPr lang="zh-CN" altLang="en-US" sz="2800" dirty="0"/>
          </a:p>
        </p:txBody>
      </p:sp>
      <p:sp>
        <p:nvSpPr>
          <p:cNvPr id="10" name="矩形 9"/>
          <p:cNvSpPr>
            <a:spLocks noChangeAspect="1"/>
          </p:cNvSpPr>
          <p:nvPr/>
        </p:nvSpPr>
        <p:spPr>
          <a:xfrm>
            <a:off x="2998076" y="2478863"/>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重庆</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1" name="矩形 10"/>
          <p:cNvSpPr>
            <a:spLocks noChangeAspect="1"/>
          </p:cNvSpPr>
          <p:nvPr/>
        </p:nvSpPr>
        <p:spPr>
          <a:xfrm>
            <a:off x="9690861" y="2437105"/>
            <a:ext cx="633507"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省</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3" name="矩形 12"/>
          <p:cNvSpPr>
            <a:spLocks noChangeAspect="1"/>
          </p:cNvSpPr>
          <p:nvPr/>
        </p:nvSpPr>
        <p:spPr>
          <a:xfrm>
            <a:off x="5779246" y="2937484"/>
            <a:ext cx="633507"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会</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4" name="矩形 13"/>
          <p:cNvSpPr>
            <a:spLocks noChangeAspect="1"/>
          </p:cNvSpPr>
          <p:nvPr/>
        </p:nvSpPr>
        <p:spPr>
          <a:xfrm>
            <a:off x="7833151" y="2947994"/>
            <a:ext cx="1261884" cy="600229"/>
          </a:xfrm>
          <a:prstGeom prst="rect">
            <a:avLst/>
          </a:prstGeom>
        </p:spPr>
        <p:txBody>
          <a:bodyPr wrap="none">
            <a:spAutoFit/>
          </a:bodyPr>
          <a:lstStyle/>
          <a:p>
            <a:pPr>
              <a:lnSpc>
                <a:spcPct val="130000"/>
              </a:lnSpc>
            </a:pPr>
            <a:r>
              <a:rPr lang="zh-CN" altLang="en-US" sz="2800" dirty="0">
                <a:solidFill>
                  <a:srgbClr val="FF0000"/>
                </a:solidFill>
                <a:latin typeface="Times New Roman" panose="02020603050405020304" pitchFamily="18" charset="0"/>
                <a:cs typeface="Times New Roman" panose="02020603050405020304" pitchFamily="18" charset="0"/>
              </a:rPr>
              <a:t>自治区</a:t>
            </a:r>
            <a:endParaRPr lang="zh-CN" altLang="en-US" sz="2800" dirty="0"/>
          </a:p>
        </p:txBody>
      </p:sp>
      <p:sp>
        <p:nvSpPr>
          <p:cNvPr id="15" name="矩形 14"/>
          <p:cNvSpPr>
            <a:spLocks noChangeAspect="1"/>
          </p:cNvSpPr>
          <p:nvPr/>
        </p:nvSpPr>
        <p:spPr>
          <a:xfrm>
            <a:off x="6613635" y="4099601"/>
            <a:ext cx="1351652"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保税区</a:t>
            </a:r>
            <a:r>
              <a:rPr lang="en-US" altLang="zh-CN" sz="2800" dirty="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6" name="矩形 15"/>
          <p:cNvSpPr>
            <a:spLocks noChangeAspect="1"/>
          </p:cNvSpPr>
          <p:nvPr/>
        </p:nvSpPr>
        <p:spPr>
          <a:xfrm>
            <a:off x="9567041" y="4630387"/>
            <a:ext cx="1351652"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全方位</a:t>
            </a:r>
            <a:r>
              <a:rPr lang="en-US" altLang="zh-CN" sz="2800" dirty="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7" name="矩形 16"/>
          <p:cNvSpPr>
            <a:spLocks noChangeAspect="1"/>
          </p:cNvSpPr>
          <p:nvPr/>
        </p:nvSpPr>
        <p:spPr>
          <a:xfrm>
            <a:off x="2174243" y="5203214"/>
            <a:ext cx="1351652"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宽</a:t>
            </a:r>
            <a:r>
              <a:rPr lang="zh-CN" altLang="zh-CN" sz="2800" dirty="0" smtClean="0">
                <a:solidFill>
                  <a:srgbClr val="FF0000"/>
                </a:solidFill>
                <a:latin typeface="Times New Roman" panose="02020603050405020304" pitchFamily="18" charset="0"/>
                <a:cs typeface="Times New Roman" panose="02020603050405020304" pitchFamily="18" charset="0"/>
              </a:rPr>
              <a:t>领域</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489422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randombar(horizontal)">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randombar(horizontal)">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randombar(horizontal)">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randombar(horizontal)">
                                      <p:cBhvr>
                                        <p:cTn id="35" dur="5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grpId="0" nodeType="click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randombar(horizontal)">
                                      <p:cBhvr>
                                        <p:cTn id="4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3" grpId="0"/>
      <p:bldP spid="14" grpId="0"/>
      <p:bldP spid="15" grpId="0"/>
      <p:bldP spid="16"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627818"/>
            <a:ext cx="11430000" cy="228068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加入世界贸易组织</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时间</a:t>
            </a: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rPr>
              <a:t> __________</a:t>
            </a:r>
            <a:r>
              <a:rPr lang="zh-CN" altLang="zh-CN" sz="2800" dirty="0" smtClean="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12</a:t>
            </a:r>
            <a:r>
              <a:rPr lang="zh-CN" altLang="zh-CN" sz="2800" dirty="0">
                <a:solidFill>
                  <a:srgbClr val="000000"/>
                </a:solidFill>
                <a:latin typeface="Times New Roman" panose="02020603050405020304" pitchFamily="18" charset="0"/>
                <a:cs typeface="Times New Roman" panose="02020603050405020304" pitchFamily="18" charset="0"/>
              </a:rPr>
              <a:t>月</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中国正式成为世界贸易组织成员。</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pPr>
            <a:r>
              <a:rPr lang="en-US" altLang="zh-CN" sz="2800" dirty="0">
                <a:solidFill>
                  <a:srgbClr val="000000"/>
                </a:solidFill>
                <a:latin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意义</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使中国在经济全球化进程中获得参与</a:t>
            </a:r>
            <a:r>
              <a:rPr lang="en-US" altLang="zh-CN" sz="2800" dirty="0">
                <a:solidFill>
                  <a:srgbClr val="000000"/>
                </a:solidFill>
                <a:latin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和竞争的有利位置</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是中国</a:t>
            </a:r>
            <a:r>
              <a:rPr lang="en-US" altLang="zh-CN" sz="2800" dirty="0">
                <a:solidFill>
                  <a:srgbClr val="000000"/>
                </a:solidFill>
                <a:latin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的里程碑。</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en-US" sz="2800" dirty="0"/>
          </a:p>
        </p:txBody>
      </p:sp>
      <p:sp>
        <p:nvSpPr>
          <p:cNvPr id="3" name="矩形 2"/>
          <p:cNvSpPr>
            <a:spLocks noChangeAspect="1"/>
          </p:cNvSpPr>
          <p:nvPr/>
        </p:nvSpPr>
        <p:spPr>
          <a:xfrm>
            <a:off x="2199290" y="2194783"/>
            <a:ext cx="992579"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2001 </a:t>
            </a:r>
            <a:endParaRPr lang="zh-CN" altLang="en-US" sz="2800" dirty="0"/>
          </a:p>
        </p:txBody>
      </p:sp>
      <p:sp>
        <p:nvSpPr>
          <p:cNvPr id="4" name="矩形 3"/>
          <p:cNvSpPr>
            <a:spLocks noChangeAspect="1"/>
          </p:cNvSpPr>
          <p:nvPr/>
        </p:nvSpPr>
        <p:spPr>
          <a:xfrm>
            <a:off x="7433442" y="2737350"/>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制定</a:t>
            </a:r>
            <a:r>
              <a:rPr lang="zh-CN" altLang="zh-CN" sz="2800" dirty="0" smtClean="0">
                <a:solidFill>
                  <a:srgbClr val="FF0000"/>
                </a:solidFill>
                <a:latin typeface="Times New Roman" panose="02020603050405020304" pitchFamily="18" charset="0"/>
                <a:cs typeface="Times New Roman" panose="02020603050405020304" pitchFamily="18" charset="0"/>
              </a:rPr>
              <a:t>规则</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2052145" y="3308278"/>
            <a:ext cx="171072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对外开放</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3305704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新模板</Template>
  <TotalTime>348</TotalTime>
  <Words>1058</Words>
  <Application>Microsoft Office PowerPoint</Application>
  <PresentationFormat>宽屏</PresentationFormat>
  <Paragraphs>154</Paragraphs>
  <Slides>20</Slides>
  <Notes>1</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20</vt:i4>
      </vt:variant>
    </vt:vector>
  </HeadingPairs>
  <TitlesOfParts>
    <vt:vector size="36" baseType="lpstr">
      <vt:lpstr>NEU-BZ-S92</vt:lpstr>
      <vt:lpstr>方正兰亭中黑_GBK</vt:lpstr>
      <vt:lpstr>方正正黑简体</vt:lpstr>
      <vt:lpstr>仿宋</vt:lpstr>
      <vt:lpstr>黑体</vt:lpstr>
      <vt:lpstr>华文隶书</vt:lpstr>
      <vt:lpstr>楷体</vt:lpstr>
      <vt:lpstr>隶书</vt:lpstr>
      <vt:lpstr>宋体</vt:lpstr>
      <vt:lpstr>微软雅黑</vt:lpstr>
      <vt:lpstr>Arial</vt:lpstr>
      <vt:lpstr>Calibri</vt:lpstr>
      <vt:lpstr>Times New Roman</vt:lpstr>
      <vt:lpstr>Office 主题</vt:lpstr>
      <vt:lpstr>专业教辅课件Q:251490010</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46</cp:revision>
  <dcterms:created xsi:type="dcterms:W3CDTF">2021-07-19T03:09:34Z</dcterms:created>
  <dcterms:modified xsi:type="dcterms:W3CDTF">2026-03-07T01:38:36Z</dcterms:modified>
</cp:coreProperties>
</file>