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25"/>
  </p:notesMasterIdLst>
  <p:sldIdLst>
    <p:sldId id="347" r:id="rId4"/>
    <p:sldId id="350" r:id="rId5"/>
    <p:sldId id="296" r:id="rId6"/>
    <p:sldId id="345" r:id="rId7"/>
    <p:sldId id="354" r:id="rId8"/>
    <p:sldId id="355" r:id="rId9"/>
    <p:sldId id="351" r:id="rId10"/>
    <p:sldId id="357" r:id="rId11"/>
    <p:sldId id="358" r:id="rId12"/>
    <p:sldId id="359" r:id="rId13"/>
    <p:sldId id="360" r:id="rId14"/>
    <p:sldId id="361" r:id="rId15"/>
    <p:sldId id="356" r:id="rId16"/>
    <p:sldId id="346" r:id="rId17"/>
    <p:sldId id="363" r:id="rId18"/>
    <p:sldId id="364" r:id="rId19"/>
    <p:sldId id="365" r:id="rId20"/>
    <p:sldId id="352" r:id="rId21"/>
    <p:sldId id="366" r:id="rId22"/>
    <p:sldId id="353" r:id="rId23"/>
    <p:sldId id="349"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78"/>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2026-03-07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21</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4.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19</a:t>
            </a:r>
            <a:r>
              <a:rPr lang="zh-CN" altLang="en-US" sz="4656" b="1" dirty="0">
                <a:solidFill>
                  <a:srgbClr val="D60093"/>
                </a:solidFill>
                <a:latin typeface="隶书" panose="02010509060101010101" pitchFamily="49" charset="-122"/>
                <a:ea typeface="隶书" panose="02010509060101010101" pitchFamily="49" charset="-122"/>
              </a:rPr>
              <a:t>课　决胜全面建成小康社会</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694118"/>
            <a:ext cx="11430000" cy="233294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出台法律</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随着时代发展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一批国家治理急需、满足人民日益增长的</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a:t>
            </a:r>
            <a:r>
              <a:rPr lang="zh-CN" altLang="zh-CN" sz="2800" dirty="0">
                <a:solidFill>
                  <a:srgbClr val="000000"/>
                </a:solidFill>
                <a:latin typeface="Times New Roman" panose="02020603050405020304" pitchFamily="18" charset="0"/>
                <a:cs typeface="Times New Roman" panose="02020603050405020304" pitchFamily="18" charset="0"/>
              </a:rPr>
              <a:t>必备的法律相继出台。</a:t>
            </a:r>
            <a:r>
              <a:rPr lang="en-US" altLang="zh-CN" sz="2800" dirty="0">
                <a:solidFill>
                  <a:srgbClr val="000000"/>
                </a:solidFill>
                <a:latin typeface="Times New Roman" panose="02020603050405020304" pitchFamily="18" charset="0"/>
                <a:cs typeface="Times New Roman" panose="02020603050405020304" pitchFamily="18" charset="0"/>
              </a:rPr>
              <a:t>2020</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____________________</a:t>
            </a:r>
            <a:r>
              <a:rPr lang="zh-CN" altLang="zh-CN" sz="2800" dirty="0">
                <a:solidFill>
                  <a:srgbClr val="000000"/>
                </a:solidFill>
                <a:latin typeface="Times New Roman" panose="02020603050405020304" pitchFamily="18" charset="0"/>
                <a:cs typeface="Times New Roman" panose="02020603050405020304" pitchFamily="18" charset="0"/>
              </a:rPr>
              <a:t>》正式通过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这是中华人民共和国成立以来第一部以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法典</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命名的法律。</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9178158" y="2271165"/>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美好生活</a:t>
            </a:r>
            <a:r>
              <a:rPr lang="zh-CN" altLang="zh-CN" sz="2800" dirty="0" smtClean="0">
                <a:solidFill>
                  <a:srgbClr val="FF0000"/>
                </a:solidFill>
                <a:latin typeface="Times New Roman" panose="02020603050405020304" pitchFamily="18" charset="0"/>
                <a:cs typeface="Times New Roman" panose="02020603050405020304" pitchFamily="18" charset="0"/>
              </a:rPr>
              <a:t>需要</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5425966" y="2812361"/>
            <a:ext cx="3865161"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中华人民共和国民</a:t>
            </a:r>
            <a:r>
              <a:rPr lang="zh-CN" altLang="zh-CN" sz="2800" dirty="0" smtClean="0">
                <a:solidFill>
                  <a:srgbClr val="FF0000"/>
                </a:solidFill>
                <a:latin typeface="Times New Roman" panose="02020603050405020304" pitchFamily="18" charset="0"/>
                <a:cs typeface="Times New Roman" panose="02020603050405020304" pitchFamily="18" charset="0"/>
              </a:rPr>
              <a:t>法典</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617671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22158"/>
            <a:ext cx="11430000" cy="56938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三、打赢脱贫攻坚战</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定位</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中共十八大以来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党和国家把脱贫攻坚作为全面建成小康社会的</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zh-CN" altLang="zh-CN" sz="2800" dirty="0" smtClean="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理念</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2013</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中共中央提出</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理念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强调要</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、因地制宜、分类指导、精准扶贫。</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部署</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2015</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中共中央召开扶贫开发工作会议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对精准扶贫、</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作出部署</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发出打赢脱贫攻坚战的总攻令。中共十九大把精准脱贫作为三大攻坚战之一进行全面部署。</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10089765" y="1450723"/>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底线</a:t>
            </a:r>
            <a:r>
              <a:rPr lang="zh-CN" altLang="zh-CN" sz="2800" dirty="0" smtClean="0">
                <a:solidFill>
                  <a:srgbClr val="FF0000"/>
                </a:solidFill>
                <a:latin typeface="Times New Roman" panose="02020603050405020304" pitchFamily="18" charset="0"/>
                <a:cs typeface="Times New Roman" panose="02020603050405020304" pitchFamily="18" charset="0"/>
              </a:rPr>
              <a:t>任务</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3807372" y="2559363"/>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精准</a:t>
            </a:r>
            <a:r>
              <a:rPr lang="zh-CN" altLang="zh-CN" sz="2800" dirty="0" smtClean="0">
                <a:solidFill>
                  <a:srgbClr val="FF0000"/>
                </a:solidFill>
                <a:latin typeface="Times New Roman" panose="02020603050405020304" pitchFamily="18" charset="0"/>
                <a:cs typeface="Times New Roman" panose="02020603050405020304" pitchFamily="18" charset="0"/>
              </a:rPr>
              <a:t>扶贫</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7464972" y="2569873"/>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实事求是</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8894380" y="4214986"/>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精准</a:t>
            </a:r>
            <a:r>
              <a:rPr lang="zh-CN" altLang="zh-CN" sz="2800" dirty="0" smtClean="0">
                <a:solidFill>
                  <a:srgbClr val="FF0000"/>
                </a:solidFill>
                <a:latin typeface="Times New Roman" panose="02020603050405020304" pitchFamily="18" charset="0"/>
                <a:cs typeface="Times New Roman" panose="02020603050405020304" pitchFamily="18" charset="0"/>
              </a:rPr>
              <a:t>脱贫</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87018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8479"/>
            <a:ext cx="11430000" cy="675543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措施</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党和国家确立</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a:t>
            </a:r>
            <a:r>
              <a:rPr lang="zh-CN" altLang="zh-CN" sz="2800" dirty="0">
                <a:solidFill>
                  <a:srgbClr val="000000"/>
                </a:solidFill>
                <a:latin typeface="Times New Roman" panose="02020603050405020304" pitchFamily="18" charset="0"/>
                <a:cs typeface="Times New Roman" panose="02020603050405020304" pitchFamily="18" charset="0"/>
              </a:rPr>
              <a:t>脱贫工作目标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实行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式责任制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动员全党全社会力量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组织实施人类历史上规模最大、力度最强的脱贫攻坚战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形成上下同心、尽锐出战、精准务实、开拓创新、攻坚克难、不负人民的</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精神。</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5</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成果</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_______</a:t>
            </a:r>
            <a:r>
              <a:rPr lang="zh-CN" altLang="zh-CN" sz="2800" dirty="0" smtClean="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中共中央、国务院召开全国脱贫攻坚总结表彰大会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宣布区域性整体贫困得到解决。我国脱贫攻坚战取得了</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胜利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提前</a:t>
            </a:r>
            <a:r>
              <a:rPr lang="en-US" altLang="zh-CN" sz="2800" dirty="0">
                <a:solidFill>
                  <a:srgbClr val="000000"/>
                </a:solidFill>
                <a:latin typeface="Times New Roman" panose="02020603050405020304" pitchFamily="18" charset="0"/>
                <a:cs typeface="Times New Roman" panose="02020603050405020304" pitchFamily="18" charset="0"/>
              </a:rPr>
              <a:t>10</a:t>
            </a:r>
            <a:r>
              <a:rPr lang="zh-CN" altLang="zh-CN" sz="2800" dirty="0">
                <a:solidFill>
                  <a:srgbClr val="000000"/>
                </a:solidFill>
                <a:latin typeface="Times New Roman" panose="02020603050405020304" pitchFamily="18" charset="0"/>
                <a:cs typeface="Times New Roman" panose="02020603050405020304" pitchFamily="18" charset="0"/>
              </a:rPr>
              <a:t>年实现联合国</a:t>
            </a:r>
            <a:r>
              <a:rPr lang="en-US" altLang="zh-CN" sz="2800" dirty="0">
                <a:solidFill>
                  <a:srgbClr val="000000"/>
                </a:solidFill>
                <a:latin typeface="Times New Roman" panose="02020603050405020304" pitchFamily="18" charset="0"/>
                <a:cs typeface="Times New Roman" panose="02020603050405020304" pitchFamily="18" charset="0"/>
              </a:rPr>
              <a:t>2030</a:t>
            </a:r>
            <a:r>
              <a:rPr lang="zh-CN" altLang="zh-CN" sz="2800" dirty="0">
                <a:solidFill>
                  <a:srgbClr val="000000"/>
                </a:solidFill>
                <a:latin typeface="Times New Roman" panose="02020603050405020304" pitchFamily="18" charset="0"/>
                <a:cs typeface="Times New Roman" panose="02020603050405020304" pitchFamily="18" charset="0"/>
              </a:rPr>
              <a:t>年可持续发展议程</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目标。</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6</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历史性地解决了</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问题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创造了人类减贫史上的奇迹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为全球减贫事业作出重大贡献。</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2945524" y="585615"/>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两不愁三</a:t>
            </a:r>
            <a:r>
              <a:rPr lang="zh-CN" altLang="zh-CN" sz="2800" dirty="0" smtClean="0">
                <a:solidFill>
                  <a:srgbClr val="FF0000"/>
                </a:solidFill>
                <a:latin typeface="Times New Roman" panose="02020603050405020304" pitchFamily="18" charset="0"/>
                <a:cs typeface="Times New Roman" panose="02020603050405020304" pitchFamily="18" charset="0"/>
              </a:rPr>
              <a:t>保障</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8852339" y="585615"/>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军令状</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1978573" y="2249509"/>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脱贫</a:t>
            </a:r>
            <a:r>
              <a:rPr lang="zh-CN" altLang="zh-CN" sz="2800" dirty="0" smtClean="0">
                <a:solidFill>
                  <a:srgbClr val="FF0000"/>
                </a:solidFill>
                <a:latin typeface="Times New Roman" panose="02020603050405020304" pitchFamily="18" charset="0"/>
                <a:cs typeface="Times New Roman" panose="02020603050405020304" pitchFamily="18" charset="0"/>
              </a:rPr>
              <a:t>攻坚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612228" y="3375178"/>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2021 </a:t>
            </a:r>
            <a:endParaRPr lang="zh-CN" altLang="en-US" sz="2800" dirty="0"/>
          </a:p>
        </p:txBody>
      </p:sp>
      <p:sp>
        <p:nvSpPr>
          <p:cNvPr id="8" name="矩形 7"/>
          <p:cNvSpPr>
            <a:spLocks noChangeAspect="1"/>
          </p:cNvSpPr>
          <p:nvPr/>
        </p:nvSpPr>
        <p:spPr>
          <a:xfrm>
            <a:off x="7859760" y="3910929"/>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全面</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6159061" y="4469118"/>
            <a:ext cx="992579"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减</a:t>
            </a:r>
            <a:r>
              <a:rPr lang="zh-CN" altLang="zh-CN" sz="2800" dirty="0" smtClean="0">
                <a:solidFill>
                  <a:srgbClr val="FF0000"/>
                </a:solidFill>
                <a:latin typeface="Times New Roman" panose="02020603050405020304" pitchFamily="18" charset="0"/>
                <a:cs typeface="Times New Roman" panose="02020603050405020304" pitchFamily="18" charset="0"/>
              </a:rPr>
              <a:t>贫</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3040117" y="5570779"/>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绝对</a:t>
            </a:r>
            <a:r>
              <a:rPr lang="zh-CN" altLang="zh-CN" sz="2800" dirty="0" smtClean="0">
                <a:solidFill>
                  <a:srgbClr val="FF0000"/>
                </a:solidFill>
                <a:latin typeface="Times New Roman" panose="02020603050405020304" pitchFamily="18" charset="0"/>
                <a:cs typeface="Times New Roman" panose="02020603050405020304" pitchFamily="18" charset="0"/>
              </a:rPr>
              <a:t>贫困</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933614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976015"/>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拓展延伸</a:t>
              </a:r>
              <a:endParaRPr lang="zh-CN" altLang="en-US" sz="3200" dirty="0">
                <a:solidFill>
                  <a:srgbClr val="00B0F0"/>
                </a:solidFill>
              </a:endParaRPr>
            </a:p>
          </p:txBody>
        </p:sp>
      </p:grpSp>
      <p:sp>
        <p:nvSpPr>
          <p:cNvPr id="2" name="矩形 1"/>
          <p:cNvSpPr>
            <a:spLocks noChangeAspect="1"/>
          </p:cNvSpPr>
          <p:nvPr/>
        </p:nvSpPr>
        <p:spPr>
          <a:xfrm>
            <a:off x="381000" y="1852033"/>
            <a:ext cx="11430000" cy="2274212"/>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中国脱贫攻坚战的特点</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以中国共产党的领导为核心、精准施策为方法、制度优势为保障、人民利益为导向</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构建了科学性与实践性统一、本土化与全球化兼容的减贫范式。</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0944249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551262" y="1319528"/>
            <a:ext cx="1922148" cy="628957"/>
            <a:chOff x="1483204" y="2104455"/>
            <a:chExt cx="1922148" cy="628957"/>
          </a:xfrm>
        </p:grpSpPr>
        <p:pic>
          <p:nvPicPr>
            <p:cNvPr id="14" name="bdc.eps" descr="id:2147490647;FounderCES"/>
            <p:cNvPicPr/>
            <p:nvPr/>
          </p:nvPicPr>
          <p:blipFill>
            <a:blip r:embed="rId3">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2" name="矩形 1"/>
            <p:cNvSpPr>
              <a:spLocks noChangeAspect="1"/>
            </p:cNvSpPr>
            <p:nvPr/>
          </p:nvSpPr>
          <p:spPr>
            <a:xfrm>
              <a:off x="1584106" y="2104455"/>
              <a:ext cx="1720343" cy="600229"/>
            </a:xfrm>
            <a:prstGeom prst="rect">
              <a:avLst/>
            </a:prstGeom>
          </p:spPr>
          <p:txBody>
            <a:bodyPr wrap="none">
              <a:spAutoFit/>
            </a:bodyPr>
            <a:lstStyle/>
            <a:p>
              <a:pPr>
                <a:lnSpc>
                  <a:spcPct val="130000"/>
                </a:lnSpc>
              </a:pPr>
              <a:r>
                <a:rPr lang="zh-CN" altLang="zh-CN"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论从史</a:t>
              </a:r>
              <a:r>
                <a:rPr lang="zh-CN"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出</a:t>
              </a:r>
              <a:r>
                <a:rPr lang="en-US"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rgbClr val="00B0F0"/>
                </a:solidFill>
              </a:endParaRPr>
            </a:p>
          </p:txBody>
        </p:sp>
      </p:grpSp>
      <p:sp>
        <p:nvSpPr>
          <p:cNvPr id="4" name="矩形 3"/>
          <p:cNvSpPr>
            <a:spLocks noChangeAspect="1"/>
          </p:cNvSpPr>
          <p:nvPr/>
        </p:nvSpPr>
        <p:spPr>
          <a:xfrm>
            <a:off x="3541492" y="738124"/>
            <a:ext cx="5750293" cy="652486"/>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点</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中国</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特色社会主义理论体系</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1997038"/>
            <a:ext cx="11430000" cy="451482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新时代中国特色社会主义思想</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总任务是实现社会主义现代化和中华民族伟大复兴</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762000">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新时代中国特色社会主义思想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是对马克思列宁主义、毛泽东思想、邓小平理论、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三个代表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重要思想、科学发展观的继承和发展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是马克思主义中国化最新成果</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是党和人民实践经验和集体智慧的结晶</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是全党全国人民为实现中华民族伟大复兴而奋斗的行动指南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必须长期坚持并不断发展。</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中共十九大</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报告</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1964663"/>
            <a:ext cx="8711039" cy="593752"/>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材料一中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马克思主义中国化最新成果</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指的是什么</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p:cNvSpPr>
            <a:spLocks noChangeAspect="1"/>
          </p:cNvSpPr>
          <p:nvPr/>
        </p:nvSpPr>
        <p:spPr>
          <a:xfrm>
            <a:off x="381000" y="2558415"/>
            <a:ext cx="7914346"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最新成果</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习近平新时代中国特色社会主义思想</a:t>
            </a:r>
            <a:r>
              <a:rPr lang="zh-CN" altLang="zh-CN" sz="2800" dirty="0" smtClean="0">
                <a:solidFill>
                  <a:srgbClr val="FF0000"/>
                </a:solidFill>
                <a:latin typeface="Times New Roman" panose="02020603050405020304" pitchFamily="18" charset="0"/>
                <a:cs typeface="Times New Roman" panose="02020603050405020304" pitchFamily="18" charset="0"/>
              </a:rPr>
              <a:t>。</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11735722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22161"/>
            <a:ext cx="11430000" cy="563513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中国特色社会主义理论是中国共产党在中国革命、建设、改革和新时代发展的具体实践中将马克思主义理论同中国实际相结合而总结出的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适合中国政治、经济、文化、社会发展的科学理论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是实现中华民族伟大复兴的行动指南。中国特色社会主义理论体系是包括邓小平理论、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三个代表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重要思想、科学发展观和习近平新时代中国特色社会主义思想在内的科学理论体系。它与马克思列宁主义、毛泽东思想一脉相承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体现了中国共产党人大胆开拓、勇于创新的理论气质和与时俱进的视野胸襟。</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王静修</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《新时代对中国特色社会主义理论体系的理论认同研究》</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根据材料二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概括中国特色社会主义理论体系的特点。</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6874464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995216"/>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特点</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是在马克思主义同中国国情相结合的基础上产生的</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理论体系丰富</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与马克思列宁主义、毛泽东思想一脉相承</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体现了中国共产党人大胆开拓、勇于创新的理论气质和与时俱进的视野胸襟。</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0611088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183641"/>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899306"/>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在改革开放的伟大实践中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中国共产党在坚持马克思列宁主义、毛泽东思想的前提下不断完善自身思想理论建设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如下图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。这样做的目的是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6" name="AL8QXR35.eps" descr="id:2147492837;FounderCES"/>
          <p:cNvPicPr/>
          <p:nvPr/>
        </p:nvPicPr>
        <p:blipFill>
          <a:blip r:embed="rId3">
            <a:clrChange>
              <a:clrFrom>
                <a:srgbClr val="FFFFFF"/>
              </a:clrFrom>
              <a:clrTo>
                <a:srgbClr val="FFFFFF">
                  <a:alpha val="0"/>
                </a:srgbClr>
              </a:clrTo>
            </a:clrChange>
          </a:blip>
          <a:stretch>
            <a:fillRect/>
          </a:stretch>
        </p:blipFill>
        <p:spPr>
          <a:xfrm>
            <a:off x="2357203" y="2139920"/>
            <a:ext cx="7385293" cy="2675241"/>
          </a:xfrm>
          <a:prstGeom prst="rect">
            <a:avLst/>
          </a:prstGeom>
        </p:spPr>
      </p:pic>
      <p:sp>
        <p:nvSpPr>
          <p:cNvPr id="3" name="矩形 2"/>
          <p:cNvSpPr>
            <a:spLocks noChangeAspect="1"/>
          </p:cNvSpPr>
          <p:nvPr/>
        </p:nvSpPr>
        <p:spPr>
          <a:xfrm>
            <a:off x="381000" y="4888867"/>
            <a:ext cx="11430000" cy="121264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开辟工业化建设的</a:t>
            </a:r>
            <a:r>
              <a:rPr lang="zh-CN" altLang="zh-CN" sz="2800" dirty="0" smtClean="0">
                <a:solidFill>
                  <a:srgbClr val="000000"/>
                </a:solidFill>
                <a:latin typeface="Times New Roman" panose="02020603050405020304" pitchFamily="18" charset="0"/>
                <a:cs typeface="Times New Roman" panose="02020603050405020304" pitchFamily="18" charset="0"/>
              </a:rPr>
              <a:t>道路</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建立社会主义基本制度</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开启社会主义现代化建设</a:t>
            </a:r>
            <a:r>
              <a:rPr lang="zh-CN" altLang="zh-CN" sz="2800" dirty="0" smtClean="0">
                <a:solidFill>
                  <a:srgbClr val="000000"/>
                </a:solidFill>
                <a:latin typeface="Times New Roman" panose="02020603050405020304" pitchFamily="18" charset="0"/>
                <a:cs typeface="Times New Roman" panose="02020603050405020304" pitchFamily="18" charset="0"/>
              </a:rPr>
              <a:t>新时期</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D</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建设中国特色社会主义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a:spLocks noChangeAspect="1"/>
          </p:cNvSpPr>
          <p:nvPr/>
        </p:nvSpPr>
        <p:spPr>
          <a:xfrm>
            <a:off x="10908717" y="1492443"/>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2068788"/>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可知在改革开放的伟大实践中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中国共产党在坚持马克思列宁主义、毛泽东思想的前提下不断完善自身思想理论建设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为的是建设中国特色社会主义。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16529175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55236" y="0"/>
            <a:ext cx="8460516" cy="606454"/>
            <a:chOff x="1955236" y="1037761"/>
            <a:chExt cx="8460516" cy="606454"/>
          </a:xfrm>
        </p:grpSpPr>
        <p:pic>
          <p:nvPicPr>
            <p:cNvPr id="5" name="知识概览.eps" descr="id:2147490668;FounderCES"/>
            <p:cNvPicPr/>
            <p:nvPr/>
          </p:nvPicPr>
          <p:blipFill>
            <a:blip r:embed="rId2">
              <a:clrChange>
                <a:clrFrom>
                  <a:srgbClr val="FFFFFF"/>
                </a:clrFrom>
                <a:clrTo>
                  <a:srgbClr val="FFFFFF">
                    <a:alpha val="0"/>
                  </a:srgbClr>
                </a:clrTo>
              </a:clrChange>
            </a:blip>
            <a:stretch>
              <a:fillRect/>
            </a:stretch>
          </p:blipFill>
          <p:spPr>
            <a:xfrm>
              <a:off x="1955236" y="1079801"/>
              <a:ext cx="8460516" cy="564414"/>
            </a:xfrm>
            <a:prstGeom prst="rect">
              <a:avLst/>
            </a:prstGeom>
          </p:spPr>
        </p:pic>
        <p:sp>
          <p:nvSpPr>
            <p:cNvPr id="4" name="矩形 3"/>
            <p:cNvSpPr>
              <a:spLocks noChangeAspect="1"/>
            </p:cNvSpPr>
            <p:nvPr/>
          </p:nvSpPr>
          <p:spPr>
            <a:xfrm>
              <a:off x="4942489" y="1037761"/>
              <a:ext cx="2614818" cy="600229"/>
            </a:xfrm>
            <a:prstGeom prst="rect">
              <a:avLst/>
            </a:prstGeom>
          </p:spPr>
          <p:txBody>
            <a:bodyPr wrap="none">
              <a:spAutoFit/>
            </a:bodyPr>
            <a:lstStyle/>
            <a:p>
              <a:pPr>
                <a:lnSpc>
                  <a:spcPct val="130000"/>
                </a:lnSpc>
              </a:pP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知</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识</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概</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览</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chemeClr val="bg1"/>
                </a:solidFill>
              </a:endParaRPr>
            </a:p>
          </p:txBody>
        </p:sp>
      </p:grpSp>
      <p:pic>
        <p:nvPicPr>
          <p:cNvPr id="7" name="25DKRGX28.eps" descr="id:2147492851;FounderCES"/>
          <p:cNvPicPr/>
          <p:nvPr/>
        </p:nvPicPr>
        <p:blipFill>
          <a:blip r:embed="rId3">
            <a:clrChange>
              <a:clrFrom>
                <a:srgbClr val="FFFFFF"/>
              </a:clrFrom>
              <a:clrTo>
                <a:srgbClr val="FFFFFF">
                  <a:alpha val="0"/>
                </a:srgbClr>
              </a:clrTo>
            </a:clrChange>
          </a:blip>
          <a:stretch>
            <a:fillRect/>
          </a:stretch>
        </p:blipFill>
        <p:spPr>
          <a:xfrm>
            <a:off x="3137994" y="631759"/>
            <a:ext cx="6142640" cy="6198356"/>
          </a:xfrm>
          <a:prstGeom prst="rect">
            <a:avLst/>
          </a:prstGeom>
        </p:spPr>
      </p:pic>
    </p:spTree>
    <p:extLst>
      <p:ext uri="{BB962C8B-B14F-4D97-AF65-F5344CB8AC3E}">
        <p14:creationId xmlns:p14="http://schemas.microsoft.com/office/powerpoint/2010/main" val="4039484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2194912"/>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了解习近平新时代中国特色社会主义思想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通过取得脱贫攻坚的伟大胜利、全面建成小康社会的史事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认识中国特色社会主义建设对中国社会发展的意义及对世界的贡献。</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748462"/>
            <a:ext cx="11430000" cy="289310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一、中共十九大与习近平新时代中国特色社会主义思想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中共十九大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会议概况</a:t>
            </a:r>
            <a:r>
              <a:rPr lang="en-US" altLang="zh-CN" sz="2800" dirty="0">
                <a:solidFill>
                  <a:srgbClr val="000000"/>
                </a:solidFill>
                <a:latin typeface="Times New Roman" panose="02020603050405020304" pitchFamily="18" charset="0"/>
                <a:cs typeface="Times New Roman" panose="02020603050405020304" pitchFamily="18" charset="0"/>
              </a:rPr>
              <a:t>:2017</a:t>
            </a:r>
            <a:r>
              <a:rPr lang="zh-CN" altLang="zh-CN" sz="2800" dirty="0">
                <a:solidFill>
                  <a:srgbClr val="000000"/>
                </a:solidFill>
                <a:latin typeface="Times New Roman" panose="02020603050405020304" pitchFamily="18" charset="0"/>
                <a:cs typeface="Times New Roman" panose="02020603050405020304" pitchFamily="18" charset="0"/>
              </a:rPr>
              <a:t>年中国共产党第十九次全国代表大会在北京举行。这是在</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en-US" altLang="zh-CN" sz="2800" dirty="0">
                <a:solidFill>
                  <a:srgbClr val="000000"/>
                </a:solidFill>
                <a:latin typeface="Times New Roman" panose="02020603050405020304" pitchFamily="18" charset="0"/>
                <a:cs typeface="Times New Roman" panose="02020603050405020304" pitchFamily="18" charset="0"/>
              </a:rPr>
              <a:t>_______</a:t>
            </a:r>
            <a:r>
              <a:rPr lang="en-US" altLang="zh-CN" sz="2800" dirty="0" smtClean="0">
                <a:solidFill>
                  <a:srgbClr val="000000"/>
                </a:solidFill>
                <a:latin typeface="Times New Roman" panose="02020603050405020304" pitchFamily="18" charset="0"/>
                <a:cs typeface="Times New Roman" panose="02020603050405020304" pitchFamily="18" charset="0"/>
              </a:rPr>
              <a:t>__</a:t>
            </a:r>
            <a:r>
              <a:rPr lang="zh-CN" altLang="zh-CN" sz="2800" dirty="0" smtClean="0">
                <a:solidFill>
                  <a:srgbClr val="000000"/>
                </a:solidFill>
                <a:latin typeface="Times New Roman" panose="02020603050405020304" pitchFamily="18" charset="0"/>
                <a:cs typeface="Times New Roman" panose="02020603050405020304" pitchFamily="18" charset="0"/>
              </a:rPr>
              <a:t>决胜</a:t>
            </a:r>
            <a:r>
              <a:rPr lang="zh-CN" altLang="zh-CN" sz="2800" dirty="0">
                <a:solidFill>
                  <a:srgbClr val="000000"/>
                </a:solidFill>
                <a:latin typeface="Times New Roman" panose="02020603050405020304" pitchFamily="18" charset="0"/>
                <a:cs typeface="Times New Roman" panose="02020603050405020304" pitchFamily="18" charset="0"/>
              </a:rPr>
              <a:t>阶段、中国特色社会主义进入新时代的关键时期召开的一次十分重要的大会。</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849763" y="3411874"/>
            <a:ext cx="314701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全面建成</a:t>
            </a:r>
            <a:r>
              <a:rPr lang="zh-CN" altLang="zh-CN" sz="2800" dirty="0" smtClean="0">
                <a:solidFill>
                  <a:srgbClr val="FF0000"/>
                </a:solidFill>
                <a:latin typeface="Times New Roman" panose="02020603050405020304" pitchFamily="18" charset="0"/>
                <a:cs typeface="Times New Roman" panose="02020603050405020304" pitchFamily="18" charset="0"/>
              </a:rPr>
              <a:t>小康社会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626363"/>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会议内容</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①</a:t>
            </a:r>
            <a:r>
              <a:rPr lang="zh-CN" altLang="zh-CN" sz="2800" dirty="0">
                <a:solidFill>
                  <a:srgbClr val="000000"/>
                </a:solidFill>
                <a:latin typeface="Times New Roman" panose="02020603050405020304" pitchFamily="18" charset="0"/>
                <a:cs typeface="Times New Roman" panose="02020603050405020304" pitchFamily="18" charset="0"/>
              </a:rPr>
              <a:t>大会提出了</a:t>
            </a:r>
            <a:r>
              <a:rPr lang="en-US" altLang="zh-CN" sz="2800" dirty="0">
                <a:solidFill>
                  <a:srgbClr val="000000"/>
                </a:solidFill>
                <a:latin typeface="Times New Roman" panose="02020603050405020304" pitchFamily="18" charset="0"/>
                <a:cs typeface="Times New Roman" panose="02020603050405020304" pitchFamily="18" charset="0"/>
              </a:rPr>
              <a:t>____________________,</a:t>
            </a:r>
            <a:r>
              <a:rPr lang="zh-CN" altLang="zh-CN" sz="2800" dirty="0">
                <a:solidFill>
                  <a:srgbClr val="000000"/>
                </a:solidFill>
                <a:latin typeface="Times New Roman" panose="02020603050405020304" pitchFamily="18" charset="0"/>
                <a:cs typeface="Times New Roman" panose="02020603050405020304" pitchFamily="18" charset="0"/>
              </a:rPr>
              <a:t>夺取新时代中国特色社会主义伟大胜利的任务。</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②</a:t>
            </a:r>
            <a:r>
              <a:rPr lang="zh-CN" altLang="zh-CN" sz="2800" dirty="0">
                <a:solidFill>
                  <a:srgbClr val="000000"/>
                </a:solidFill>
                <a:latin typeface="Times New Roman" panose="02020603050405020304" pitchFamily="18" charset="0"/>
                <a:cs typeface="Times New Roman" panose="02020603050405020304" pitchFamily="18" charset="0"/>
              </a:rPr>
              <a:t>大会指出</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a:t>
            </a:r>
            <a:r>
              <a:rPr lang="en-US" altLang="zh-CN" sz="2800" dirty="0">
                <a:solidFill>
                  <a:srgbClr val="000000"/>
                </a:solidFill>
                <a:latin typeface="Times New Roman" panose="02020603050405020304" pitchFamily="18" charset="0"/>
                <a:cs typeface="Times New Roman" panose="02020603050405020304" pitchFamily="18" charset="0"/>
              </a:rPr>
              <a:t>____</a:t>
            </a:r>
            <a:r>
              <a:rPr lang="en-US" altLang="zh-CN" sz="2800" dirty="0" smtClean="0">
                <a:solidFill>
                  <a:srgbClr val="000000"/>
                </a:solidFill>
                <a:latin typeface="Times New Roman" panose="02020603050405020304" pitchFamily="18" charset="0"/>
                <a:cs typeface="Times New Roman" panose="02020603050405020304" pitchFamily="18" charset="0"/>
              </a:rPr>
              <a:t>____</a:t>
            </a:r>
            <a:r>
              <a:rPr lang="zh-CN" altLang="zh-CN" sz="2800" dirty="0">
                <a:solidFill>
                  <a:srgbClr val="000000"/>
                </a:solidFill>
                <a:latin typeface="Times New Roman" panose="02020603050405020304" pitchFamily="18" charset="0"/>
                <a:cs typeface="Times New Roman" panose="02020603050405020304" pitchFamily="18" charset="0"/>
              </a:rPr>
              <a:t>是我国发展新的历史方位。从全面建成小康社会到基本实现现代化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再到全面建成</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a:t>
            </a:r>
            <a:r>
              <a:rPr lang="en-US" altLang="zh-CN" sz="2800" dirty="0">
                <a:solidFill>
                  <a:srgbClr val="000000"/>
                </a:solidFill>
                <a:latin typeface="Times New Roman" panose="02020603050405020304" pitchFamily="18" charset="0"/>
                <a:cs typeface="Times New Roman" panose="02020603050405020304" pitchFamily="18" charset="0"/>
              </a:rPr>
              <a:t>__</a:t>
            </a:r>
            <a:r>
              <a:rPr lang="en-US" altLang="zh-CN" sz="2800" dirty="0" smtClean="0">
                <a:solidFill>
                  <a:srgbClr val="000000"/>
                </a:solidFill>
                <a:latin typeface="Times New Roman" panose="02020603050405020304" pitchFamily="18" charset="0"/>
                <a:cs typeface="Times New Roman" panose="02020603050405020304" pitchFamily="18" charset="0"/>
              </a:rPr>
              <a:t>___,</a:t>
            </a:r>
            <a:r>
              <a:rPr lang="zh-CN" altLang="zh-CN" sz="2800" dirty="0">
                <a:solidFill>
                  <a:srgbClr val="000000"/>
                </a:solidFill>
                <a:latin typeface="Times New Roman" panose="02020603050405020304" pitchFamily="18" charset="0"/>
                <a:cs typeface="Times New Roman" panose="02020603050405020304" pitchFamily="18" charset="0"/>
              </a:rPr>
              <a:t>是新时代中国特色社会主义发展的战略安排。</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③</a:t>
            </a:r>
            <a:r>
              <a:rPr lang="zh-CN" altLang="zh-CN" sz="2800" dirty="0">
                <a:solidFill>
                  <a:srgbClr val="000000"/>
                </a:solidFill>
                <a:latin typeface="Times New Roman" panose="02020603050405020304" pitchFamily="18" charset="0"/>
                <a:cs typeface="Times New Roman" panose="02020603050405020304" pitchFamily="18" charset="0"/>
              </a:rPr>
              <a:t>大会将</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a:t>
            </a:r>
            <a:r>
              <a:rPr lang="en-US" altLang="zh-CN" sz="2800" dirty="0">
                <a:solidFill>
                  <a:srgbClr val="000000"/>
                </a:solidFill>
                <a:latin typeface="Times New Roman" panose="02020603050405020304" pitchFamily="18" charset="0"/>
                <a:cs typeface="Times New Roman" panose="02020603050405020304" pitchFamily="18" charset="0"/>
              </a:rPr>
              <a:t>_____________</a:t>
            </a:r>
            <a:r>
              <a:rPr lang="en-US" altLang="zh-CN" sz="2800" dirty="0" smtClean="0">
                <a:solidFill>
                  <a:srgbClr val="000000"/>
                </a:solidFill>
                <a:latin typeface="Times New Roman" panose="02020603050405020304" pitchFamily="18" charset="0"/>
                <a:cs typeface="Times New Roman" panose="02020603050405020304" pitchFamily="18" charset="0"/>
              </a:rPr>
              <a:t>__</a:t>
            </a:r>
            <a:r>
              <a:rPr lang="zh-CN" altLang="zh-CN" sz="2800" dirty="0">
                <a:solidFill>
                  <a:srgbClr val="000000"/>
                </a:solidFill>
                <a:latin typeface="Times New Roman" panose="02020603050405020304" pitchFamily="18" charset="0"/>
                <a:cs typeface="Times New Roman" panose="02020603050405020304" pitchFamily="18" charset="0"/>
              </a:rPr>
              <a:t>确立为中国共产党的指导思想并写入党章。</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2504090" y="1176394"/>
            <a:ext cx="3865161"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决胜全面建成</a:t>
            </a:r>
            <a:r>
              <a:rPr lang="zh-CN" altLang="zh-CN" sz="2800" dirty="0" smtClean="0">
                <a:solidFill>
                  <a:srgbClr val="FF0000"/>
                </a:solidFill>
                <a:latin typeface="Times New Roman" panose="02020603050405020304" pitchFamily="18" charset="0"/>
                <a:cs typeface="Times New Roman" panose="02020603050405020304" pitchFamily="18" charset="0"/>
              </a:rPr>
              <a:t>小康社会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2324553" y="2292187"/>
            <a:ext cx="4224233"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中国特色社会主义</a:t>
            </a:r>
            <a:r>
              <a:rPr lang="zh-CN" altLang="zh-CN" sz="2800" dirty="0" smtClean="0">
                <a:solidFill>
                  <a:srgbClr val="FF0000"/>
                </a:solidFill>
                <a:latin typeface="Times New Roman" panose="02020603050405020304" pitchFamily="18" charset="0"/>
                <a:cs typeface="Times New Roman" panose="02020603050405020304" pitchFamily="18" charset="0"/>
              </a:rPr>
              <a:t>新时代</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8011510" y="2867652"/>
            <a:ext cx="3506088"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社会主义现代化</a:t>
            </a:r>
            <a:r>
              <a:rPr lang="zh-CN" altLang="zh-CN" sz="2800" dirty="0" smtClean="0">
                <a:solidFill>
                  <a:srgbClr val="FF0000"/>
                </a:solidFill>
                <a:latin typeface="Times New Roman" panose="02020603050405020304" pitchFamily="18" charset="0"/>
                <a:cs typeface="Times New Roman" panose="02020603050405020304" pitchFamily="18" charset="0"/>
              </a:rPr>
              <a:t>强国</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1873469" y="3958011"/>
            <a:ext cx="6019597"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习近平新时代中国特色社会主义</a:t>
            </a:r>
            <a:r>
              <a:rPr lang="zh-CN" altLang="zh-CN" sz="2800" dirty="0" smtClean="0">
                <a:solidFill>
                  <a:srgbClr val="FF0000"/>
                </a:solidFill>
                <a:latin typeface="Times New Roman" panose="02020603050405020304" pitchFamily="18" charset="0"/>
                <a:cs typeface="Times New Roman" panose="02020603050405020304" pitchFamily="18" charset="0"/>
              </a:rPr>
              <a:t>思想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504052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37971"/>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中共十九届一中全会</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在中共十九届一中全会上</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当选为中央委员会总书记。</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十三届全国人大一次会议</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在十三届全国人大一次会议上</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zh-CN" altLang="zh-CN" sz="2800" dirty="0">
                <a:solidFill>
                  <a:srgbClr val="000000"/>
                </a:solidFill>
                <a:latin typeface="Times New Roman" panose="02020603050405020304" pitchFamily="18" charset="0"/>
                <a:cs typeface="Times New Roman" panose="02020603050405020304" pitchFamily="18" charset="0"/>
              </a:rPr>
              <a:t>当选为中华人民共和国主席</a:t>
            </a:r>
            <a:r>
              <a:rPr lang="zh-CN" altLang="zh-CN" sz="2800" dirty="0" smtClean="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会议通过了《</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en-US" altLang="zh-CN" sz="2800" dirty="0" smtClean="0">
                <a:solidFill>
                  <a:srgbClr val="000000"/>
                </a:solidFill>
                <a:latin typeface="Times New Roman" panose="02020603050405020304" pitchFamily="18" charset="0"/>
                <a:cs typeface="Times New Roman" panose="02020603050405020304" pitchFamily="18" charset="0"/>
              </a:rPr>
              <a:t>_</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把习近平新时代中国特色社会主义思想载入宪法。</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4733838" y="1500188"/>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习近平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5700789" y="2627716"/>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习近平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3250325" y="3167608"/>
            <a:ext cx="4583306"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中华人民共和国宪法</a:t>
            </a:r>
            <a:r>
              <a:rPr lang="zh-CN" altLang="zh-CN" sz="2800" dirty="0" smtClean="0">
                <a:solidFill>
                  <a:srgbClr val="FF0000"/>
                </a:solidFill>
                <a:latin typeface="Times New Roman" panose="02020603050405020304" pitchFamily="18" charset="0"/>
                <a:cs typeface="Times New Roman" panose="02020603050405020304" pitchFamily="18" charset="0"/>
              </a:rPr>
              <a:t>修正案</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463923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271822"/>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教材解读</a:t>
              </a:r>
              <a:endParaRPr lang="zh-CN" altLang="en-US" sz="3200" dirty="0">
                <a:solidFill>
                  <a:srgbClr val="00B0F0"/>
                </a:solidFill>
              </a:endParaRPr>
            </a:p>
          </p:txBody>
        </p:sp>
      </p:grpSp>
      <p:sp>
        <p:nvSpPr>
          <p:cNvPr id="2" name="矩形 1"/>
          <p:cNvSpPr>
            <a:spLocks noChangeAspect="1"/>
          </p:cNvSpPr>
          <p:nvPr/>
        </p:nvSpPr>
        <p:spPr>
          <a:xfrm>
            <a:off x="381000" y="1033920"/>
            <a:ext cx="11430000" cy="4514826"/>
          </a:xfrm>
          <a:prstGeom prst="rect">
            <a:avLst/>
          </a:prstGeom>
        </p:spPr>
        <p:txBody>
          <a:bodyPr>
            <a:spAutoFit/>
          </a:bodyPr>
          <a:lstStyle/>
          <a:p>
            <a:pPr indent="762000">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中国特色社会主义进入新时代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我国社会主要矛盾已经转化为人民日益增长的美好生活需要和不平衡不充分的发展之间的矛盾。</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762000">
              <a:lnSpc>
                <a:spcPct val="130000"/>
              </a:lnSpc>
              <a:spcAft>
                <a:spcPts val="0"/>
              </a:spcAft>
              <a:tabLst>
                <a:tab pos="1188085" algn="l"/>
                <a:tab pos="2163445" algn="l"/>
                <a:tab pos="3142615" algn="l"/>
                <a:tab pos="4190365" algn="l"/>
              </a:tabLst>
            </a:pPr>
            <a:r>
              <a:rPr lang="en-US" altLang="zh-CN" sz="2800" dirty="0">
                <a:solidFill>
                  <a:srgbClr val="000000"/>
                </a:solidFill>
                <a:latin typeface="楷体" panose="02010609060101010101" pitchFamily="49" charset="-122"/>
                <a:ea typeface="NEU-BZ-S92" panose="02020503000000020003" pitchFamily="18" charset="-122"/>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762000">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必须认识到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我国社会主要矛盾的变化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没有改变我们对我国社会主义所处历史阶段的判断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我国仍处于并将长期处于社会主义初级阶段的基本国情没有变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我国是世界最大发展中国家的国际地位没有变。</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习近平《决胜全面建成小康社会</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夺取</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新时代中国</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特色</a:t>
            </a:r>
            <a:endParaRPr lang="en-US"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社会主义</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伟大胜利</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2017</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10</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18</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398348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636874"/>
            <a:ext cx="11430000" cy="451482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材料体现了我国社会主要矛盾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的辩证关系。</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社会主要矛盾的历史性转化。这一变化是中国特色社会主义进入新时代的标志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反映了社会经济发展水平跃升及人民需求层次的多样化、全面化。</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社会主义初级阶段国情与国际地位的客观现实。虽然社会主要矛盾变化了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但我国仍处于并将长期处于社会主义初级阶段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这是由生产力总体水平、区域发展不平衡等现实决定的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需通过长期奋斗逐步突破。作为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世界最大发展中国家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的国际地位未变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我国仍与发达国家存在差距。</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771139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403138"/>
            <a:ext cx="11430000" cy="51337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二、坚持和完善中国特色社会主义制度</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强化党的领导</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2018</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smtClean="0">
                <a:solidFill>
                  <a:srgbClr val="000000"/>
                </a:solidFill>
                <a:latin typeface="Times New Roman" panose="02020603050405020304" pitchFamily="18" charset="0"/>
                <a:cs typeface="Times New Roman" panose="02020603050405020304" pitchFamily="18" charset="0"/>
              </a:rPr>
              <a:t>,_______</a:t>
            </a:r>
            <a:r>
              <a:rPr lang="en-US" altLang="zh-CN" sz="2800" dirty="0">
                <a:solidFill>
                  <a:srgbClr val="000000"/>
                </a:solidFill>
                <a:latin typeface="Times New Roman" panose="02020603050405020304" pitchFamily="18" charset="0"/>
                <a:cs typeface="Times New Roman" panose="02020603050405020304" pitchFamily="18" charset="0"/>
              </a:rPr>
              <a:t>______</a:t>
            </a:r>
            <a:r>
              <a:rPr lang="en-US" altLang="zh-CN" sz="2800" dirty="0" smtClean="0">
                <a:solidFill>
                  <a:srgbClr val="000000"/>
                </a:solidFill>
                <a:latin typeface="Times New Roman" panose="02020603050405020304" pitchFamily="18" charset="0"/>
                <a:cs typeface="Times New Roman" panose="02020603050405020304" pitchFamily="18" charset="0"/>
              </a:rPr>
              <a:t>___</a:t>
            </a:r>
            <a:r>
              <a:rPr lang="zh-CN" altLang="zh-CN" sz="2800" dirty="0">
                <a:solidFill>
                  <a:srgbClr val="000000"/>
                </a:solidFill>
                <a:latin typeface="Times New Roman" panose="02020603050405020304" pitchFamily="18" charset="0"/>
                <a:cs typeface="Times New Roman" panose="02020603050405020304" pitchFamily="18" charset="0"/>
              </a:rPr>
              <a:t>是中国特色社会主义最本质的特征载入宪法。为强化党总揽全局、协调各方的领导地位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中共中央开展了新一轮党和国家机构改革。</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总体擘画</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2019</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中共十九届四中全会专门研究</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和国家治理问题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对坚持和完善</a:t>
            </a:r>
            <a:r>
              <a:rPr lang="en-US" altLang="zh-CN" sz="2800" dirty="0">
                <a:solidFill>
                  <a:srgbClr val="000000"/>
                </a:solidFill>
                <a:latin typeface="Times New Roman" panose="02020603050405020304" pitchFamily="18" charset="0"/>
                <a:cs typeface="Times New Roman" panose="02020603050405020304" pitchFamily="18" charset="0"/>
              </a:rPr>
              <a:t>____________________</a:t>
            </a:r>
            <a:r>
              <a:rPr lang="zh-CN" altLang="zh-CN" sz="2800" dirty="0">
                <a:solidFill>
                  <a:srgbClr val="000000"/>
                </a:solidFill>
                <a:latin typeface="Times New Roman" panose="02020603050405020304" pitchFamily="18" charset="0"/>
                <a:cs typeface="Times New Roman" panose="02020603050405020304" pitchFamily="18" charset="0"/>
              </a:rPr>
              <a:t>、推进国家治理体系和治理能力现代化作出总体擘画。</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1715813" y="1517839"/>
            <a:ext cx="2787943"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中国共产党</a:t>
            </a:r>
            <a:r>
              <a:rPr lang="zh-CN" altLang="zh-CN" sz="2800" dirty="0" smtClean="0">
                <a:solidFill>
                  <a:srgbClr val="FF0000"/>
                </a:solidFill>
                <a:latin typeface="Times New Roman" panose="02020603050405020304" pitchFamily="18" charset="0"/>
                <a:cs typeface="Times New Roman" panose="02020603050405020304" pitchFamily="18" charset="0"/>
              </a:rPr>
              <a:t>领导</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6329855" y="3741978"/>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国家</a:t>
            </a:r>
            <a:r>
              <a:rPr lang="zh-CN" altLang="zh-CN" sz="2800" dirty="0" smtClean="0">
                <a:solidFill>
                  <a:srgbClr val="FF0000"/>
                </a:solidFill>
                <a:latin typeface="Times New Roman" panose="02020603050405020304" pitchFamily="18" charset="0"/>
                <a:cs typeface="Times New Roman" panose="02020603050405020304" pitchFamily="18" charset="0"/>
              </a:rPr>
              <a:t>制度</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1433357" y="4287455"/>
            <a:ext cx="3865161"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中国特色</a:t>
            </a:r>
            <a:r>
              <a:rPr lang="zh-CN" altLang="zh-CN" sz="2800" dirty="0" smtClean="0">
                <a:solidFill>
                  <a:srgbClr val="FF0000"/>
                </a:solidFill>
                <a:latin typeface="Times New Roman" panose="02020603050405020304" pitchFamily="18" charset="0"/>
                <a:cs typeface="Times New Roman" panose="02020603050405020304" pitchFamily="18" charset="0"/>
              </a:rPr>
              <a:t>社会主义制度</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549970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332</TotalTime>
  <Words>898</Words>
  <Application>Microsoft Office PowerPoint</Application>
  <PresentationFormat>宽屏</PresentationFormat>
  <Paragraphs>98</Paragraphs>
  <Slides>21</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21</vt:i4>
      </vt:variant>
    </vt:vector>
  </HeadingPairs>
  <TitlesOfParts>
    <vt:vector size="37"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44</cp:revision>
  <dcterms:created xsi:type="dcterms:W3CDTF">2021-07-19T03:09:34Z</dcterms:created>
  <dcterms:modified xsi:type="dcterms:W3CDTF">2026-03-07T05:33:07Z</dcterms:modified>
</cp:coreProperties>
</file>