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5"/>
  </p:notesMasterIdLst>
  <p:sldIdLst>
    <p:sldId id="347" r:id="rId4"/>
    <p:sldId id="350" r:id="rId5"/>
    <p:sldId id="296" r:id="rId6"/>
    <p:sldId id="345" r:id="rId7"/>
    <p:sldId id="351" r:id="rId8"/>
    <p:sldId id="355" r:id="rId9"/>
    <p:sldId id="356" r:id="rId10"/>
    <p:sldId id="357" r:id="rId11"/>
    <p:sldId id="358" r:id="rId12"/>
    <p:sldId id="359" r:id="rId13"/>
    <p:sldId id="354" r:id="rId14"/>
    <p:sldId id="361" r:id="rId15"/>
    <p:sldId id="362" r:id="rId16"/>
    <p:sldId id="363" r:id="rId17"/>
    <p:sldId id="364" r:id="rId18"/>
    <p:sldId id="365" r:id="rId19"/>
    <p:sldId id="346" r:id="rId20"/>
    <p:sldId id="366" r:id="rId21"/>
    <p:sldId id="352" r:id="rId22"/>
    <p:sldId id="353" r:id="rId23"/>
    <p:sldId id="349"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75" autoAdjust="0"/>
    <p:restoredTop sz="94660"/>
  </p:normalViewPr>
  <p:slideViewPr>
    <p:cSldViewPr snapToGrid="0" showGuides="1">
      <p:cViewPr varScale="1">
        <p:scale>
          <a:sx n="91" d="100"/>
          <a:sy n="91" d="100"/>
        </p:scale>
        <p:origin x="294"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21</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7.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3</a:t>
            </a:r>
            <a:r>
              <a:rPr lang="zh-CN" altLang="en-US" sz="4656" b="1" dirty="0">
                <a:solidFill>
                  <a:srgbClr val="D60093"/>
                </a:solidFill>
                <a:latin typeface="隶书" panose="02010509060101010101" pitchFamily="49" charset="-122"/>
                <a:ea typeface="隶书" panose="02010509060101010101" pitchFamily="49" charset="-122"/>
              </a:rPr>
              <a:t>课　社会主义制度建立</a:t>
            </a: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424552"/>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三大改造的完成</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(1)__________</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我国基本上完成对生产资料所有制的社会主义改造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基本上实现了生产资料</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建立起</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经济制度。</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在社会主义改造工作的后期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也存在着要求过急、工作过粗、改变过快等缺点。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1179786" y="2007971"/>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1956 </a:t>
            </a:r>
            <a:endParaRPr lang="zh-CN" altLang="en-US" sz="2800" dirty="0"/>
          </a:p>
        </p:txBody>
      </p:sp>
      <p:sp>
        <p:nvSpPr>
          <p:cNvPr id="5" name="矩形 4"/>
          <p:cNvSpPr>
            <a:spLocks noChangeAspect="1"/>
          </p:cNvSpPr>
          <p:nvPr/>
        </p:nvSpPr>
        <p:spPr>
          <a:xfrm>
            <a:off x="3838904" y="2541620"/>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公有制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687207" y="2541620"/>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社会主义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689099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334884"/>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928733" cy="635943"/>
            </a:xfrm>
            <a:prstGeom prst="rect">
              <a:avLst/>
            </a:prstGeom>
          </p:spPr>
          <p:txBody>
            <a:bodyPr wrap="none">
              <a:spAutoFit/>
            </a:bodyPr>
            <a:lstStyle/>
            <a:p>
              <a:pPr>
                <a:lnSpc>
                  <a:spcPct val="120000"/>
                </a:lnSpc>
              </a:pPr>
              <a:r>
                <a:rPr lang="zh-CN" altLang="zh-CN" sz="3200" dirty="0">
                  <a:solidFill>
                    <a:srgbClr val="00B0F0"/>
                  </a:solidFill>
                  <a:latin typeface="NEU-BZ-S92" panose="02020503000000020003" pitchFamily="18" charset="-122"/>
                  <a:ea typeface="方正正黑简体"/>
                  <a:cs typeface="Times New Roman" panose="02020603050405020304" pitchFamily="18" charset="0"/>
                </a:rPr>
                <a:t>历史</a:t>
              </a:r>
              <a:r>
                <a:rPr lang="zh-CN" altLang="zh-CN" sz="3200" dirty="0" smtClean="0">
                  <a:solidFill>
                    <a:srgbClr val="00B0F0"/>
                  </a:solidFill>
                  <a:latin typeface="NEU-BZ-S92" panose="02020503000000020003" pitchFamily="18" charset="-122"/>
                  <a:ea typeface="方正正黑简体"/>
                  <a:cs typeface="Times New Roman" panose="02020603050405020304" pitchFamily="18" charset="0"/>
                </a:rPr>
                <a:t>比较</a:t>
              </a:r>
              <a:r>
                <a:rPr lang="en-US" altLang="zh-CN" sz="3200" dirty="0" smtClean="0">
                  <a:solidFill>
                    <a:srgbClr val="00B0F0"/>
                  </a:solidFill>
                  <a:latin typeface="NEU-BZ-S92" panose="02020503000000020003" pitchFamily="18" charset="-122"/>
                  <a:ea typeface="方正正黑简体"/>
                  <a:cs typeface="Times New Roman" panose="02020603050405020304" pitchFamily="18" charset="0"/>
                </a:rPr>
                <a:t> </a:t>
              </a:r>
              <a:endParaRPr lang="zh-CN" altLang="en-US" sz="3200" dirty="0">
                <a:solidFill>
                  <a:srgbClr val="00B0F0"/>
                </a:solidFill>
              </a:endParaRPr>
            </a:p>
          </p:txBody>
        </p:sp>
      </p:grpSp>
      <p:sp>
        <p:nvSpPr>
          <p:cNvPr id="7" name="矩形 6"/>
          <p:cNvSpPr>
            <a:spLocks noChangeAspect="1"/>
          </p:cNvSpPr>
          <p:nvPr/>
        </p:nvSpPr>
        <p:spPr>
          <a:xfrm>
            <a:off x="4154213" y="1054942"/>
            <a:ext cx="3833101" cy="652486"/>
          </a:xfrm>
          <a:prstGeom prst="rect">
            <a:avLst/>
          </a:prstGeom>
        </p:spPr>
        <p:txBody>
          <a:bodyPr wrap="none">
            <a:spAutoFit/>
          </a:bodyPr>
          <a:lstStyle/>
          <a:p>
            <a:pPr>
              <a:lnSpc>
                <a:spcPct val="130000"/>
              </a:lnSpc>
            </a:pP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一五</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计划与三大</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改造</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852018336"/>
              </p:ext>
            </p:extLst>
          </p:nvPr>
        </p:nvGraphicFramePr>
        <p:xfrm>
          <a:off x="381000" y="1789124"/>
          <a:ext cx="11430000" cy="3413760"/>
        </p:xfrm>
        <a:graphic>
          <a:graphicData uri="http://schemas.openxmlformats.org/drawingml/2006/table">
            <a:tbl>
              <a:tblPr firstRow="1" firstCol="1" bandRow="1"/>
              <a:tblGrid>
                <a:gridCol w="2015359"/>
                <a:gridCol w="3825765"/>
                <a:gridCol w="5588876"/>
              </a:tblGrid>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类别</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一五</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计划</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三大改造</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实施时间</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1953—1957</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年底</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1953—1956</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年</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领域</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生产力的变革</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生产关系的变革</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重点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发展重工业</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是现代社会主义工业化的起步</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解决工业化过程中的原料、劳动力、资金等问题</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即为保证工业化的顺利进行而开展的变革</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二者关系</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gridSpan="2">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三大改造发生在</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一五</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计划期间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三大改造为工业化的顺利进行提供了条件</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12332375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01337"/>
            <a:ext cx="11430000" cy="40134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四、社会主义政治制度的确立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第一届全国人民代表大会第一次会议</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时间、地点</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9</a:t>
            </a:r>
            <a:r>
              <a:rPr lang="zh-CN" altLang="zh-CN" sz="2800" dirty="0">
                <a:solidFill>
                  <a:srgbClr val="000000"/>
                </a:solidFill>
                <a:latin typeface="Times New Roman" panose="02020603050405020304" pitchFamily="18" charset="0"/>
                <a:cs typeface="Times New Roman" panose="02020603050405020304" pitchFamily="18" charset="0"/>
              </a:rPr>
              <a:t>月、北京。</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内容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cs typeface="Times New Roman" panose="02020603050405020304" pitchFamily="18" charset="0"/>
              </a:rPr>
              <a:t>通过了《</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cs typeface="Times New Roman" panose="02020603050405020304" pitchFamily="18" charset="0"/>
              </a:rPr>
              <a:t>选举国家领导人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大会选举</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为中华人民共和国主席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朱德为副主席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刘少奇为全国人民代表大会常务委员会委员长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决定</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为国务院总理。</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008587" y="1944908"/>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1954 </a:t>
            </a:r>
            <a:endParaRPr lang="zh-CN" altLang="en-US" sz="2800" dirty="0"/>
          </a:p>
        </p:txBody>
      </p:sp>
      <p:sp>
        <p:nvSpPr>
          <p:cNvPr id="8" name="矩形 7"/>
          <p:cNvSpPr>
            <a:spLocks noChangeAspect="1"/>
          </p:cNvSpPr>
          <p:nvPr/>
        </p:nvSpPr>
        <p:spPr>
          <a:xfrm>
            <a:off x="3504876" y="2481797"/>
            <a:ext cx="3506088"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中华人民共和国</a:t>
            </a:r>
            <a:r>
              <a:rPr lang="zh-CN" altLang="zh-CN" sz="2800" dirty="0" smtClean="0">
                <a:solidFill>
                  <a:srgbClr val="FF0000"/>
                </a:solidFill>
                <a:latin typeface="Times New Roman" panose="02020603050405020304" pitchFamily="18" charset="0"/>
                <a:cs typeface="Times New Roman" panose="02020603050405020304" pitchFamily="18" charset="0"/>
              </a:rPr>
              <a:t>宪法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5005551" y="3028903"/>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毛泽东</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9430407" y="3566072"/>
            <a:ext cx="1351652"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FF0000"/>
                </a:solidFill>
                <a:latin typeface="Times New Roman" panose="02020603050405020304" pitchFamily="18" charset="0"/>
                <a:cs typeface="Times New Roman" panose="02020603050405020304" pitchFamily="18" charset="0"/>
              </a:rPr>
              <a:t>周恩来</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52762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570317"/>
            <a:ext cx="4503156" cy="652486"/>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rPr>
              <a:t>2</a:t>
            </a:r>
            <a:r>
              <a:rPr lang="en-US" altLang="zh-CN" sz="2800" dirty="0">
                <a:solidFill>
                  <a:srgbClr val="000000"/>
                </a:solidFill>
                <a:latin typeface="Times New Roman" panose="02020603050405020304" pitchFamily="18" charset="0"/>
              </a:rPr>
              <a:t>.</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《中华人民共和国宪法》</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659063220"/>
              </p:ext>
            </p:extLst>
          </p:nvPr>
        </p:nvGraphicFramePr>
        <p:xfrm>
          <a:off x="381000" y="1233313"/>
          <a:ext cx="11430000" cy="3454300"/>
        </p:xfrm>
        <a:graphic>
          <a:graphicData uri="http://schemas.openxmlformats.org/drawingml/2006/table">
            <a:tbl>
              <a:tblPr firstRow="1" firstCol="1" bandRow="1"/>
              <a:tblGrid>
                <a:gridCol w="901262"/>
                <a:gridCol w="903890"/>
                <a:gridCol w="9624848"/>
              </a:tblGrid>
              <a:tr h="986943">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性质</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这是一部</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类型的宪法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也是我国有史以来真正反映</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利益的宪法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986943">
                <a:tc rowSpan="2">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国家</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性质</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中华人民共和国是工人阶级领导的、以工农联盟为基础的</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国家</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6943">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政治</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制度</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中华人民共和国的一切权力属于</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。全国人民代表大会是最高国家权力机关</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3471">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意义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gridSpan="2">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以国家根本法的形式确定了</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制度</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
        <p:nvSpPr>
          <p:cNvPr id="5" name="矩形 4"/>
          <p:cNvSpPr>
            <a:spLocks noChangeAspect="1"/>
          </p:cNvSpPr>
          <p:nvPr/>
        </p:nvSpPr>
        <p:spPr>
          <a:xfrm>
            <a:off x="2798379" y="1201783"/>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社会主义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10723180" y="119127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人民</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2272862" y="2606862"/>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人民</a:t>
            </a:r>
            <a:r>
              <a:rPr lang="zh-CN" altLang="zh-CN" sz="2800" dirty="0" smtClean="0">
                <a:solidFill>
                  <a:srgbClr val="FF0000"/>
                </a:solidFill>
                <a:latin typeface="Times New Roman" panose="02020603050405020304" pitchFamily="18" charset="0"/>
                <a:cs typeface="Times New Roman" panose="02020603050405020304" pitchFamily="18" charset="0"/>
              </a:rPr>
              <a:t>民主</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7559566" y="3146197"/>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人民</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5688725" y="4107918"/>
            <a:ext cx="2428870"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人民代表大会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331320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0512"/>
            <a:ext cx="11430000" cy="619528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社会主义政治制度</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全国人民代表大会召开后</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不再代行全国人民代表大会职权。</a:t>
            </a:r>
            <a:r>
              <a:rPr lang="en-US" altLang="zh-CN" sz="2800" dirty="0">
                <a:solidFill>
                  <a:srgbClr val="000000"/>
                </a:solidFill>
                <a:latin typeface="Times New Roman" panose="02020603050405020304" pitchFamily="18" charset="0"/>
                <a:cs typeface="Times New Roman" panose="02020603050405020304" pitchFamily="18" charset="0"/>
              </a:rPr>
              <a:t>1954</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12</a:t>
            </a:r>
            <a:r>
              <a:rPr lang="zh-CN" altLang="zh-CN" sz="2800" dirty="0">
                <a:solidFill>
                  <a:srgbClr val="000000"/>
                </a:solidFill>
                <a:latin typeface="Times New Roman" panose="02020603050405020304" pitchFamily="18" charset="0"/>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中国人民政治协商会议举行第二届全国委员会第一次会议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肯定人民政协作为人民民主统一战线的组织仍然需要存在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为我国长期坚持中国共产党领导的多党合作和政治协商的基本政治制度奠定基础。</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(2)1949</a:t>
            </a:r>
            <a:r>
              <a:rPr lang="zh-CN" altLang="zh-CN" sz="2800" dirty="0">
                <a:solidFill>
                  <a:srgbClr val="000000"/>
                </a:solidFill>
                <a:latin typeface="Times New Roman" panose="02020603050405020304" pitchFamily="18" charset="0"/>
                <a:cs typeface="Times New Roman" panose="02020603050405020304" pitchFamily="18" charset="0"/>
              </a:rPr>
              <a:t>年通过的《中国人民政治协商会议共同纲领》确定实行民族区域自治制度。</a:t>
            </a:r>
            <a:r>
              <a:rPr lang="en-US" altLang="zh-CN" sz="2800" dirty="0">
                <a:solidFill>
                  <a:srgbClr val="000000"/>
                </a:solidFill>
                <a:latin typeface="Times New Roman" panose="02020603050405020304" pitchFamily="18" charset="0"/>
                <a:cs typeface="Times New Roman" panose="02020603050405020304" pitchFamily="18" charset="0"/>
              </a:rPr>
              <a:t>1954</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民族区域自治制度载入宪法。实行民族区域自治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从制度和政策层面保障了少数民族公民享有平等自由权利以及经济、社会、文化权利。这对维护民族团结、巩固祖国统一和促进民族地区发展具有重大意义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为实现各民族共同发展、共同富裕奠定了基础</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4784833" y="640366"/>
            <a:ext cx="3865161"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中国人民政治协商会议</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76231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026747"/>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人民代表大会制度这一根本政治制度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中国共产党领导的多党合作和政治协商制度、民族区域自治制度这两项基本政治制度的确立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为人民</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提供了制度保证。</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580696" y="3130067"/>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当家作主</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625180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673098"/>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社会主义制度建立的意义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社会主义制度在我国建立起来。这是中国历史上最为广泛而深刻的社会变革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实现了一穷二白、人口众多的东方大国大步迈进</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社会的伟大飞跃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为我国一切进步和发展奠定了重要基础。</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811924" y="2247335"/>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1956 </a:t>
            </a:r>
            <a:endParaRPr lang="zh-CN" altLang="en-US" sz="2800" dirty="0"/>
          </a:p>
        </p:txBody>
      </p:sp>
      <p:sp>
        <p:nvSpPr>
          <p:cNvPr id="5" name="矩形 4"/>
          <p:cNvSpPr>
            <a:spLocks noChangeAspect="1"/>
          </p:cNvSpPr>
          <p:nvPr/>
        </p:nvSpPr>
        <p:spPr>
          <a:xfrm>
            <a:off x="570185" y="3344352"/>
            <a:ext cx="1710725"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社会主义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553887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207074"/>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4207667" y="720723"/>
            <a:ext cx="4362092"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一五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计划的</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影响</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1807303"/>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800" dirty="0">
                <a:solidFill>
                  <a:srgbClr val="000000"/>
                </a:solidFill>
                <a:latin typeface="Times New Roman" panose="02020603050405020304" pitchFamily="18" charset="0"/>
                <a:cs typeface="Times New Roman" panose="02020603050405020304" pitchFamily="18" charset="0"/>
              </a:rPr>
              <a:t>1957</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一大批现代工业骨干企业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一个个建立起来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一大批能源基地和工业化原料基地的建立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使我国工业生产能力大幅度提高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一大批工矿企业在内地兴建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使近代中国工业过分偏于沿海的不合理布局初步得到改善。</a:t>
            </a:r>
            <a:r>
              <a:rPr lang="en-US" altLang="zh-CN" sz="2800" dirty="0">
                <a:solidFill>
                  <a:srgbClr val="000000"/>
                </a:solidFill>
                <a:latin typeface="Times New Roman" panose="02020603050405020304" pitchFamily="18" charset="0"/>
                <a:cs typeface="Times New Roman" panose="02020603050405020304" pitchFamily="18" charset="0"/>
              </a:rPr>
              <a:t>1953—1957</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工业建设和生产所取得的成就显著。</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摘编自杨忠虎、</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王明《中共党史简明读本》</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第一个五年计划期间党和政府集中主要力量发展的是什么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根据材料一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概括</a:t>
            </a:r>
            <a:r>
              <a:rPr lang="en-US" altLang="zh-CN" sz="2800" dirty="0">
                <a:solidFill>
                  <a:srgbClr val="000000"/>
                </a:solidFill>
                <a:latin typeface="Times New Roman" panose="02020603050405020304" pitchFamily="18" charset="0"/>
                <a:cs typeface="Times New Roman" panose="02020603050405020304" pitchFamily="18" charset="0"/>
              </a:rPr>
              <a:t>1957</a:t>
            </a:r>
            <a:r>
              <a:rPr lang="zh-CN" altLang="zh-CN" sz="2800" dirty="0">
                <a:solidFill>
                  <a:srgbClr val="000000"/>
                </a:solidFill>
                <a:latin typeface="Times New Roman" panose="02020603050405020304" pitchFamily="18" charset="0"/>
                <a:cs typeface="Times New Roman" panose="02020603050405020304" pitchFamily="18" charset="0"/>
              </a:rPr>
              <a:t>年底我国工业布局发生的改变。</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81000" y="5693421"/>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集中主要力量发展</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重工业。改变</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近代中国过分偏于沿海的不合理布局初步得到改善</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内地工业得到发展。</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132377"/>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计划时期的建设为中国工业化建设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为建立独立、完整的工业体系和国民经济体系打下了基础。我国在全世界</a:t>
            </a:r>
            <a:r>
              <a:rPr lang="en-US" altLang="zh-CN" sz="2800" dirty="0">
                <a:solidFill>
                  <a:srgbClr val="000000"/>
                </a:solidFill>
                <a:latin typeface="Times New Roman" panose="02020603050405020304" pitchFamily="18" charset="0"/>
                <a:cs typeface="Times New Roman" panose="02020603050405020304" pitchFamily="18" charset="0"/>
              </a:rPr>
              <a:t>200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多个国家和地区中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是迄今为止唯一一个拥有联合国产业分类中全部工业门类</a:t>
            </a:r>
            <a:r>
              <a:rPr lang="en-US" altLang="zh-CN" sz="2800" dirty="0">
                <a:solidFill>
                  <a:srgbClr val="000000"/>
                </a:solidFill>
                <a:latin typeface="Times New Roman" panose="02020603050405020304" pitchFamily="18" charset="0"/>
                <a:cs typeface="Times New Roman" panose="02020603050405020304" pitchFamily="18" charset="0"/>
              </a:rPr>
              <a:t>(41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个大类、</a:t>
            </a:r>
            <a:r>
              <a:rPr lang="en-US" altLang="zh-CN" sz="2800" dirty="0">
                <a:solidFill>
                  <a:srgbClr val="000000"/>
                </a:solidFill>
                <a:latin typeface="Times New Roman" panose="02020603050405020304" pitchFamily="18" charset="0"/>
                <a:cs typeface="Times New Roman" panose="02020603050405020304" pitchFamily="18" charset="0"/>
              </a:rPr>
              <a:t>191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个中类、</a:t>
            </a:r>
            <a:r>
              <a:rPr lang="en-US" altLang="zh-CN" sz="2800" dirty="0">
                <a:solidFill>
                  <a:srgbClr val="000000"/>
                </a:solidFill>
                <a:latin typeface="Times New Roman" panose="02020603050405020304" pitchFamily="18" charset="0"/>
                <a:cs typeface="Times New Roman" panose="02020603050405020304" pitchFamily="18" charset="0"/>
              </a:rPr>
              <a:t>525</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个小类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的国家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这个基础正是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计划时期着手布局和奠定的。</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摘编自朱佳木《陈云与我国独立、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完整工业体系基础的建立》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根据材料一、材料二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分析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计划对我国的影响。</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81000" y="4647203"/>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影响</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建立了一大批现代工业</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我国工业生产能力大幅提高</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不合理的工业布局初步得到改善</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初步奠定了中国社会主义工业化的基础</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为建立独立、完整的工业体系和国民经济体系打下基础。</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305059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42040"/>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673506"/>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第一个五年计划期间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我国在集中主要力量发展重工业的同时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对经济、文教等事业的投资总额达</a:t>
            </a:r>
            <a:r>
              <a:rPr lang="en-US" altLang="zh-CN" sz="2800" dirty="0">
                <a:solidFill>
                  <a:srgbClr val="000000"/>
                </a:solidFill>
                <a:latin typeface="Times New Roman" panose="02020603050405020304" pitchFamily="18" charset="0"/>
                <a:cs typeface="Times New Roman" panose="02020603050405020304" pitchFamily="18" charset="0"/>
              </a:rPr>
              <a:t>493</a:t>
            </a:r>
            <a:r>
              <a:rPr lang="zh-CN" altLang="zh-CN" sz="2800" dirty="0">
                <a:solidFill>
                  <a:srgbClr val="000000"/>
                </a:solidFill>
                <a:latin typeface="Times New Roman" panose="02020603050405020304" pitchFamily="18" charset="0"/>
                <a:cs typeface="Times New Roman" panose="02020603050405020304" pitchFamily="18" charset="0"/>
              </a:rPr>
              <a:t>亿元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超过原定计划的</a:t>
            </a:r>
            <a:r>
              <a:rPr lang="en-US" altLang="zh-CN" sz="2800" dirty="0">
                <a:solidFill>
                  <a:srgbClr val="000000"/>
                </a:solidFill>
                <a:latin typeface="Times New Roman" panose="02020603050405020304" pitchFamily="18" charset="0"/>
                <a:cs typeface="Times New Roman" panose="02020603050405020304" pitchFamily="18" charset="0"/>
              </a:rPr>
              <a:t>15.3%</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1952</a:t>
            </a:r>
            <a:r>
              <a:rPr lang="zh-CN" altLang="zh-CN" sz="2800" dirty="0">
                <a:solidFill>
                  <a:srgbClr val="000000"/>
                </a:solidFill>
                <a:latin typeface="Times New Roman" panose="02020603050405020304" pitchFamily="18" charset="0"/>
                <a:cs typeface="Times New Roman" panose="02020603050405020304" pitchFamily="18" charset="0"/>
              </a:rPr>
              <a:t>年全国居民平均消费水平为</a:t>
            </a:r>
            <a:r>
              <a:rPr lang="en-US" altLang="zh-CN" sz="2800" dirty="0">
                <a:solidFill>
                  <a:srgbClr val="000000"/>
                </a:solidFill>
                <a:latin typeface="Times New Roman" panose="02020603050405020304" pitchFamily="18" charset="0"/>
                <a:cs typeface="Times New Roman" panose="02020603050405020304" pitchFamily="18" charset="0"/>
              </a:rPr>
              <a:t>76</a:t>
            </a:r>
            <a:r>
              <a:rPr lang="zh-CN" altLang="zh-CN" sz="2800" dirty="0">
                <a:solidFill>
                  <a:srgbClr val="000000"/>
                </a:solidFill>
                <a:latin typeface="Times New Roman" panose="02020603050405020304" pitchFamily="18" charset="0"/>
                <a:cs typeface="Times New Roman" panose="02020603050405020304" pitchFamily="18" charset="0"/>
              </a:rPr>
              <a:t>元</a:t>
            </a:r>
            <a:r>
              <a:rPr lang="en-US" altLang="zh-CN" sz="2800" dirty="0">
                <a:solidFill>
                  <a:srgbClr val="000000"/>
                </a:solidFill>
                <a:latin typeface="Times New Roman" panose="02020603050405020304" pitchFamily="18" charset="0"/>
                <a:cs typeface="Times New Roman" panose="02020603050405020304" pitchFamily="18" charset="0"/>
              </a:rPr>
              <a:t>,1957</a:t>
            </a:r>
            <a:r>
              <a:rPr lang="zh-CN" altLang="zh-CN" sz="2800" dirty="0">
                <a:solidFill>
                  <a:srgbClr val="000000"/>
                </a:solidFill>
                <a:latin typeface="Times New Roman" panose="02020603050405020304" pitchFamily="18" charset="0"/>
                <a:cs typeface="Times New Roman" panose="02020603050405020304" pitchFamily="18" charset="0"/>
              </a:rPr>
              <a:t>年达到</a:t>
            </a:r>
            <a:r>
              <a:rPr lang="en-US" altLang="zh-CN" sz="2800" dirty="0">
                <a:solidFill>
                  <a:srgbClr val="000000"/>
                </a:solidFill>
                <a:latin typeface="Times New Roman" panose="02020603050405020304" pitchFamily="18" charset="0"/>
                <a:cs typeface="Times New Roman" panose="02020603050405020304" pitchFamily="18" charset="0"/>
              </a:rPr>
              <a:t>162</a:t>
            </a:r>
            <a:r>
              <a:rPr lang="zh-CN" altLang="zh-CN" sz="2800" dirty="0">
                <a:solidFill>
                  <a:srgbClr val="000000"/>
                </a:solidFill>
                <a:latin typeface="Times New Roman" panose="02020603050405020304" pitchFamily="18" charset="0"/>
                <a:cs typeface="Times New Roman" panose="02020603050405020304" pitchFamily="18" charset="0"/>
              </a:rPr>
              <a:t>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食糖零售量也大幅增长。这些成就表明第一个五年计划</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确立了优先发展轻工业的战略布局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初步奠定了社会主义工业化的基础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有效提高了人民群众的生活水平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实现了文教卫生事业的全面现代化</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4318731" y="2368836"/>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3" name="矩形 2"/>
          <p:cNvSpPr>
            <a:spLocks noChangeAspect="1"/>
          </p:cNvSpPr>
          <p:nvPr/>
        </p:nvSpPr>
        <p:spPr>
          <a:xfrm>
            <a:off x="381000" y="5154451"/>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可知第一个五年计划期间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我国对经济、文教等事业的投资总额超过原计划</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棉布销售量和食糖零售量都有了大幅增长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说明第一个五年计划有效提高了人民群众的生活水平。</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76631"/>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03.eps" descr="id:2147490907;FounderCES"/>
          <p:cNvPicPr/>
          <p:nvPr/>
        </p:nvPicPr>
        <p:blipFill>
          <a:blip r:embed="rId3">
            <a:clrChange>
              <a:clrFrom>
                <a:srgbClr val="FFFFFF"/>
              </a:clrFrom>
              <a:clrTo>
                <a:srgbClr val="FFFFFF">
                  <a:alpha val="0"/>
                </a:srgbClr>
              </a:clrTo>
            </a:clrChange>
          </a:blip>
          <a:stretch>
            <a:fillRect/>
          </a:stretch>
        </p:blipFill>
        <p:spPr>
          <a:xfrm>
            <a:off x="867957" y="824000"/>
            <a:ext cx="10430663" cy="5782090"/>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205423"/>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通过《中华人民共和国宪法》的制定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以及人民代表大会制度的确立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认识当代中国政治制度的内涵及意义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了解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计划、</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三大改造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理解建立社会主义制度的重要意义。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917548"/>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一、过渡时期总路线</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1953</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6</a:t>
            </a:r>
            <a:r>
              <a:rPr lang="zh-CN" altLang="zh-CN" sz="2800" dirty="0">
                <a:solidFill>
                  <a:srgbClr val="000000"/>
                </a:solidFill>
                <a:latin typeface="Times New Roman" panose="02020603050405020304" pitchFamily="18" charset="0"/>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正式提出。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在一个相当长的时期内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逐步实现国家的社会主义</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一化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并逐步实现国家对农业、手工业和资本主义工商业的</a:t>
            </a:r>
            <a:r>
              <a:rPr lang="en-US" altLang="zh-CN" sz="2800" dirty="0" smtClean="0">
                <a:solidFill>
                  <a:srgbClr val="000000"/>
                </a:solidFill>
                <a:latin typeface="Times New Roman" panose="02020603050405020304" pitchFamily="18" charset="0"/>
                <a:cs typeface="Times New Roman" panose="02020603050405020304" pitchFamily="18" charset="0"/>
              </a:rPr>
              <a:t>_____________</a:t>
            </a:r>
            <a:r>
              <a:rPr lang="en-US" altLang="zh-CN" sz="2800" dirty="0">
                <a:solidFill>
                  <a:srgbClr val="000000"/>
                </a:solidFill>
                <a:latin typeface="Times New Roman" panose="02020603050405020304" pitchFamily="18" charset="0"/>
                <a:cs typeface="Times New Roman" panose="02020603050405020304" pitchFamily="18" charset="0"/>
              </a:rPr>
              <a:t>___</a:t>
            </a:r>
            <a:r>
              <a:rPr lang="en-US" altLang="zh-CN" sz="2800" dirty="0" smtClean="0">
                <a:solidFill>
                  <a:srgbClr val="000000"/>
                </a:solidFill>
                <a:latin typeface="Times New Roman" panose="02020603050405020304" pitchFamily="18" charset="0"/>
                <a:cs typeface="Times New Roman" panose="02020603050405020304" pitchFamily="18" charset="0"/>
              </a:rPr>
              <a:t>___ (“</a:t>
            </a:r>
            <a:r>
              <a:rPr lang="zh-CN" altLang="zh-CN" sz="2800" dirty="0">
                <a:solidFill>
                  <a:srgbClr val="000000"/>
                </a:solidFill>
                <a:latin typeface="Times New Roman" panose="02020603050405020304" pitchFamily="18" charset="0"/>
                <a:cs typeface="Times New Roman" panose="02020603050405020304" pitchFamily="18" charset="0"/>
              </a:rPr>
              <a:t>三改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成为团结和动员全国人民为建设伟大社会主义国家而奋斗的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8179677" y="3139801"/>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工业化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8652641" y="3696124"/>
            <a:ext cx="2428870"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社会主义改造</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9714186" y="5377755"/>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行动</a:t>
            </a:r>
            <a:r>
              <a:rPr lang="zh-CN" altLang="zh-CN" sz="2800" dirty="0" smtClean="0">
                <a:solidFill>
                  <a:srgbClr val="FF0000"/>
                </a:solidFill>
                <a:latin typeface="Times New Roman" panose="02020603050405020304" pitchFamily="18" charset="0"/>
                <a:cs typeface="Times New Roman" panose="02020603050405020304" pitchFamily="18" charset="0"/>
              </a:rPr>
              <a:t>纲领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660705"/>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概念解释</a:t>
              </a:r>
              <a:endParaRPr lang="zh-CN" altLang="en-US" sz="3200" dirty="0">
                <a:solidFill>
                  <a:srgbClr val="00B0F0"/>
                </a:solidFill>
              </a:endParaRPr>
            </a:p>
          </p:txBody>
        </p:sp>
      </p:grpSp>
      <p:sp>
        <p:nvSpPr>
          <p:cNvPr id="2" name="矩形 1"/>
          <p:cNvSpPr>
            <a:spLocks noChangeAspect="1"/>
          </p:cNvSpPr>
          <p:nvPr/>
        </p:nvSpPr>
        <p:spPr>
          <a:xfrm>
            <a:off x="381000" y="1443823"/>
            <a:ext cx="11430000" cy="3394519"/>
          </a:xfrm>
          <a:prstGeom prst="rect">
            <a:avLst/>
          </a:prstGeom>
          <a:ln>
            <a:noFill/>
          </a:ln>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过渡时期</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我国的过渡时期是指</a:t>
            </a:r>
            <a:r>
              <a:rPr lang="en-US" altLang="zh-CN" sz="2800" dirty="0">
                <a:solidFill>
                  <a:srgbClr val="000000"/>
                </a:solidFill>
                <a:latin typeface="Times New Roman" panose="02020603050405020304" pitchFamily="18" charset="0"/>
                <a:cs typeface="Times New Roman" panose="02020603050405020304" pitchFamily="18" charset="0"/>
              </a:rPr>
              <a:t>1949—1956</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由新民主主义社会向社会主义社会过渡时期。</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过渡时期又分为两个阶段</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①</a:t>
            </a:r>
            <a:r>
              <a:rPr lang="en-US" altLang="zh-CN" sz="2800" dirty="0">
                <a:solidFill>
                  <a:srgbClr val="000000"/>
                </a:solidFill>
                <a:latin typeface="Times New Roman" panose="02020603050405020304" pitchFamily="18" charset="0"/>
                <a:cs typeface="Times New Roman" panose="02020603050405020304" pitchFamily="18" charset="0"/>
              </a:rPr>
              <a:t>1949—1952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是国民经济的恢复和初步发展时期。</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②</a:t>
            </a:r>
            <a:r>
              <a:rPr lang="en-US" altLang="zh-CN" sz="2800" dirty="0">
                <a:solidFill>
                  <a:srgbClr val="000000"/>
                </a:solidFill>
                <a:latin typeface="Times New Roman" panose="02020603050405020304" pitchFamily="18" charset="0"/>
                <a:cs typeface="Times New Roman" panose="02020603050405020304" pitchFamily="18" charset="0"/>
              </a:rPr>
              <a:t>1953—1956</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是社会主义工业化和三大改造时期。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一化三改</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298428"/>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二、第一个五年计划</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经过全国人民</a:t>
            </a: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年多的艰苦奋斗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新中国成立前遭到严重破坏的国民经济得到全面恢复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并有了初步发展。但是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我国还是一个落后的农业国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工业化水平很低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工业基础薄弱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而且门类不全。</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481120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1530"/>
            <a:ext cx="1271502" cy="652486"/>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rPr>
              <a:t>2</a:t>
            </a:r>
            <a:r>
              <a:rPr lang="en-US" altLang="zh-CN" sz="2800" dirty="0">
                <a:solidFill>
                  <a:srgbClr val="000000"/>
                </a:solidFill>
                <a:latin typeface="Times New Roman" panose="02020603050405020304" pitchFamily="18" charset="0"/>
              </a:rPr>
              <a:t>.</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2735753952"/>
              </p:ext>
            </p:extLst>
          </p:nvPr>
        </p:nvGraphicFramePr>
        <p:xfrm>
          <a:off x="381000" y="631466"/>
          <a:ext cx="11430000" cy="6128788"/>
        </p:xfrm>
        <a:graphic>
          <a:graphicData uri="http://schemas.openxmlformats.org/drawingml/2006/table">
            <a:tbl>
              <a:tblPr firstRow="1" firstCol="1" bandRow="1"/>
              <a:tblGrid>
                <a:gridCol w="974834"/>
                <a:gridCol w="935421"/>
                <a:gridCol w="2690648"/>
                <a:gridCol w="1229711"/>
                <a:gridCol w="5599386"/>
              </a:tblGrid>
              <a:tr h="0">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时间</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1953</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年至</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1957</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年底</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目的</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有计划地进行经济建设</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基本</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任务</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集中主要力量发展</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建立国家工业化和国防现代化的初步基础</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同时相应地发展交通运输业、轻工业、农业和商业</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相应地培养建设人才</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等等</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951393">
                <a:tc rowSpan="2">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成就</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工业</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鞍山钢铁公司大型轧钢厂等三大工程、</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飞机制造厂等</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spcAft>
                          <a:spcPts val="0"/>
                        </a:spcAft>
                        <a:tabLst>
                          <a:tab pos="1188085" algn="l"/>
                          <a:tab pos="2163445" algn="l"/>
                          <a:tab pos="3142615" algn="l"/>
                          <a:tab pos="4190365" algn="l"/>
                        </a:tabLst>
                      </a:pP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0">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交通</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运输业</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①</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铁路</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新建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等铁路多条</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②</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公路</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、青藏、新藏公路相继通车</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密切了祖国内地与边疆地区的联系</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③</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桥梁</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:1957</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建成</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结束了中国数千年来长江天堑</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有舟无桥</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的历史</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连接了长江南北的交通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spcAft>
                          <a:spcPts val="0"/>
                        </a:spcAft>
                        <a:tabLst>
                          <a:tab pos="1188085" algn="l"/>
                          <a:tab pos="2163445" algn="l"/>
                          <a:tab pos="3142615" algn="l"/>
                          <a:tab pos="4190365" algn="l"/>
                        </a:tabLst>
                      </a:pP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483475">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结果</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到</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1957</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年底</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第一个五年计划</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意义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gridSpan="4">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我国开始改变工业落后的面貌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初步奠定了</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____________________</a:t>
                      </a:r>
                      <a:r>
                        <a:rPr lang="zh-CN" sz="2800"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的基础</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5" name="矩形 4"/>
          <p:cNvSpPr>
            <a:spLocks noChangeAspect="1"/>
          </p:cNvSpPr>
          <p:nvPr/>
        </p:nvSpPr>
        <p:spPr>
          <a:xfrm>
            <a:off x="4437993" y="964160"/>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重工业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8326821" y="2289584"/>
            <a:ext cx="3506088"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长春第一汽车</a:t>
            </a:r>
            <a:r>
              <a:rPr lang="zh-CN" altLang="zh-CN" sz="2800" dirty="0" smtClean="0">
                <a:solidFill>
                  <a:srgbClr val="FF0000"/>
                </a:solidFill>
                <a:latin typeface="Times New Roman" panose="02020603050405020304" pitchFamily="18" charset="0"/>
                <a:cs typeface="Times New Roman" panose="02020603050405020304" pitchFamily="18" charset="0"/>
              </a:rPr>
              <a:t>制造厂</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2451538" y="2716019"/>
            <a:ext cx="278794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沈阳第一</a:t>
            </a:r>
            <a:r>
              <a:rPr lang="zh-CN" altLang="zh-CN" sz="2800" dirty="0" smtClean="0">
                <a:solidFill>
                  <a:srgbClr val="FF0000"/>
                </a:solidFill>
                <a:latin typeface="Times New Roman" panose="02020603050405020304" pitchFamily="18" charset="0"/>
                <a:cs typeface="Times New Roman" panose="02020603050405020304" pitchFamily="18" charset="0"/>
              </a:rPr>
              <a:t>机床厂</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4607019" y="3172713"/>
            <a:ext cx="992579"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宝</a:t>
            </a:r>
            <a:r>
              <a:rPr lang="zh-CN" altLang="zh-CN" sz="2800" dirty="0" smtClean="0">
                <a:solidFill>
                  <a:srgbClr val="FF0000"/>
                </a:solidFill>
                <a:latin typeface="Times New Roman" panose="02020603050405020304" pitchFamily="18" charset="0"/>
                <a:cs typeface="Times New Roman" panose="02020603050405020304" pitchFamily="18" charset="0"/>
              </a:rPr>
              <a:t>成</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6762500" y="3172713"/>
            <a:ext cx="992579"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鹰</a:t>
            </a:r>
            <a:r>
              <a:rPr lang="zh-CN" altLang="zh-CN" sz="2800" dirty="0" smtClean="0">
                <a:solidFill>
                  <a:srgbClr val="FF0000"/>
                </a:solidFill>
                <a:latin typeface="Times New Roman" panose="02020603050405020304" pitchFamily="18" charset="0"/>
                <a:cs typeface="Times New Roman" panose="02020603050405020304" pitchFamily="18" charset="0"/>
              </a:rPr>
              <a:t>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3845509" y="3629407"/>
            <a:ext cx="992579"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川</a:t>
            </a:r>
            <a:r>
              <a:rPr lang="zh-CN" altLang="zh-CN" sz="2800" dirty="0" smtClean="0">
                <a:solidFill>
                  <a:srgbClr val="FF0000"/>
                </a:solidFill>
                <a:latin typeface="Times New Roman" panose="02020603050405020304" pitchFamily="18" charset="0"/>
                <a:cs typeface="Times New Roman" panose="02020603050405020304" pitchFamily="18" charset="0"/>
              </a:rPr>
              <a:t>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4677839" y="4478822"/>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武汉长江</a:t>
            </a:r>
            <a:r>
              <a:rPr lang="zh-CN" altLang="zh-CN" sz="2800" dirty="0" smtClean="0">
                <a:solidFill>
                  <a:srgbClr val="FF0000"/>
                </a:solidFill>
                <a:latin typeface="Times New Roman" panose="02020603050405020304" pitchFamily="18" charset="0"/>
                <a:cs typeface="Times New Roman" panose="02020603050405020304" pitchFamily="18" charset="0"/>
              </a:rPr>
              <a:t>大桥</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2" name="矩形 11"/>
          <p:cNvSpPr>
            <a:spLocks noChangeAspect="1"/>
          </p:cNvSpPr>
          <p:nvPr/>
        </p:nvSpPr>
        <p:spPr>
          <a:xfrm>
            <a:off x="5789645" y="5348964"/>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超额</a:t>
            </a:r>
            <a:r>
              <a:rPr lang="zh-CN" altLang="zh-CN" sz="2800" dirty="0" smtClean="0">
                <a:solidFill>
                  <a:srgbClr val="FF0000"/>
                </a:solidFill>
                <a:latin typeface="Times New Roman" panose="02020603050405020304" pitchFamily="18" charset="0"/>
                <a:cs typeface="Times New Roman" panose="02020603050405020304" pitchFamily="18" charset="0"/>
              </a:rPr>
              <a:t>完成</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8085082" y="5806060"/>
            <a:ext cx="278794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社会主义</a:t>
            </a:r>
            <a:r>
              <a:rPr lang="zh-CN" altLang="zh-CN" sz="2800" dirty="0" smtClean="0">
                <a:solidFill>
                  <a:srgbClr val="FF0000"/>
                </a:solidFill>
                <a:latin typeface="Times New Roman" panose="02020603050405020304" pitchFamily="18" charset="0"/>
                <a:cs typeface="Times New Roman" panose="02020603050405020304" pitchFamily="18" charset="0"/>
              </a:rPr>
              <a:t>工业化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802924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randombar(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randombar(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220717"/>
            <a:ext cx="11430000" cy="284084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三、三大改造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农业合作化</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背景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土地改革以后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我国农业生产有了恢复和发展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分散经营影响农业生产的发展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满足不了国家工业化建设的需要。</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dirty="0">
                <a:solidFill>
                  <a:srgbClr val="000000"/>
                </a:solidFill>
                <a:latin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概况</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2017070201"/>
              </p:ext>
            </p:extLst>
          </p:nvPr>
        </p:nvGraphicFramePr>
        <p:xfrm>
          <a:off x="381000" y="3124462"/>
          <a:ext cx="11430000" cy="2530104"/>
        </p:xfrm>
        <a:graphic>
          <a:graphicData uri="http://schemas.openxmlformats.org/drawingml/2006/table">
            <a:tbl>
              <a:tblPr firstRow="1" firstCol="1" bandRow="1"/>
              <a:tblGrid>
                <a:gridCol w="1069428"/>
                <a:gridCol w="10360572"/>
              </a:tblGrid>
              <a:tr h="1012041">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形式</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把分散的个体农民组织起来</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引导他们参加农业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走集体化和共同富裕的社会主义道路</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6021">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原则</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自愿互利</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6021">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过程</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农业互助组</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初级农业生产合作社</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高级农业生产合作社</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6021">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结果</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农业合作化基本完成</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6" name="矩形 5"/>
          <p:cNvSpPr>
            <a:spLocks noChangeAspect="1"/>
          </p:cNvSpPr>
          <p:nvPr/>
        </p:nvSpPr>
        <p:spPr>
          <a:xfrm>
            <a:off x="8589580" y="3093089"/>
            <a:ext cx="2069797"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生产合作社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631733" y="5090053"/>
            <a:ext cx="902811"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cs typeface="Times New Roman" panose="02020603050405020304" pitchFamily="18" charset="0"/>
              </a:rPr>
              <a:t>1956</a:t>
            </a:r>
            <a:endParaRPr lang="zh-CN" altLang="en-US" sz="2800" dirty="0"/>
          </a:p>
        </p:txBody>
      </p:sp>
    </p:spTree>
    <p:extLst>
      <p:ext uri="{BB962C8B-B14F-4D97-AF65-F5344CB8AC3E}">
        <p14:creationId xmlns:p14="http://schemas.microsoft.com/office/powerpoint/2010/main" val="3214633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43779"/>
            <a:ext cx="11430000" cy="507497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对手工业的社会主义改造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方法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由低级到高级</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结果</a:t>
            </a:r>
            <a:r>
              <a:rPr lang="en-US" altLang="zh-CN" sz="2800" dirty="0">
                <a:solidFill>
                  <a:srgbClr val="000000"/>
                </a:solidFill>
                <a:latin typeface="Times New Roman" panose="02020603050405020304" pitchFamily="18" charset="0"/>
                <a:cs typeface="Times New Roman" panose="02020603050405020304" pitchFamily="18" charset="0"/>
              </a:rPr>
              <a:t>:1956</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6</a:t>
            </a:r>
            <a:r>
              <a:rPr lang="zh-CN" altLang="zh-CN" sz="2800" dirty="0">
                <a:solidFill>
                  <a:srgbClr val="000000"/>
                </a:solidFill>
                <a:latin typeface="Times New Roman" panose="02020603050405020304" pitchFamily="18" charset="0"/>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,90%</a:t>
            </a:r>
            <a:r>
              <a:rPr lang="zh-CN" altLang="zh-CN" sz="2800" dirty="0">
                <a:solidFill>
                  <a:srgbClr val="000000"/>
                </a:solidFill>
                <a:latin typeface="Times New Roman" panose="02020603050405020304" pitchFamily="18" charset="0"/>
                <a:cs typeface="Times New Roman" panose="02020603050405020304" pitchFamily="18" charset="0"/>
              </a:rPr>
              <a:t>以上的个体手工业者参加了手工业</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对资本主义工商业的社会主义改造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方式</a:t>
            </a:r>
            <a:r>
              <a:rPr lang="en-US" altLang="zh-CN" sz="2800" dirty="0">
                <a:solidFill>
                  <a:srgbClr val="000000"/>
                </a:solidFill>
                <a:latin typeface="Times New Roman" panose="02020603050405020304" pitchFamily="18" charset="0"/>
                <a:cs typeface="Times New Roman" panose="02020603050405020304" pitchFamily="18" charset="0"/>
              </a:rPr>
              <a:t>:1953</a:t>
            </a:r>
            <a:r>
              <a:rPr lang="zh-CN" altLang="zh-CN" sz="2800" dirty="0">
                <a:solidFill>
                  <a:srgbClr val="000000"/>
                </a:solidFill>
                <a:latin typeface="Times New Roman" panose="02020603050405020304" pitchFamily="18" charset="0"/>
                <a:cs typeface="Times New Roman" panose="02020603050405020304" pitchFamily="18" charset="0"/>
              </a:rPr>
              <a:t>年底以前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对资本主义工商业的社会主义改造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以加工订货等为主要形式</a:t>
            </a:r>
            <a:r>
              <a:rPr lang="en-US" altLang="zh-CN" sz="2800" dirty="0">
                <a:solidFill>
                  <a:srgbClr val="000000"/>
                </a:solidFill>
                <a:latin typeface="Times New Roman" panose="02020603050405020304" pitchFamily="18" charset="0"/>
                <a:cs typeface="Times New Roman" panose="02020603050405020304" pitchFamily="18" charset="0"/>
              </a:rPr>
              <a:t>;1954</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逐步转入重点发展</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创举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国家对资本家占有的生产资料实行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政策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即按全行业公私合营时资本家的资产发给</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实现了和平过渡。</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高潮</a:t>
            </a:r>
            <a:r>
              <a:rPr lang="en-US" altLang="zh-CN" sz="2800" dirty="0">
                <a:solidFill>
                  <a:srgbClr val="000000"/>
                </a:solidFill>
                <a:latin typeface="Times New Roman" panose="02020603050405020304" pitchFamily="18" charset="0"/>
                <a:cs typeface="Times New Roman" panose="02020603050405020304" pitchFamily="18" charset="0"/>
              </a:rPr>
              <a:t>:1956</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资本主义工商业的社会主义改造出现高潮</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975538" y="904186"/>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循序渐进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9280801" y="1452873"/>
            <a:ext cx="2069797"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生产合作社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6361386" y="3121868"/>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公私合营</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7391401" y="369110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赎买</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5468008" y="421776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定息</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971780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312</TotalTime>
  <Words>1082</Words>
  <Application>Microsoft Office PowerPoint</Application>
  <PresentationFormat>宽屏</PresentationFormat>
  <Paragraphs>164</Paragraphs>
  <Slides>21</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21</vt:i4>
      </vt:variant>
    </vt:vector>
  </HeadingPairs>
  <TitlesOfParts>
    <vt:vector size="37"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46</cp:revision>
  <dcterms:created xsi:type="dcterms:W3CDTF">2021-07-19T03:09:34Z</dcterms:created>
  <dcterms:modified xsi:type="dcterms:W3CDTF">2026-03-06T07:16:45Z</dcterms:modified>
</cp:coreProperties>
</file>