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1"/>
  </p:notesMasterIdLst>
  <p:sldIdLst>
    <p:sldId id="347" r:id="rId4"/>
    <p:sldId id="350" r:id="rId5"/>
    <p:sldId id="296" r:id="rId6"/>
    <p:sldId id="345" r:id="rId7"/>
    <p:sldId id="354" r:id="rId8"/>
    <p:sldId id="351" r:id="rId9"/>
    <p:sldId id="356" r:id="rId10"/>
    <p:sldId id="357" r:id="rId11"/>
    <p:sldId id="358" r:id="rId12"/>
    <p:sldId id="359" r:id="rId13"/>
    <p:sldId id="360" r:id="rId14"/>
    <p:sldId id="361" r:id="rId15"/>
    <p:sldId id="346" r:id="rId16"/>
    <p:sldId id="362" r:id="rId17"/>
    <p:sldId id="352" r:id="rId18"/>
    <p:sldId id="353" r:id="rId19"/>
    <p:sldId id="34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17</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9</a:t>
            </a:r>
            <a:r>
              <a:rPr lang="zh-CN" altLang="en-US" sz="4656" b="1" dirty="0">
                <a:solidFill>
                  <a:srgbClr val="D60093"/>
                </a:solidFill>
                <a:latin typeface="隶书" panose="02010509060101010101" pitchFamily="49" charset="-122"/>
                <a:ea typeface="隶书" panose="02010509060101010101" pitchFamily="49" charset="-122"/>
              </a:rPr>
              <a:t>课　改革开放的起步</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8674"/>
            <a:ext cx="11430000" cy="116038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对外开放的重大突破</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zh-CN" altLang="zh-CN" sz="2800" dirty="0">
                <a:solidFill>
                  <a:srgbClr val="000000"/>
                </a:solidFill>
                <a:latin typeface="Times New Roman" panose="02020603050405020304" pitchFamily="18" charset="0"/>
                <a:cs typeface="Times New Roman" panose="02020603050405020304" pitchFamily="18" charset="0"/>
              </a:rPr>
              <a:t>兴办</a:t>
            </a:r>
            <a:r>
              <a:rPr lang="en-US" altLang="zh-CN" sz="2800" dirty="0">
                <a:solidFill>
                  <a:srgbClr val="000000"/>
                </a:solidFill>
                <a:latin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3999190852"/>
              </p:ext>
            </p:extLst>
          </p:nvPr>
        </p:nvGraphicFramePr>
        <p:xfrm>
          <a:off x="381000" y="1395248"/>
          <a:ext cx="11430000" cy="4353908"/>
        </p:xfrm>
        <a:graphic>
          <a:graphicData uri="http://schemas.openxmlformats.org/drawingml/2006/table">
            <a:tbl>
              <a:tblPr firstRow="1" firstCol="1" bandRow="1"/>
              <a:tblGrid>
                <a:gridCol w="985345"/>
                <a:gridCol w="10444655"/>
              </a:tblGrid>
              <a:tr h="967535">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概况</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中央决定在广东、福建两省兴办</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、珠海、汕头、厦门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个经济特区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1303">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政策</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支持</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实行特殊的经济政策和</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允许外国企业或个人以及华侨、港澳同胞进行投资活动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并在进出口、减免税等方面提供</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条件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753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结果</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短短几年间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深圳、珠海被建设成现代化城市</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形成敢闯敢试、敢为人先、埋头苦干的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精神</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753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兴办经济特区是党和国家为推进改革开放和社会主义现代化建设进行的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1284890" y="738827"/>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经济特区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1636296" y="1349566"/>
            <a:ext cx="902811"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1980</a:t>
            </a:r>
            <a:endParaRPr lang="zh-CN" altLang="en-US" sz="2800" dirty="0"/>
          </a:p>
        </p:txBody>
      </p:sp>
      <p:sp>
        <p:nvSpPr>
          <p:cNvPr id="7" name="矩形 6"/>
          <p:cNvSpPr>
            <a:spLocks noChangeAspect="1"/>
          </p:cNvSpPr>
          <p:nvPr/>
        </p:nvSpPr>
        <p:spPr>
          <a:xfrm>
            <a:off x="8715704" y="1354246"/>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深圳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5172343" y="2348043"/>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经济管理</a:t>
            </a:r>
            <a:r>
              <a:rPr lang="zh-CN" altLang="zh-CN" sz="2800" dirty="0" smtClean="0">
                <a:solidFill>
                  <a:srgbClr val="FF0000"/>
                </a:solidFill>
                <a:latin typeface="Times New Roman" panose="02020603050405020304" pitchFamily="18" charset="0"/>
                <a:cs typeface="Times New Roman" panose="02020603050405020304" pitchFamily="18" charset="0"/>
              </a:rPr>
              <a:t>体制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1799896" y="319373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优惠</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4595648" y="419221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特区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2150762" y="5160875"/>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伟大</a:t>
            </a:r>
            <a:r>
              <a:rPr lang="zh-CN" altLang="zh-CN" sz="2800" dirty="0" smtClean="0">
                <a:solidFill>
                  <a:srgbClr val="FF0000"/>
                </a:solidFill>
                <a:latin typeface="Times New Roman" panose="02020603050405020304" pitchFamily="18" charset="0"/>
                <a:cs typeface="Times New Roman" panose="02020603050405020304" pitchFamily="18" charset="0"/>
              </a:rPr>
              <a:t>创举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127996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0510"/>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四、调整外交政策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中美建交</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1978</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中国同日本签订中日和平友好条约。</a:t>
            </a:r>
            <a:r>
              <a:rPr lang="en-US" altLang="zh-CN" sz="2800" dirty="0">
                <a:solidFill>
                  <a:srgbClr val="000000"/>
                </a:solidFill>
                <a:latin typeface="Times New Roman" panose="02020603050405020304" pitchFamily="18" charset="0"/>
                <a:cs typeface="Times New Roman" panose="02020603050405020304" pitchFamily="18" charset="0"/>
              </a:rPr>
              <a:t>1979</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中美正式建立外交关系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美国承认</a:t>
            </a:r>
            <a:r>
              <a:rPr lang="en-US" altLang="zh-CN" sz="2800" dirty="0" smtClean="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Times New Roman" panose="02020603050405020304" pitchFamily="18" charset="0"/>
                <a:cs typeface="Times New Roman" panose="02020603050405020304" pitchFamily="18" charset="0"/>
              </a:rPr>
              <a:t>_____</a:t>
            </a:r>
            <a:r>
              <a:rPr lang="en-US" altLang="zh-CN" sz="2800" dirty="0" smtClean="0">
                <a:solidFill>
                  <a:srgbClr val="000000"/>
                </a:solidFill>
                <a:latin typeface="Times New Roman" panose="02020603050405020304" pitchFamily="18" charset="0"/>
                <a:cs typeface="Times New Roman" panose="02020603050405020304" pitchFamily="18" charset="0"/>
              </a:rPr>
              <a:t>___,__________</a:t>
            </a:r>
            <a:r>
              <a:rPr lang="zh-CN" altLang="zh-CN" sz="2800" dirty="0">
                <a:solidFill>
                  <a:srgbClr val="000000"/>
                </a:solidFill>
                <a:latin typeface="Times New Roman" panose="02020603050405020304" pitchFamily="18" charset="0"/>
                <a:cs typeface="Times New Roman" panose="02020603050405020304" pitchFamily="18" charset="0"/>
              </a:rPr>
              <a:t>是中国领土的一部分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承认中华人民共和国政府是中国的</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外交政策调整</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背景</a:t>
            </a: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cs typeface="Times New Roman" panose="02020603050405020304" pitchFamily="18" charset="0"/>
              </a:rPr>
              <a:t>世纪</a:t>
            </a:r>
            <a:r>
              <a:rPr lang="en-US" altLang="zh-CN" sz="2800" dirty="0">
                <a:solidFill>
                  <a:srgbClr val="000000"/>
                </a:solidFill>
                <a:latin typeface="Times New Roman" panose="02020603050405020304" pitchFamily="18" charset="0"/>
                <a:cs typeface="Times New Roman" panose="02020603050405020304" pitchFamily="18" charset="0"/>
              </a:rPr>
              <a:t>80</a:t>
            </a:r>
            <a:r>
              <a:rPr lang="zh-CN" altLang="zh-CN" sz="2800" dirty="0">
                <a:solidFill>
                  <a:srgbClr val="000000"/>
                </a:solidFill>
                <a:latin typeface="Times New Roman" panose="02020603050405020304" pitchFamily="18" charset="0"/>
                <a:cs typeface="Times New Roman" panose="02020603050405020304" pitchFamily="18" charset="0"/>
              </a:rPr>
              <a:t>年代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国际形势发展变化。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概况</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1400735106"/>
              </p:ext>
            </p:extLst>
          </p:nvPr>
        </p:nvGraphicFramePr>
        <p:xfrm>
          <a:off x="381000" y="4510792"/>
          <a:ext cx="11430000" cy="2236850"/>
        </p:xfrm>
        <a:graphic>
          <a:graphicData uri="http://schemas.openxmlformats.org/drawingml/2006/table">
            <a:tbl>
              <a:tblPr firstRow="1" firstCol="1" bandRow="1"/>
              <a:tblGrid>
                <a:gridCol w="1037897"/>
                <a:gridCol w="10392103"/>
              </a:tblGrid>
              <a:tr h="0">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指出</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论断</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改变了</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而且</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迫在眉睫的判断</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对外交政策进行重大调整。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1985</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邓小平提出</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当代世界的两大问题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的重要论断</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669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政策</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调整</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中国继续高举反对</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、维护世界和平的旗帜</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坚定地站在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的一边</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a:spLocks noChangeAspect="1"/>
          </p:cNvSpPr>
          <p:nvPr/>
        </p:nvSpPr>
        <p:spPr>
          <a:xfrm>
            <a:off x="2472558" y="1655314"/>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只有一个</a:t>
            </a:r>
            <a:r>
              <a:rPr lang="zh-CN" altLang="zh-CN" sz="2800" dirty="0" smtClean="0">
                <a:solidFill>
                  <a:srgbClr val="FF0000"/>
                </a:solidFill>
                <a:latin typeface="Times New Roman" panose="02020603050405020304" pitchFamily="18" charset="0"/>
                <a:cs typeface="Times New Roman" panose="02020603050405020304" pitchFamily="18" charset="0"/>
              </a:rPr>
              <a:t>中国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5478517" y="165943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台湾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564116" y="2228132"/>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唯一合法</a:t>
            </a:r>
            <a:r>
              <a:rPr lang="zh-CN" altLang="zh-CN" sz="2800" dirty="0" smtClean="0">
                <a:solidFill>
                  <a:srgbClr val="FF0000"/>
                </a:solidFill>
                <a:latin typeface="Times New Roman" panose="02020603050405020304" pitchFamily="18" charset="0"/>
                <a:cs typeface="Times New Roman" panose="02020603050405020304" pitchFamily="18" charset="0"/>
              </a:rPr>
              <a:t>政府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2798380" y="4412716"/>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战争</a:t>
            </a:r>
            <a:r>
              <a:rPr lang="zh-CN" altLang="zh-CN" sz="2800" dirty="0" smtClean="0">
                <a:solidFill>
                  <a:srgbClr val="FF0000"/>
                </a:solidFill>
                <a:latin typeface="Times New Roman" panose="02020603050405020304" pitchFamily="18" charset="0"/>
                <a:cs typeface="Times New Roman" panose="02020603050405020304" pitchFamily="18" charset="0"/>
              </a:rPr>
              <a:t>不可避免</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5856890" y="4826526"/>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和平和</a:t>
            </a: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4371887" y="5742488"/>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霸权主义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1526628" y="6152964"/>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和平</a:t>
            </a:r>
            <a:r>
              <a:rPr lang="zh-CN" altLang="zh-CN" sz="2800" dirty="0" smtClean="0">
                <a:solidFill>
                  <a:srgbClr val="FF0000"/>
                </a:solidFill>
                <a:latin typeface="Times New Roman" panose="02020603050405020304" pitchFamily="18" charset="0"/>
                <a:cs typeface="Times New Roman" panose="02020603050405020304" pitchFamily="18" charset="0"/>
              </a:rPr>
              <a:t>力量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577757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42663"/>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到</a:t>
            </a:r>
            <a:r>
              <a:rPr lang="en-US" altLang="zh-CN" sz="2800" dirty="0">
                <a:solidFill>
                  <a:srgbClr val="000000"/>
                </a:solidFill>
                <a:latin typeface="Times New Roman" panose="02020603050405020304" pitchFamily="18" charset="0"/>
                <a:cs typeface="Times New Roman" panose="02020603050405020304" pitchFamily="18" charset="0"/>
              </a:rPr>
              <a:t>1989</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同中国建交的国家</a:t>
            </a:r>
            <a:r>
              <a:rPr lang="zh-CN" altLang="zh-CN" sz="2800" dirty="0" smtClean="0">
                <a:solidFill>
                  <a:srgbClr val="000000"/>
                </a:solidFill>
                <a:latin typeface="Times New Roman" panose="02020603050405020304" pitchFamily="18" charset="0"/>
                <a:cs typeface="Times New Roman" panose="02020603050405020304" pitchFamily="18" charset="0"/>
              </a:rPr>
              <a:t>达到</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smtClean="0">
                <a:solidFill>
                  <a:srgbClr val="000000"/>
                </a:solidFill>
                <a:latin typeface="Times New Roman" panose="02020603050405020304" pitchFamily="18" charset="0"/>
                <a:cs typeface="Times New Roman" panose="02020603050405020304" pitchFamily="18" charset="0"/>
              </a:rPr>
              <a:t>个</a:t>
            </a:r>
            <a:r>
              <a:rPr lang="zh-CN" altLang="zh-CN" sz="2800" dirty="0">
                <a:solidFill>
                  <a:srgbClr val="000000"/>
                </a:solidFill>
                <a:latin typeface="Times New Roman" panose="02020603050405020304" pitchFamily="18" charset="0"/>
                <a:cs typeface="Times New Roman" panose="02020603050405020304" pitchFamily="18" charset="0"/>
              </a:rPr>
              <a:t>。一个有利于改革开放和社会主义现代化建设的外部环境</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5814848" y="2483114"/>
            <a:ext cx="723275"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137</a:t>
            </a:r>
            <a:endParaRPr lang="zh-CN" altLang="en-US" sz="2800" dirty="0"/>
          </a:p>
        </p:txBody>
      </p:sp>
      <p:sp>
        <p:nvSpPr>
          <p:cNvPr id="6" name="矩形 5"/>
          <p:cNvSpPr>
            <a:spLocks noChangeAspect="1"/>
          </p:cNvSpPr>
          <p:nvPr/>
        </p:nvSpPr>
        <p:spPr>
          <a:xfrm>
            <a:off x="5142186" y="3056493"/>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初步</a:t>
            </a:r>
            <a:r>
              <a:rPr lang="zh-CN" altLang="zh-CN" sz="2800" dirty="0" smtClean="0">
                <a:solidFill>
                  <a:srgbClr val="FF0000"/>
                </a:solidFill>
                <a:latin typeface="Times New Roman" panose="02020603050405020304" pitchFamily="18" charset="0"/>
                <a:cs typeface="Times New Roman" panose="02020603050405020304" pitchFamily="18" charset="0"/>
              </a:rPr>
              <a:t>形成</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04588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211256"/>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4339456" y="689967"/>
            <a:ext cx="3595857"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经济体制</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改革</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1795260"/>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我国农业和农村经济发展经历了三个大的创新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一是体制上的创新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实行家庭联产承包责任制</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二是结构上的创新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大力发展乡镇企业</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为农业和农村经济的发展开辟了广阔的天地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三是技术上的创新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培育新品种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采用先进的栽培技术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推动传统农业向现代农业转变。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摘编自中共中央党史研究室等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《中国新时期农村的变革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中央卷》</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指出中共十一届三中全会后我国农村经济发展的创举。</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573562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创举</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实行家庭联产承包责任制</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发展乡镇企业</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培育新品种并采用先进的栽培技术。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566405"/>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a:solidFill>
                  <a:srgbClr val="000000"/>
                </a:solidFill>
                <a:latin typeface="Times New Roman" panose="02020603050405020304" pitchFamily="18" charset="0"/>
                <a:cs typeface="Times New Roman" panose="02020603050405020304" pitchFamily="18" charset="0"/>
              </a:rPr>
              <a:t>　</a:t>
            </a:r>
            <a:r>
              <a:rPr lang="zh-CN" altLang="zh-CN" sz="28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在过去的经济体制下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政府过多地干预国有企业的生产经营活动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导致企业活力不够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效率不高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缺乏竞争力。因此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成为改革开放初期中国国有企业改革的最强音。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摘编自武力《改革开放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历程与经验》</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指出当时制约国有企业发展的因素。</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396092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制约因素</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实行计划经济</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对国有企业干预过多</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企业缺乏活力</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效率不高</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缺乏竞争力。</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9844788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123205"/>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799513"/>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国营企业早期改革也是以在全国广泛推行承包经营责任制为主要特征的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实行经济责任制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绝大部分试点企业选择了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盈亏包干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的办法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很快将其推向全国。这表明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我国的所有制结构发生</a:t>
            </a:r>
            <a:r>
              <a:rPr lang="zh-CN" altLang="zh-CN" sz="2800" dirty="0" smtClean="0">
                <a:solidFill>
                  <a:srgbClr val="000000"/>
                </a:solidFill>
                <a:latin typeface="Times New Roman" panose="02020603050405020304" pitchFamily="18" charset="0"/>
                <a:cs typeface="Times New Roman" panose="02020603050405020304" pitchFamily="18" charset="0"/>
              </a:rPr>
              <a:t>改变</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承包责任制的实施效果有异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国营企业改革逐渐陷入</a:t>
            </a:r>
            <a:r>
              <a:rPr lang="zh-CN" altLang="zh-CN" sz="2800" dirty="0" smtClean="0">
                <a:solidFill>
                  <a:srgbClr val="000000"/>
                </a:solidFill>
                <a:latin typeface="Times New Roman" panose="02020603050405020304" pitchFamily="18" charset="0"/>
                <a:cs typeface="Times New Roman" panose="02020603050405020304" pitchFamily="18" charset="0"/>
              </a:rPr>
              <a:t>僵化</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城市改革受到农村改革启发</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267697" y="1931193"/>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
        <p:nvSpPr>
          <p:cNvPr id="3" name="矩形 2"/>
          <p:cNvSpPr>
            <a:spLocks noChangeAspect="1"/>
          </p:cNvSpPr>
          <p:nvPr/>
        </p:nvSpPr>
        <p:spPr>
          <a:xfrm>
            <a:off x="381000" y="3635466"/>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可知农村改革中家庭联产承包责任制的成功实践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使农民获得生产经营自主权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调动了农民生产积极性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促进了农村经济发展。国营企业早期改革以推行承包经营责任制为主要特征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借鉴了农村改革中通过承包形式赋予经营主体一定自主权的思路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这表明城市改革受到农村改革启发。</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13.eps" descr="id:2147491672;FounderCES"/>
          <p:cNvPicPr/>
          <p:nvPr/>
        </p:nvPicPr>
        <p:blipFill>
          <a:blip r:embed="rId3">
            <a:clrChange>
              <a:clrFrom>
                <a:srgbClr val="FFFFFF"/>
              </a:clrFrom>
              <a:clrTo>
                <a:srgbClr val="FFFFFF">
                  <a:alpha val="0"/>
                </a:srgbClr>
              </a:clrTo>
            </a:clrChange>
          </a:blip>
          <a:stretch>
            <a:fillRect/>
          </a:stretch>
        </p:blipFill>
        <p:spPr>
          <a:xfrm>
            <a:off x="2296388" y="652779"/>
            <a:ext cx="7530784" cy="6156188"/>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131851"/>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了解农村改革、城市改革、经济特区建设等史事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认识邓小平对改革开放所起的重要作用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认识改革开放对中国社会发展的重大意义和对世界的重要影响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了解改革开放后的外交成就。</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41743"/>
            <a:ext cx="11430000" cy="2840842"/>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粗圆简体" panose="02010601030101010101" pitchFamily="2" charset="-122"/>
                <a:cs typeface="Times New Roman" panose="02020603050405020304" pitchFamily="18" charset="0"/>
              </a:rPr>
              <a:t>基础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ea typeface="方正粗圆简体" panose="02010601030101010101" pitchFamily="2" charset="-122"/>
                <a:cs typeface="Times New Roman" panose="02020603050405020304" pitchFamily="18" charset="0"/>
              </a:rPr>
              <a:t>自主预习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一、农村家庭联产承包责任制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目的</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调动农民的生产积极性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促进农村经济发展。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实行</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3984143235"/>
              </p:ext>
            </p:extLst>
          </p:nvPr>
        </p:nvGraphicFramePr>
        <p:xfrm>
          <a:off x="381000" y="3593095"/>
          <a:ext cx="11430000" cy="3085178"/>
        </p:xfrm>
        <a:graphic>
          <a:graphicData uri="http://schemas.openxmlformats.org/drawingml/2006/table">
            <a:tbl>
              <a:tblPr firstRow="1" firstCol="1" bandRow="1"/>
              <a:tblGrid>
                <a:gridCol w="869731"/>
                <a:gridCol w="10560269"/>
              </a:tblGrid>
              <a:tr h="1378298">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概况</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①</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率先实行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:1978</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小岗村农民实行包干到户</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自负盈亏</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②</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推广</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:1983</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以包产到户、包干到户为主要形式的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a:t>
                      </a:r>
                    </a:p>
                    <a:p>
                      <a:pPr>
                        <a:spcAft>
                          <a:spcPts val="0"/>
                        </a:spcAft>
                        <a:tabLst>
                          <a:tab pos="1188085" algn="l"/>
                          <a:tab pos="2163445" algn="l"/>
                          <a:tab pos="3142615" algn="l"/>
                          <a:tab pos="4190365" algn="l"/>
                        </a:tabLst>
                      </a:pP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在全国农村普遍实行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作用</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①</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农民有了生产</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激发了农民的劳动热情</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带来</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大解放</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农业生产水平和农民收入均有很大提高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②</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随着农业生产向专业化、商品化、社会化发展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异军突起</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为农民致富和实现现代化开辟了一条新路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4385275" y="3547436"/>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安徽凤</a:t>
            </a:r>
            <a:r>
              <a:rPr lang="zh-CN" altLang="zh-CN" sz="2800" dirty="0" smtClean="0">
                <a:solidFill>
                  <a:srgbClr val="FF0000"/>
                </a:solidFill>
                <a:latin typeface="Times New Roman" panose="02020603050405020304" pitchFamily="18" charset="0"/>
                <a:cs typeface="Times New Roman" panose="02020603050405020304" pitchFamily="18" charset="0"/>
              </a:rPr>
              <a:t>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9220200" y="3962867"/>
            <a:ext cx="233910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家庭联产承包</a:t>
            </a:r>
            <a:endParaRPr lang="zh-CN" altLang="en-US" sz="2800" dirty="0"/>
          </a:p>
        </p:txBody>
      </p:sp>
      <p:sp>
        <p:nvSpPr>
          <p:cNvPr id="16" name="矩形 15"/>
          <p:cNvSpPr>
            <a:spLocks noChangeAspect="1"/>
          </p:cNvSpPr>
          <p:nvPr/>
        </p:nvSpPr>
        <p:spPr>
          <a:xfrm>
            <a:off x="1242849" y="4393872"/>
            <a:ext cx="1351652"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责任制</a:t>
            </a:r>
            <a:r>
              <a:rPr lang="en-US" altLang="zh-CN" sz="2800" dirty="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3888985" y="4863499"/>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自主权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741203" y="4863498"/>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农村</a:t>
            </a:r>
            <a:r>
              <a:rPr lang="zh-CN" altLang="zh-CN" sz="2800" dirty="0" smtClean="0">
                <a:solidFill>
                  <a:srgbClr val="FF0000"/>
                </a:solidFill>
                <a:latin typeface="Times New Roman" panose="02020603050405020304" pitchFamily="18" charset="0"/>
                <a:cs typeface="Times New Roman" panose="02020603050405020304" pitchFamily="18" charset="0"/>
              </a:rPr>
              <a:t>生产力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8885840" y="5732599"/>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乡镇企业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6"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610035"/>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由于家庭联产承包责任制的推广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全国农村全面进行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建立</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作为基层政权</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制度不复存在。这是农村经济和政治体制的重大改革。</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8505496" y="2186447"/>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政社</a:t>
            </a:r>
            <a:r>
              <a:rPr lang="zh-CN" altLang="zh-CN" sz="2800" dirty="0" smtClean="0">
                <a:solidFill>
                  <a:srgbClr val="FF0000"/>
                </a:solidFill>
                <a:latin typeface="Times New Roman" panose="02020603050405020304" pitchFamily="18" charset="0"/>
                <a:cs typeface="Times New Roman" panose="02020603050405020304" pitchFamily="18" charset="0"/>
              </a:rPr>
              <a:t>分开</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43757" y="2726121"/>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乡政府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4532585" y="2736631"/>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人民公社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13470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471518"/>
            <a:ext cx="2516057"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smtClean="0">
                  <a:solidFill>
                    <a:srgbClr val="00B0F0"/>
                  </a:solidFill>
                  <a:latin typeface="NEU-BZ-S92" panose="02020503000000020003" pitchFamily="18" charset="-122"/>
                  <a:ea typeface="方正正黑简体"/>
                  <a:cs typeface="Times New Roman" panose="02020603050405020304" pitchFamily="18" charset="0"/>
                </a:rPr>
                <a:t>归纳概括</a:t>
              </a:r>
              <a:endParaRPr lang="zh-CN" altLang="en-US" sz="3200" dirty="0">
                <a:solidFill>
                  <a:srgbClr val="00B0F0"/>
                </a:solidFill>
              </a:endParaRPr>
            </a:p>
          </p:txBody>
        </p:sp>
      </p:grpSp>
      <p:sp>
        <p:nvSpPr>
          <p:cNvPr id="2" name="矩形 1"/>
          <p:cNvSpPr>
            <a:spLocks noChangeAspect="1"/>
          </p:cNvSpPr>
          <p:nvPr/>
        </p:nvSpPr>
        <p:spPr>
          <a:xfrm>
            <a:off x="2901856" y="1161257"/>
            <a:ext cx="6388287"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中华人民共和国成立后土地制度的</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变化</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7" name="25DKRGX12.eps" descr="id:2147491614;FounderCES"/>
          <p:cNvPicPr/>
          <p:nvPr/>
        </p:nvPicPr>
        <p:blipFill>
          <a:blip r:embed="rId3">
            <a:clrChange>
              <a:clrFrom>
                <a:srgbClr val="FFFFFF"/>
              </a:clrFrom>
              <a:clrTo>
                <a:srgbClr val="FFFFFF">
                  <a:alpha val="0"/>
                </a:srgbClr>
              </a:clrTo>
            </a:clrChange>
          </a:blip>
          <a:stretch>
            <a:fillRect/>
          </a:stretch>
        </p:blipFill>
        <p:spPr>
          <a:xfrm>
            <a:off x="2043871" y="1935315"/>
            <a:ext cx="8104255" cy="3098631"/>
          </a:xfrm>
          <a:prstGeom prst="rect">
            <a:avLst/>
          </a:prstGeom>
        </p:spPr>
      </p:pic>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32975"/>
            <a:ext cx="11430000" cy="61952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二、城市经济体制改革初步展开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改革从农村率先突破后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逐步转向</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smtClean="0">
                <a:solidFill>
                  <a:srgbClr val="000000"/>
                </a:solidFill>
                <a:latin typeface="Times New Roman" panose="02020603050405020304" pitchFamily="18" charset="0"/>
                <a:cs typeface="Times New Roman" panose="02020603050405020304" pitchFamily="18" charset="0"/>
              </a:rPr>
              <a:t>改革</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1979</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首都钢铁公司等</a:t>
            </a:r>
            <a:r>
              <a:rPr lang="en-US" altLang="zh-CN" sz="2800" dirty="0">
                <a:solidFill>
                  <a:srgbClr val="000000"/>
                </a:solidFill>
                <a:latin typeface="Times New Roman" panose="02020603050405020304" pitchFamily="18" charset="0"/>
                <a:cs typeface="Times New Roman" panose="02020603050405020304" pitchFamily="18" charset="0"/>
              </a:rPr>
              <a:t>8</a:t>
            </a:r>
            <a:r>
              <a:rPr lang="zh-CN" altLang="zh-CN" sz="2800" dirty="0">
                <a:solidFill>
                  <a:srgbClr val="000000"/>
                </a:solidFill>
                <a:latin typeface="Times New Roman" panose="02020603050405020304" pitchFamily="18" charset="0"/>
                <a:cs typeface="Times New Roman" panose="02020603050405020304" pitchFamily="18" charset="0"/>
              </a:rPr>
              <a:t>家大型企业进行</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smtClean="0">
                <a:solidFill>
                  <a:srgbClr val="000000"/>
                </a:solidFill>
                <a:latin typeface="Times New Roman" panose="02020603050405020304" pitchFamily="18" charset="0"/>
                <a:cs typeface="Times New Roman" panose="02020603050405020304" pitchFamily="18" charset="0"/>
              </a:rPr>
              <a:t>的</a:t>
            </a:r>
            <a:r>
              <a:rPr lang="zh-CN" altLang="zh-CN" sz="2800" dirty="0">
                <a:solidFill>
                  <a:srgbClr val="000000"/>
                </a:solidFill>
                <a:latin typeface="Times New Roman" panose="02020603050405020304" pitchFamily="18" charset="0"/>
                <a:cs typeface="Times New Roman" panose="02020603050405020304" pitchFamily="18" charset="0"/>
              </a:rPr>
              <a:t>试点改革。</a:t>
            </a: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cs typeface="Times New Roman" panose="02020603050405020304" pitchFamily="18" charset="0"/>
              </a:rPr>
              <a:t>世纪</a:t>
            </a:r>
            <a:r>
              <a:rPr lang="en-US" altLang="zh-CN" sz="2800" dirty="0">
                <a:solidFill>
                  <a:srgbClr val="000000"/>
                </a:solidFill>
                <a:latin typeface="Times New Roman" panose="02020603050405020304" pitchFamily="18" charset="0"/>
                <a:cs typeface="Times New Roman" panose="02020603050405020304" pitchFamily="18" charset="0"/>
              </a:rPr>
              <a:t>80</a:t>
            </a:r>
            <a:r>
              <a:rPr lang="zh-CN" altLang="zh-CN" sz="2800" dirty="0">
                <a:solidFill>
                  <a:srgbClr val="000000"/>
                </a:solidFill>
                <a:latin typeface="Times New Roman" panose="02020603050405020304" pitchFamily="18" charset="0"/>
                <a:cs typeface="Times New Roman" panose="02020603050405020304" pitchFamily="18" charset="0"/>
              </a:rPr>
              <a:t>年代初</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随着试点范围的逐步扩大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改革开始转向</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方面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将企业的经济利益、职工的经济收入与企业经营成果联系起来。克服了长期以来吃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大锅饭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的弊病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调动了企业和职工的积极性。</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展开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1979</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采取支持城镇集体经济和个体经济发展的方针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开始了以</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经济为主体、</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smtClean="0">
                <a:solidFill>
                  <a:srgbClr val="000000"/>
                </a:solidFill>
                <a:latin typeface="Times New Roman" panose="02020603050405020304" pitchFamily="18" charset="0"/>
                <a:cs typeface="Times New Roman" panose="02020603050405020304" pitchFamily="18" charset="0"/>
              </a:rPr>
              <a:t>并存</a:t>
            </a:r>
            <a:r>
              <a:rPr lang="zh-CN" altLang="zh-CN" sz="2800" dirty="0">
                <a:solidFill>
                  <a:srgbClr val="000000"/>
                </a:solidFill>
                <a:latin typeface="Times New Roman" panose="02020603050405020304" pitchFamily="18" charset="0"/>
                <a:cs typeface="Times New Roman" panose="02020603050405020304" pitchFamily="18" charset="0"/>
              </a:rPr>
              <a:t>的所有制结构改革。</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5688725" y="1249104"/>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城市经济</a:t>
            </a:r>
            <a:r>
              <a:rPr lang="zh-CN" altLang="zh-CN" sz="2800" dirty="0" smtClean="0">
                <a:solidFill>
                  <a:srgbClr val="FF0000"/>
                </a:solidFill>
                <a:latin typeface="Times New Roman" panose="02020603050405020304" pitchFamily="18" charset="0"/>
                <a:cs typeface="Times New Roman" panose="02020603050405020304" pitchFamily="18" charset="0"/>
              </a:rPr>
              <a:t>体制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6924180" y="2359787"/>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扩大企业</a:t>
            </a:r>
            <a:r>
              <a:rPr lang="zh-CN" altLang="zh-CN" sz="2800" dirty="0" smtClean="0">
                <a:solidFill>
                  <a:srgbClr val="FF0000"/>
                </a:solidFill>
                <a:latin typeface="Times New Roman" panose="02020603050405020304" pitchFamily="18" charset="0"/>
                <a:cs typeface="Times New Roman" panose="02020603050405020304" pitchFamily="18" charset="0"/>
              </a:rPr>
              <a:t>自主权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9083566" y="2911988"/>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a:t>
            </a:r>
            <a:r>
              <a:rPr lang="zh-CN" altLang="zh-CN" sz="2800" dirty="0" smtClean="0">
                <a:solidFill>
                  <a:srgbClr val="FF0000"/>
                </a:solidFill>
                <a:latin typeface="Times New Roman" panose="02020603050405020304" pitchFamily="18" charset="0"/>
                <a:cs typeface="Times New Roman" panose="02020603050405020304" pitchFamily="18" charset="0"/>
              </a:rPr>
              <a:t>责任制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10218683" y="5147277"/>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公有制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2735317" y="5675775"/>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多种经济</a:t>
            </a:r>
            <a:r>
              <a:rPr lang="zh-CN" altLang="zh-CN" sz="2800" dirty="0" smtClean="0">
                <a:solidFill>
                  <a:srgbClr val="FF0000"/>
                </a:solidFill>
                <a:latin typeface="Times New Roman" panose="02020603050405020304" pitchFamily="18" charset="0"/>
                <a:cs typeface="Times New Roman" panose="02020603050405020304" pitchFamily="18" charset="0"/>
              </a:rPr>
              <a:t>形式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592280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869092"/>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在新政策指引下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集体经济、个体经济有了新发展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还出现全民、集体和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共同发展的</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形式</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528146" y="2982922"/>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个体</a:t>
            </a:r>
            <a:r>
              <a:rPr lang="zh-CN" altLang="zh-CN" sz="2800" dirty="0" smtClean="0">
                <a:solidFill>
                  <a:srgbClr val="FF0000"/>
                </a:solidFill>
                <a:latin typeface="Times New Roman" panose="02020603050405020304" pitchFamily="18" charset="0"/>
                <a:cs typeface="Times New Roman" panose="02020603050405020304" pitchFamily="18" charset="0"/>
              </a:rPr>
              <a:t>联营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4175234" y="2993432"/>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新经济</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891136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313105"/>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三、对外开放和兴办经济特区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对外开放的目的</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我国开始吸引和利用各种形式的外资、先进技术和管理经验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兴办</a:t>
            </a:r>
            <a:r>
              <a:rPr lang="en-US" altLang="zh-CN" sz="2800" dirty="0" smtClean="0">
                <a:solidFill>
                  <a:srgbClr val="000000"/>
                </a:solidFill>
                <a:latin typeface="Times New Roman" panose="02020603050405020304" pitchFamily="18" charset="0"/>
                <a:cs typeface="Times New Roman" panose="02020603050405020304" pitchFamily="18" charset="0"/>
              </a:rPr>
              <a:t>______</a:t>
            </a:r>
            <a:r>
              <a:rPr lang="zh-CN" altLang="zh-CN" sz="2800" dirty="0">
                <a:solidFill>
                  <a:srgbClr val="000000"/>
                </a:solidFill>
                <a:latin typeface="Times New Roman" panose="02020603050405020304" pitchFamily="18" charset="0"/>
                <a:cs typeface="Times New Roman" panose="02020603050405020304" pitchFamily="18" charset="0"/>
              </a:rPr>
              <a:t>经营企业和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经营企业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推动国内的进一步改革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扩大对外经济交流。</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10470765" y="2428010"/>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中外合资</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2367455" y="297568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中外</a:t>
            </a:r>
            <a:r>
              <a:rPr lang="zh-CN" altLang="zh-CN" sz="2800" dirty="0" smtClean="0">
                <a:solidFill>
                  <a:srgbClr val="FF0000"/>
                </a:solidFill>
                <a:latin typeface="Times New Roman" panose="02020603050405020304" pitchFamily="18" charset="0"/>
                <a:cs typeface="Times New Roman" panose="02020603050405020304" pitchFamily="18" charset="0"/>
              </a:rPr>
              <a:t>合作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67322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305</TotalTime>
  <Words>766</Words>
  <Application>Microsoft Office PowerPoint</Application>
  <PresentationFormat>宽屏</PresentationFormat>
  <Paragraphs>118</Paragraphs>
  <Slides>17</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17</vt:i4>
      </vt:variant>
    </vt:vector>
  </HeadingPairs>
  <TitlesOfParts>
    <vt:vector size="33" baseType="lpstr">
      <vt:lpstr>NEU-BZ-S92</vt:lpstr>
      <vt:lpstr>方正粗圆简体</vt:lpstr>
      <vt:lpstr>方正兰亭中黑_GBK</vt:lpstr>
      <vt:lpstr>方正正黑简体</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42</cp:revision>
  <dcterms:created xsi:type="dcterms:W3CDTF">2021-07-19T03:09:34Z</dcterms:created>
  <dcterms:modified xsi:type="dcterms:W3CDTF">2026-03-06T09:12:07Z</dcterms:modified>
</cp:coreProperties>
</file>