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3"/>
  </p:notesMasterIdLst>
  <p:sldIdLst>
    <p:sldId id="347" r:id="rId4"/>
    <p:sldId id="350" r:id="rId5"/>
    <p:sldId id="296" r:id="rId6"/>
    <p:sldId id="345" r:id="rId7"/>
    <p:sldId id="354" r:id="rId8"/>
    <p:sldId id="351" r:id="rId9"/>
    <p:sldId id="356" r:id="rId10"/>
    <p:sldId id="357" r:id="rId11"/>
    <p:sldId id="358" r:id="rId12"/>
    <p:sldId id="359" r:id="rId13"/>
    <p:sldId id="355" r:id="rId14"/>
    <p:sldId id="361" r:id="rId15"/>
    <p:sldId id="362" r:id="rId16"/>
    <p:sldId id="346" r:id="rId17"/>
    <p:sldId id="363" r:id="rId18"/>
    <p:sldId id="352" r:id="rId19"/>
    <p:sldId id="364" r:id="rId20"/>
    <p:sldId id="353" r:id="rId21"/>
    <p:sldId id="3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400" b="1" dirty="0">
                <a:solidFill>
                  <a:srgbClr val="D60093"/>
                </a:solidFill>
                <a:latin typeface="隶书" panose="02010509060101010101" pitchFamily="49" charset="-122"/>
                <a:ea typeface="隶书" panose="02010509060101010101" pitchFamily="49" charset="-122"/>
              </a:rPr>
              <a:t>第</a:t>
            </a:r>
            <a:r>
              <a:rPr lang="en-US" altLang="zh-CN" sz="4400" b="1" dirty="0">
                <a:solidFill>
                  <a:srgbClr val="D60093"/>
                </a:solidFill>
                <a:latin typeface="隶书" panose="02010509060101010101" pitchFamily="49" charset="-122"/>
                <a:ea typeface="隶书" panose="02010509060101010101" pitchFamily="49" charset="-122"/>
              </a:rPr>
              <a:t>10</a:t>
            </a:r>
            <a:r>
              <a:rPr lang="zh-CN" altLang="en-US" sz="4400" b="1" dirty="0">
                <a:solidFill>
                  <a:srgbClr val="D60093"/>
                </a:solidFill>
                <a:latin typeface="隶书" panose="02010509060101010101" pitchFamily="49" charset="-122"/>
                <a:ea typeface="隶书" panose="02010509060101010101" pitchFamily="49" charset="-122"/>
              </a:rPr>
              <a:t>课　</a:t>
            </a:r>
            <a:endParaRPr lang="en-US" altLang="zh-CN" sz="4400"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400" b="1" dirty="0" smtClean="0">
                <a:solidFill>
                  <a:srgbClr val="D60093"/>
                </a:solidFill>
                <a:latin typeface="隶书" panose="02010509060101010101" pitchFamily="49" charset="-122"/>
                <a:ea typeface="隶书" panose="02010509060101010101" pitchFamily="49" charset="-122"/>
              </a:rPr>
              <a:t>改革开放和</a:t>
            </a:r>
            <a:r>
              <a:rPr lang="zh-CN" altLang="en-US" sz="4400" b="1" dirty="0">
                <a:solidFill>
                  <a:srgbClr val="D60093"/>
                </a:solidFill>
                <a:latin typeface="隶书" panose="02010509060101010101" pitchFamily="49" charset="-122"/>
                <a:ea typeface="隶书" panose="02010509060101010101" pitchFamily="49" charset="-122"/>
              </a:rPr>
              <a:t>社会主义现代化建设的全面展开</a:t>
            </a:r>
            <a:endParaRPr lang="zh-CN" altLang="en-US" sz="4400"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43483"/>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构想最早是为解决</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问题提出的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但首先被运用于解决香港、澳门回归祖国问题上并取得成功。按照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中国政府分别同英国政府和葡萄牙政府开展谈判。</a:t>
            </a:r>
            <a:r>
              <a:rPr lang="en-US" altLang="zh-CN" sz="2800" dirty="0">
                <a:solidFill>
                  <a:srgbClr val="000000"/>
                </a:solidFill>
                <a:latin typeface="Times New Roman" panose="02020603050405020304" pitchFamily="18" charset="0"/>
                <a:cs typeface="Times New Roman" panose="02020603050405020304" pitchFamily="18" charset="0"/>
              </a:rPr>
              <a:t>1984</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中英两国政府正式签署联合声明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确认中国政府将于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日对香港恢复行使主权。</a:t>
            </a:r>
            <a:r>
              <a:rPr lang="en-US" altLang="zh-CN" sz="2800" dirty="0">
                <a:solidFill>
                  <a:srgbClr val="000000"/>
                </a:solidFill>
                <a:latin typeface="Times New Roman" panose="02020603050405020304" pitchFamily="18" charset="0"/>
                <a:cs typeface="Times New Roman" panose="02020603050405020304" pitchFamily="18" charset="0"/>
              </a:rPr>
              <a:t>1987</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中葡两国政府正式签署联合声明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宣布中国政府将于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日对澳门恢复行使主权。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构想既体现了实现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、维护</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的原则性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又充分考虑到香港、澳门等地区的历史和现实</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是推动祖国</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的创造性方针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在国际社会产生巨大影响。</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5394434" y="70278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台湾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499538" y="2363416"/>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1997</a:t>
            </a:r>
            <a:endParaRPr lang="zh-CN" altLang="en-US" sz="2800" dirty="0"/>
          </a:p>
        </p:txBody>
      </p:sp>
      <p:sp>
        <p:nvSpPr>
          <p:cNvPr id="7" name="矩形 6"/>
          <p:cNvSpPr>
            <a:spLocks noChangeAspect="1"/>
          </p:cNvSpPr>
          <p:nvPr/>
        </p:nvSpPr>
        <p:spPr>
          <a:xfrm>
            <a:off x="9945414" y="2938672"/>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1999</a:t>
            </a:r>
            <a:endParaRPr lang="zh-CN" altLang="en-US" sz="2800" dirty="0"/>
          </a:p>
        </p:txBody>
      </p:sp>
      <p:sp>
        <p:nvSpPr>
          <p:cNvPr id="8" name="矩形 7"/>
          <p:cNvSpPr>
            <a:spLocks noChangeAspect="1"/>
          </p:cNvSpPr>
          <p:nvPr/>
        </p:nvSpPr>
        <p:spPr>
          <a:xfrm>
            <a:off x="5106090" y="459853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祖国</a:t>
            </a:r>
            <a:r>
              <a:rPr lang="zh-CN" altLang="zh-CN" sz="2800" dirty="0" smtClean="0">
                <a:solidFill>
                  <a:srgbClr val="FF0000"/>
                </a:solidFill>
                <a:latin typeface="Times New Roman" panose="02020603050405020304" pitchFamily="18" charset="0"/>
                <a:cs typeface="Times New Roman" panose="02020603050405020304" pitchFamily="18" charset="0"/>
              </a:rPr>
              <a:t>统一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7927428" y="460904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国家</a:t>
            </a:r>
            <a:r>
              <a:rPr lang="zh-CN" altLang="zh-CN" sz="2800" dirty="0" smtClean="0">
                <a:solidFill>
                  <a:srgbClr val="FF0000"/>
                </a:solidFill>
                <a:latin typeface="Times New Roman" panose="02020603050405020304" pitchFamily="18" charset="0"/>
                <a:cs typeface="Times New Roman" panose="02020603050405020304" pitchFamily="18" charset="0"/>
              </a:rPr>
              <a:t>主权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137500" y="515277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a:t>
            </a:r>
            <a:r>
              <a:rPr lang="zh-CN" altLang="zh-CN" sz="2800" dirty="0" smtClean="0">
                <a:solidFill>
                  <a:srgbClr val="FF0000"/>
                </a:solidFill>
                <a:latin typeface="Times New Roman" panose="02020603050405020304" pitchFamily="18" charset="0"/>
                <a:cs typeface="Times New Roman" panose="02020603050405020304" pitchFamily="18" charset="0"/>
              </a:rPr>
              <a:t>统一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85446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1196732"/>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1937810"/>
            <a:ext cx="11430000" cy="227421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en-US" altLang="zh-CN" sz="280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科学构想创造性的体现</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解决了社会主义制度和资本主义制度之间意识形态的对立问题。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把历史遗留问题和现实问题结合在一起。</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兼顾了祖国的尊严荣辱和港、澳、台地区人民生活的稳定性。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78814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886614"/>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四、国防和军队现代化建设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新时期军队建设总目标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1981</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邓小平明确提出要建设强大的</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革命</a:t>
            </a:r>
            <a:r>
              <a:rPr lang="zh-CN" altLang="zh-CN" sz="2800" dirty="0">
                <a:solidFill>
                  <a:srgbClr val="000000"/>
                </a:solidFill>
                <a:latin typeface="Times New Roman" panose="02020603050405020304" pitchFamily="18" charset="0"/>
                <a:cs typeface="Times New Roman" panose="02020603050405020304" pitchFamily="18" charset="0"/>
              </a:rPr>
              <a:t>军队的总目标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为新时期军队建设指明了方向。</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指导思想转变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从过去立足于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早打、大打、打核战争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zh-CN" altLang="zh-CN" sz="2800" dirty="0">
                <a:solidFill>
                  <a:srgbClr val="000000"/>
                </a:solidFill>
                <a:latin typeface="Times New Roman" panose="02020603050405020304" pitchFamily="18" charset="0"/>
                <a:cs typeface="Times New Roman" panose="02020603050405020304" pitchFamily="18" charset="0"/>
              </a:rPr>
              <a:t>状态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转到</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的轨道上来。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6277303" y="1995338"/>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现代化</a:t>
            </a:r>
            <a:r>
              <a:rPr lang="zh-CN" altLang="zh-CN" sz="2800" dirty="0" smtClean="0">
                <a:solidFill>
                  <a:srgbClr val="FF0000"/>
                </a:solidFill>
                <a:latin typeface="Times New Roman" panose="02020603050405020304" pitchFamily="18" charset="0"/>
                <a:cs typeface="Times New Roman" panose="02020603050405020304" pitchFamily="18" charset="0"/>
              </a:rPr>
              <a:t>正规化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160172" y="3672761"/>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临战</a:t>
            </a:r>
            <a:r>
              <a:rPr lang="zh-CN" altLang="zh-CN" sz="2800" dirty="0" smtClean="0">
                <a:solidFill>
                  <a:srgbClr val="FF0000"/>
                </a:solidFill>
                <a:latin typeface="Times New Roman" panose="02020603050405020304" pitchFamily="18" charset="0"/>
                <a:cs typeface="Times New Roman" panose="02020603050405020304" pitchFamily="18" charset="0"/>
              </a:rPr>
              <a:t>准备</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906517" y="4237024"/>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和平时期</a:t>
            </a:r>
            <a:r>
              <a:rPr lang="zh-CN" altLang="zh-CN" sz="2800" dirty="0" smtClean="0">
                <a:solidFill>
                  <a:srgbClr val="FF0000"/>
                </a:solidFill>
                <a:latin typeface="Times New Roman" panose="02020603050405020304" pitchFamily="18" charset="0"/>
                <a:cs typeface="Times New Roman" panose="02020603050405020304" pitchFamily="18" charset="0"/>
              </a:rPr>
              <a:t>建设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1478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886614"/>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军队改革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精简整编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开展</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制度改革</a:t>
            </a:r>
            <a:r>
              <a:rPr lang="en-US" altLang="zh-CN" sz="2800" dirty="0">
                <a:solidFill>
                  <a:srgbClr val="000000"/>
                </a:solidFill>
                <a:latin typeface="Times New Roman" panose="02020603050405020304" pitchFamily="18" charset="0"/>
                <a:cs typeface="Times New Roman" panose="02020603050405020304" pitchFamily="18" charset="0"/>
              </a:rPr>
              <a:t>:1988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我国开始实行新的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改革</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建立文职干部制度。</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人民解放军朝着</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、合成、</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的方向迈出重要一步。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061139" y="1445611"/>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百万大</a:t>
            </a:r>
            <a:r>
              <a:rPr lang="zh-CN" altLang="zh-CN" sz="2800" dirty="0" smtClean="0">
                <a:solidFill>
                  <a:srgbClr val="FF0000"/>
                </a:solidFill>
                <a:latin typeface="Times New Roman" panose="02020603050405020304" pitchFamily="18" charset="0"/>
                <a:cs typeface="Times New Roman" panose="02020603050405020304" pitchFamily="18" charset="0"/>
              </a:rPr>
              <a:t>裁军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 name="矩形 2"/>
          <p:cNvSpPr>
            <a:spLocks noChangeAspect="1"/>
          </p:cNvSpPr>
          <p:nvPr/>
        </p:nvSpPr>
        <p:spPr>
          <a:xfrm>
            <a:off x="6466490" y="200466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军官</a:t>
            </a:r>
            <a:r>
              <a:rPr lang="zh-CN" altLang="zh-CN" sz="2800" dirty="0" smtClean="0">
                <a:solidFill>
                  <a:srgbClr val="FF0000"/>
                </a:solidFill>
                <a:latin typeface="Times New Roman" panose="02020603050405020304" pitchFamily="18" charset="0"/>
                <a:cs typeface="Times New Roman" panose="02020603050405020304" pitchFamily="18" charset="0"/>
              </a:rPr>
              <a:t>军衔</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703676" y="2001853"/>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军官</a:t>
            </a:r>
            <a:r>
              <a:rPr lang="zh-CN" altLang="zh-CN" sz="2800" dirty="0" smtClean="0">
                <a:solidFill>
                  <a:srgbClr val="FF0000"/>
                </a:solidFill>
                <a:latin typeface="Times New Roman" panose="02020603050405020304" pitchFamily="18" charset="0"/>
                <a:cs typeface="Times New Roman" panose="02020603050405020304" pitchFamily="18" charset="0"/>
              </a:rPr>
              <a:t>服役</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501055" y="310965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精兵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701945" y="313067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高效</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1432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199991"/>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621033" y="691295"/>
            <a:ext cx="5750293"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建设</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有中国特色的社会主义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855279"/>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我们的现代化建设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必须从中国的实际出发。无论是革命还是建设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都要注意学习和借鉴外国经验。但是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照抄照搬别国经验、别国模式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从来不能得到成功。这方面我们有过不少教训。把马克思主义的普遍真理同我国的具体实际结合起来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走自己的道路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建设有中国特色的社会主义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这就是我们总结长期历史经验得出的基本结论。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邓小平在中国共产党第十二次</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全国代表大会</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上的开幕词</a:t>
            </a:r>
            <a:r>
              <a:rPr lang="en-US" altLang="zh-CN" sz="2800" dirty="0">
                <a:solidFill>
                  <a:srgbClr val="000000"/>
                </a:solidFill>
                <a:latin typeface="Times New Roman" panose="02020603050405020304" pitchFamily="18" charset="0"/>
                <a:cs typeface="Times New Roman" panose="02020603050405020304" pitchFamily="18" charset="0"/>
              </a:rPr>
              <a:t>(1982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指出中国现代化建设应遵循的原则。</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7" name="矩形 16"/>
          <p:cNvSpPr>
            <a:spLocks noChangeAspect="1"/>
          </p:cNvSpPr>
          <p:nvPr/>
        </p:nvSpPr>
        <p:spPr>
          <a:xfrm>
            <a:off x="381000" y="5734372"/>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原则</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从中国实际出发</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把马克思主义普遍真理同我国的具体实际结合起来</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走自己的道路</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建设有中国特色的社会主义。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94593"/>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中国面临向何处去的艰难抉择。以邓小平同志为主要代表的中国共产党人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在深入总结经验教训的基础上提出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走自己的道路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建设有中国特色的社会主义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这条道路极大焕发了社会主义生机活力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使中国以世界上少有的速度持续快速发展起来。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摘编自石仲泉</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《中国道路的百年探索及其现实启示》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结合史实说明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这条道路极大焕发了社会主义的生机活力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使中国以世界上少有的速度持续快速发展起来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049265"/>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说明</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对内改革</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实行家庭联产承包责任制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解放了农村生产力</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农业生产水平和农民收入均有很大提高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在城市进行经济体制改革</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大大调动了企业和职工的积极性</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增强了企业活力。对外开放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加速了我国社会主义现代化建设的步伐</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促进了我国对外贸易和国民经济的迅速发展。</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1354452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564641"/>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246148"/>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在革命战争年代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以毛泽东为主要代表的中国共产党人探索了一条有中国特色的革命道路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在社会主义现代化建设新时期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以邓小平为主要代表的中国共产党人开创了中国特色社会主义道路。二者的共同点是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以俄国为师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走俄国的道路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开创中国特色社会主义道路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实事求是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从中国的国情出发</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农村包围城市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武装夺取政权</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983808" y="239365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20956"/>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1927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毛泽东领导秋收起义受挫后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带领部队向井冈山进军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开始创建中国第一个农村革命根据地。井冈山革命根据地的开辟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为中国革命找到了一条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农村包围城市、武装夺取政权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的正确革命道路</a:t>
            </a:r>
            <a:r>
              <a:rPr lang="en-US" altLang="zh-CN" sz="2800" dirty="0">
                <a:solidFill>
                  <a:srgbClr val="000000"/>
                </a:solidFill>
                <a:latin typeface="Times New Roman" panose="02020603050405020304" pitchFamily="18" charset="0"/>
                <a:cs typeface="Times New Roman" panose="02020603050405020304" pitchFamily="18" charset="0"/>
              </a:rPr>
              <a:t>;1978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中共十一届三中全会重新确立了实事求是的思想路线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作出把全党工作重点转移到社会主义现代化建设上来、实行改革开放的历史性决策</a:t>
            </a:r>
            <a:r>
              <a:rPr lang="en-US" altLang="zh-CN" sz="2800" dirty="0">
                <a:solidFill>
                  <a:srgbClr val="000000"/>
                </a:solidFill>
                <a:latin typeface="Times New Roman" panose="02020603050405020304" pitchFamily="18" charset="0"/>
                <a:cs typeface="Times New Roman" panose="02020603050405020304" pitchFamily="18" charset="0"/>
              </a:rPr>
              <a:t>,1982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中共十二大提出建设有中国特色的社会主义。这都是中国共产党人在实践中不断摸索、从中国国情出发、实事求是、将马克思主义基本原理与中国实践相结合开辟出的正确道路。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0789216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14.eps" descr="id:2147491795;FounderCES"/>
          <p:cNvPicPr/>
          <p:nvPr/>
        </p:nvPicPr>
        <p:blipFill>
          <a:blip r:embed="rId3">
            <a:clrChange>
              <a:clrFrom>
                <a:srgbClr val="FFFFFF"/>
              </a:clrFrom>
              <a:clrTo>
                <a:srgbClr val="FFFFFF">
                  <a:alpha val="0"/>
                </a:srgbClr>
              </a:clrTo>
            </a:clrChange>
          </a:blip>
          <a:stretch>
            <a:fillRect/>
          </a:stretch>
        </p:blipFill>
        <p:spPr>
          <a:xfrm>
            <a:off x="2493022" y="652779"/>
            <a:ext cx="7250070" cy="6159231"/>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2134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了解城市改革、沿海港口城市开放等史事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认识邓小平对改革开放所起的重要作用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知道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对实现祖国完全统一的意义。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93078"/>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一、建设有中国特色的社会主义和小康目标的提出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提出建设有中国特色的社会主义</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883107209"/>
              </p:ext>
            </p:extLst>
          </p:nvPr>
        </p:nvGraphicFramePr>
        <p:xfrm>
          <a:off x="381000" y="2016520"/>
          <a:ext cx="11430000" cy="2987040"/>
        </p:xfrm>
        <a:graphic>
          <a:graphicData uri="http://schemas.openxmlformats.org/drawingml/2006/table">
            <a:tbl>
              <a:tblPr firstRow="1" firstCol="1" bandRow="1"/>
              <a:tblGrid>
                <a:gridCol w="5715000"/>
                <a:gridCol w="5715000"/>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中共十二大举行</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我们的现代化建设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必须从</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出发</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普遍真理同我国的具体实际结合起来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的道路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建设有中国特色的社会主义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回答了进入改革开放新时期后走什么样的道路这一全党和全国人民最为关心的重大问题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成为指引</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和社会主义现代化建设</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81000" y="5063800"/>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制定实现小康的奋斗目标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从</a:t>
            </a:r>
            <a:r>
              <a:rPr lang="en-US" altLang="zh-CN" sz="2800" dirty="0">
                <a:solidFill>
                  <a:srgbClr val="000000"/>
                </a:solidFill>
                <a:latin typeface="Times New Roman" panose="02020603050405020304" pitchFamily="18" charset="0"/>
                <a:cs typeface="Times New Roman" panose="02020603050405020304" pitchFamily="18" charset="0"/>
              </a:rPr>
              <a:t>1981</a:t>
            </a:r>
            <a:r>
              <a:rPr lang="zh-CN" altLang="zh-CN" sz="2800" dirty="0">
                <a:solidFill>
                  <a:srgbClr val="000000"/>
                </a:solidFill>
                <a:latin typeface="Times New Roman" panose="02020603050405020304" pitchFamily="18" charset="0"/>
                <a:cs typeface="Times New Roman" panose="02020603050405020304" pitchFamily="18" charset="0"/>
              </a:rPr>
              <a:t>年到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在不断提高经济效益的前提下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力争使全国工农业年总产值</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使人民物质文化生活达到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44393" y="2341741"/>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1982 </a:t>
            </a:r>
            <a:endParaRPr lang="zh-CN" altLang="en-US" sz="2800" dirty="0"/>
          </a:p>
        </p:txBody>
      </p:sp>
      <p:sp>
        <p:nvSpPr>
          <p:cNvPr id="6" name="矩形 5"/>
          <p:cNvSpPr>
            <a:spLocks noChangeAspect="1"/>
          </p:cNvSpPr>
          <p:nvPr/>
        </p:nvSpPr>
        <p:spPr>
          <a:xfrm>
            <a:off x="4469524" y="2335911"/>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邓小平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96917" y="3177993"/>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中国的</a:t>
            </a:r>
            <a:r>
              <a:rPr lang="zh-CN" altLang="zh-CN" sz="2800" dirty="0" smtClean="0">
                <a:solidFill>
                  <a:srgbClr val="FF0000"/>
                </a:solidFill>
                <a:latin typeface="Times New Roman" panose="02020603050405020304" pitchFamily="18" charset="0"/>
                <a:cs typeface="Times New Roman" panose="02020603050405020304" pitchFamily="18" charset="0"/>
              </a:rPr>
              <a:t>实际</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3239813" y="3170169"/>
            <a:ext cx="2069797"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马克思主义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152985" y="401978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自己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10334297" y="3597687"/>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改革开放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10016359" y="404444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伟大</a:t>
            </a:r>
            <a:r>
              <a:rPr lang="zh-CN" altLang="zh-CN" sz="2800" dirty="0" smtClean="0">
                <a:solidFill>
                  <a:srgbClr val="FF0000"/>
                </a:solidFill>
                <a:latin typeface="Times New Roman" panose="02020603050405020304" pitchFamily="18" charset="0"/>
                <a:cs typeface="Times New Roman" panose="02020603050405020304" pitchFamily="18" charset="0"/>
              </a:rPr>
              <a:t>旗帜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2373940" y="5624072"/>
            <a:ext cx="1710725" cy="652486"/>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a:t>
            </a:r>
            <a:r>
              <a:rPr lang="zh-CN" altLang="zh-CN" sz="2800" dirty="0" smtClean="0">
                <a:solidFill>
                  <a:srgbClr val="FF0000"/>
                </a:solidFill>
                <a:latin typeface="Times New Roman" panose="02020603050405020304" pitchFamily="18" charset="0"/>
                <a:cs typeface="Times New Roman" panose="02020603050405020304" pitchFamily="18" charset="0"/>
              </a:rPr>
              <a:t>世纪末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2145564" y="6177576"/>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翻两</a:t>
            </a:r>
            <a:r>
              <a:rPr lang="zh-CN" altLang="zh-CN" sz="2800" dirty="0" smtClean="0">
                <a:solidFill>
                  <a:srgbClr val="FF0000"/>
                </a:solidFill>
                <a:latin typeface="Times New Roman" panose="02020603050405020304" pitchFamily="18" charset="0"/>
                <a:cs typeface="Times New Roman" panose="02020603050405020304" pitchFamily="18" charset="0"/>
              </a:rPr>
              <a:t>番</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7658656" y="6188086"/>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小康</a:t>
            </a:r>
            <a:r>
              <a:rPr lang="zh-CN" altLang="zh-CN" sz="2800" dirty="0" smtClean="0">
                <a:solidFill>
                  <a:srgbClr val="FF0000"/>
                </a:solidFill>
                <a:latin typeface="Times New Roman" panose="02020603050405020304" pitchFamily="18" charset="0"/>
                <a:cs typeface="Times New Roman" panose="02020603050405020304" pitchFamily="18" charset="0"/>
              </a:rPr>
              <a:t>水平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randombar(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0510"/>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改革开放全面展开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城市经济体制改革全面铺开</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29724652"/>
              </p:ext>
            </p:extLst>
          </p:nvPr>
        </p:nvGraphicFramePr>
        <p:xfrm>
          <a:off x="381000" y="1170892"/>
          <a:ext cx="11430000" cy="1838382"/>
        </p:xfrm>
        <a:graphic>
          <a:graphicData uri="http://schemas.openxmlformats.org/drawingml/2006/table">
            <a:tbl>
              <a:tblPr firstRow="1" firstCol="1" bandRow="1"/>
              <a:tblGrid>
                <a:gridCol w="1489841"/>
                <a:gridCol w="9940159"/>
              </a:tblGrid>
              <a:tr h="492471">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标志</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中共十二届三中全会通过关于经济体制改革的决定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2471">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中心环节</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增强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8897">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改革措施</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国营企业广泛推行</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有的企业进行了股份制改革尝试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381000" y="3016597"/>
            <a:ext cx="284885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扩大</a:t>
            </a:r>
            <a:r>
              <a:rPr lang="zh-CN" altLang="zh-CN" sz="2800" dirty="0" smtClean="0">
                <a:solidFill>
                  <a:srgbClr val="000000"/>
                </a:solidFill>
                <a:latin typeface="Times New Roman" panose="02020603050405020304" pitchFamily="18" charset="0"/>
                <a:cs typeface="Times New Roman" panose="02020603050405020304" pitchFamily="18" charset="0"/>
              </a:rPr>
              <a:t>对外开放</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8" name="XL8QXR43.eps" descr="id:2147491731;FounderCES"/>
          <p:cNvPicPr/>
          <p:nvPr/>
        </p:nvPicPr>
        <p:blipFill>
          <a:blip r:embed="rId2">
            <a:clrChange>
              <a:clrFrom>
                <a:srgbClr val="FFFFFF"/>
              </a:clrFrom>
              <a:clrTo>
                <a:srgbClr val="FFFFFF">
                  <a:alpha val="0"/>
                </a:srgbClr>
              </a:clrTo>
            </a:clrChange>
          </a:blip>
          <a:stretch>
            <a:fillRect/>
          </a:stretch>
        </p:blipFill>
        <p:spPr>
          <a:xfrm>
            <a:off x="2130414" y="3690103"/>
            <a:ext cx="7959517" cy="3088556"/>
          </a:xfrm>
          <a:prstGeom prst="rect">
            <a:avLst/>
          </a:prstGeom>
        </p:spPr>
      </p:pic>
      <p:sp>
        <p:nvSpPr>
          <p:cNvPr id="8" name="矩形 7"/>
          <p:cNvSpPr>
            <a:spLocks noChangeAspect="1"/>
          </p:cNvSpPr>
          <p:nvPr/>
        </p:nvSpPr>
        <p:spPr>
          <a:xfrm>
            <a:off x="2010103" y="1139362"/>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1984 </a:t>
            </a:r>
            <a:endParaRPr lang="zh-CN" altLang="en-US" sz="2800" dirty="0"/>
          </a:p>
        </p:txBody>
      </p:sp>
      <p:sp>
        <p:nvSpPr>
          <p:cNvPr id="9" name="矩形 8"/>
          <p:cNvSpPr>
            <a:spLocks noChangeAspect="1"/>
          </p:cNvSpPr>
          <p:nvPr/>
        </p:nvSpPr>
        <p:spPr>
          <a:xfrm>
            <a:off x="2672255" y="159258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企业</a:t>
            </a:r>
            <a:r>
              <a:rPr lang="zh-CN" altLang="zh-CN" sz="2800" dirty="0" smtClean="0">
                <a:solidFill>
                  <a:srgbClr val="FF0000"/>
                </a:solidFill>
                <a:latin typeface="Times New Roman" panose="02020603050405020304" pitchFamily="18" charset="0"/>
                <a:cs typeface="Times New Roman" panose="02020603050405020304" pitchFamily="18" charset="0"/>
              </a:rPr>
              <a:t>活力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4702028" y="2036712"/>
            <a:ext cx="2787943"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承包经营责任制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4205738" y="4288716"/>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1984 </a:t>
            </a:r>
            <a:endParaRPr lang="zh-CN" altLang="en-US" sz="2800" dirty="0"/>
          </a:p>
        </p:txBody>
      </p:sp>
      <p:sp>
        <p:nvSpPr>
          <p:cNvPr id="30" name="矩形 29"/>
          <p:cNvSpPr>
            <a:spLocks noChangeAspect="1"/>
          </p:cNvSpPr>
          <p:nvPr/>
        </p:nvSpPr>
        <p:spPr>
          <a:xfrm>
            <a:off x="8252221" y="4288715"/>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1985 </a:t>
            </a:r>
            <a:endParaRPr lang="zh-CN" altLang="en-US" sz="2800" dirty="0"/>
          </a:p>
        </p:txBody>
      </p:sp>
      <p:sp>
        <p:nvSpPr>
          <p:cNvPr id="12" name="矩形 11"/>
          <p:cNvSpPr>
            <a:spLocks noChangeAspect="1"/>
          </p:cNvSpPr>
          <p:nvPr/>
        </p:nvSpPr>
        <p:spPr>
          <a:xfrm>
            <a:off x="2913993" y="507508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大连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6897414" y="504355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长江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9086842" y="503304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珠江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893812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30"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1217753"/>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概念解释</a:t>
              </a:r>
              <a:endParaRPr lang="zh-CN" altLang="en-US" sz="3200" dirty="0">
                <a:solidFill>
                  <a:srgbClr val="00B0F0"/>
                </a:solidFill>
              </a:endParaRPr>
            </a:p>
          </p:txBody>
        </p:sp>
      </p:grpSp>
      <p:sp>
        <p:nvSpPr>
          <p:cNvPr id="2" name="矩形 1"/>
          <p:cNvSpPr>
            <a:spLocks noChangeAspect="1"/>
          </p:cNvSpPr>
          <p:nvPr/>
        </p:nvSpPr>
        <p:spPr>
          <a:xfrm>
            <a:off x="381000" y="2021893"/>
            <a:ext cx="11430000" cy="1714059"/>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中国特色社会主义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一方面要坚持马克思主义的基本原理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走社会主义道路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另一方面必须从中国的实际出发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不照抄、照搬别国经验、模式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而是走具有中国特色的道路。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35473"/>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二、社会主义民主法制和精神文明建设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民主法制建设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新修改的《</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五届全国人大五次会议通过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明确今后国家的根本任务是集中力量进行</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cs typeface="Times New Roman" panose="02020603050405020304" pitchFamily="18" charset="0"/>
              </a:rPr>
              <a:t>建设。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《中华人民共和国民族区域自治法》</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颁布施行。</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其他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制定</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海关法等一大批法律。</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基层民主建设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全国企事业单位的</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普遍</a:t>
            </a:r>
            <a:r>
              <a:rPr lang="zh-CN" altLang="zh-CN" sz="2800" dirty="0">
                <a:solidFill>
                  <a:srgbClr val="000000"/>
                </a:solidFill>
                <a:latin typeface="Times New Roman" panose="02020603050405020304" pitchFamily="18" charset="0"/>
                <a:cs typeface="Times New Roman" panose="02020603050405020304" pitchFamily="18" charset="0"/>
              </a:rPr>
              <a:t>建立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城市中的</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进一步</a:t>
            </a:r>
            <a:r>
              <a:rPr lang="zh-CN" altLang="zh-CN" sz="2800" dirty="0">
                <a:solidFill>
                  <a:srgbClr val="000000"/>
                </a:solidFill>
                <a:latin typeface="Times New Roman" panose="02020603050405020304" pitchFamily="18" charset="0"/>
                <a:cs typeface="Times New Roman" panose="02020603050405020304" pitchFamily="18" charset="0"/>
              </a:rPr>
              <a:t>健全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农村中的</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逐步</a:t>
            </a:r>
            <a:r>
              <a:rPr lang="zh-CN" altLang="zh-CN" sz="2800" dirty="0">
                <a:solidFill>
                  <a:srgbClr val="000000"/>
                </a:solidFill>
                <a:latin typeface="Times New Roman" panose="02020603050405020304" pitchFamily="18" charset="0"/>
                <a:cs typeface="Times New Roman" panose="02020603050405020304" pitchFamily="18" charset="0"/>
              </a:rPr>
              <a:t>建立。</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756338" y="1658962"/>
            <a:ext cx="3506088"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a:t>
            </a:r>
            <a:r>
              <a:rPr lang="zh-CN" altLang="zh-CN" sz="2800" dirty="0" smtClean="0">
                <a:solidFill>
                  <a:srgbClr val="FF0000"/>
                </a:solidFill>
                <a:latin typeface="Times New Roman" panose="02020603050405020304" pitchFamily="18" charset="0"/>
                <a:cs typeface="Times New Roman" panose="02020603050405020304" pitchFamily="18" charset="0"/>
              </a:rPr>
              <a:t>宪法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792311" y="1664792"/>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1982</a:t>
            </a:r>
            <a:endParaRPr lang="zh-CN" altLang="en-US" sz="2800" dirty="0"/>
          </a:p>
        </p:txBody>
      </p:sp>
      <p:sp>
        <p:nvSpPr>
          <p:cNvPr id="7" name="矩形 6"/>
          <p:cNvSpPr>
            <a:spLocks noChangeAspect="1"/>
          </p:cNvSpPr>
          <p:nvPr/>
        </p:nvSpPr>
        <p:spPr>
          <a:xfrm>
            <a:off x="8359089" y="2201011"/>
            <a:ext cx="2787943"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6781802" y="3314147"/>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1984</a:t>
            </a:r>
            <a:endParaRPr lang="zh-CN" altLang="en-US" sz="2800" dirty="0"/>
          </a:p>
        </p:txBody>
      </p:sp>
      <p:sp>
        <p:nvSpPr>
          <p:cNvPr id="9" name="矩形 8"/>
          <p:cNvSpPr>
            <a:spLocks noChangeAspect="1"/>
          </p:cNvSpPr>
          <p:nvPr/>
        </p:nvSpPr>
        <p:spPr>
          <a:xfrm>
            <a:off x="2304393" y="3866506"/>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外资企业</a:t>
            </a:r>
            <a:r>
              <a:rPr lang="zh-CN" altLang="zh-CN" sz="2800" dirty="0" smtClean="0">
                <a:solidFill>
                  <a:srgbClr val="FF0000"/>
                </a:solidFill>
                <a:latin typeface="Times New Roman" panose="02020603050405020304" pitchFamily="18" charset="0"/>
                <a:cs typeface="Times New Roman" panose="02020603050405020304" pitchFamily="18" charset="0"/>
              </a:rPr>
              <a:t>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972259" y="4420802"/>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职工</a:t>
            </a:r>
            <a:r>
              <a:rPr lang="zh-CN" altLang="zh-CN" sz="2800" dirty="0" smtClean="0">
                <a:solidFill>
                  <a:srgbClr val="FF0000"/>
                </a:solidFill>
                <a:latin typeface="Times New Roman" panose="02020603050405020304" pitchFamily="18" charset="0"/>
                <a:cs typeface="Times New Roman" panose="02020603050405020304" pitchFamily="18" charset="0"/>
              </a:rPr>
              <a:t>代表大会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381000" y="4974126"/>
            <a:ext cx="2069797"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居民委员会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5478518" y="4962970"/>
            <a:ext cx="2069797"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村民委员会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88201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7" grpId="0"/>
      <p:bldP spid="10" grpId="0"/>
      <p:bldP spid="9" grpId="0"/>
      <p:bldP spid="11"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34758"/>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社会主义精神文明建设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表现</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Times New Roman" panose="02020603050405020304" pitchFamily="18" charset="0"/>
                <a:cs typeface="Times New Roman" panose="02020603050405020304" pitchFamily="18" charset="0"/>
              </a:rPr>
              <a:t>年代初</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活动在全国展开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涌现出一批以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等为代表的先锋模范。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为</a:t>
            </a:r>
            <a:r>
              <a:rPr lang="zh-CN" altLang="zh-CN" sz="2800" dirty="0">
                <a:solidFill>
                  <a:srgbClr val="000000"/>
                </a:solidFill>
                <a:latin typeface="Times New Roman" panose="02020603050405020304" pitchFamily="18" charset="0"/>
                <a:cs typeface="Times New Roman" panose="02020603050405020304" pitchFamily="18" charset="0"/>
              </a:rPr>
              <a:t>指导的社会主义精神文明是社会主义社会的重要特征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是关系社会主义兴衰成败的大事。</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4795345" y="2190500"/>
            <a:ext cx="2787943"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五讲四美三热爱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062656" y="2762336"/>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蒋筑英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259317" y="2762336"/>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罗健</a:t>
            </a:r>
            <a:r>
              <a:rPr lang="zh-CN" altLang="zh-CN" sz="2800" dirty="0" smtClean="0">
                <a:solidFill>
                  <a:srgbClr val="FF0000"/>
                </a:solidFill>
                <a:latin typeface="Times New Roman" panose="02020603050405020304" pitchFamily="18" charset="0"/>
                <a:cs typeface="Times New Roman" panose="02020603050405020304" pitchFamily="18" charset="0"/>
              </a:rPr>
              <a:t>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947042" y="3315908"/>
            <a:ext cx="2069797"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马克思主义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0755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06619"/>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一国两制</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科学构想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1583916572"/>
              </p:ext>
            </p:extLst>
          </p:nvPr>
        </p:nvGraphicFramePr>
        <p:xfrm>
          <a:off x="381000" y="1547386"/>
          <a:ext cx="11430000" cy="4033606"/>
        </p:xfrm>
        <a:graphic>
          <a:graphicData uri="http://schemas.openxmlformats.org/drawingml/2006/table">
            <a:tbl>
              <a:tblPr firstRow="1" firstCol="1" bandRow="1"/>
              <a:tblGrid>
                <a:gridCol w="911772"/>
                <a:gridCol w="10518228"/>
              </a:tblGrid>
              <a:tr h="1008402">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背景</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实现祖国统一</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是包括港澳台同胞、海外侨胞和祖国大陆全体同胞在内的整个</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的共同愿望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2602">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进入改革开放和社会主义现代化建设新时期后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邓小平从维护祖国和中华民族根本利益出发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创造性地提出了</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科学构想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开辟了以和平方式实现国家统一的新途径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8402">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的前提下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国家的主体坚持</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香港、澳门、台湾保持原有的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长期</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420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和平统一、一国两制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是完成</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基本方针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2756338" y="196573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中华民族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7780283" y="2981424"/>
            <a:ext cx="3236784"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一个国家</a:t>
            </a:r>
            <a:r>
              <a:rPr lang="en-US" altLang="zh-CN" sz="2800" dirty="0">
                <a:solidFill>
                  <a:srgbClr val="FF0000"/>
                </a:solidFill>
                <a:latin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两种</a:t>
            </a:r>
            <a:r>
              <a:rPr lang="zh-CN" altLang="zh-CN" sz="2800" dirty="0" smtClean="0">
                <a:solidFill>
                  <a:srgbClr val="FF0000"/>
                </a:solidFill>
                <a:latin typeface="Times New Roman" panose="02020603050405020304" pitchFamily="18" charset="0"/>
                <a:cs typeface="Times New Roman" panose="02020603050405020304" pitchFamily="18" charset="0"/>
              </a:rPr>
              <a:t>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747346" y="4046778"/>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一个</a:t>
            </a:r>
            <a:r>
              <a:rPr lang="zh-CN" altLang="zh-CN" sz="2800" dirty="0" smtClean="0">
                <a:solidFill>
                  <a:srgbClr val="FF0000"/>
                </a:solidFill>
                <a:latin typeface="Times New Roman" panose="02020603050405020304" pitchFamily="18" charset="0"/>
                <a:cs typeface="Times New Roman" panose="02020603050405020304" pitchFamily="18" charset="0"/>
              </a:rPr>
              <a:t>中国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401910" y="4025758"/>
            <a:ext cx="2428870"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765331" y="4465270"/>
            <a:ext cx="2428870"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资本主义制度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5856890" y="5017835"/>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祖国统一</a:t>
            </a:r>
            <a:r>
              <a:rPr lang="zh-CN" altLang="zh-CN" sz="2800" dirty="0" smtClean="0">
                <a:solidFill>
                  <a:srgbClr val="FF0000"/>
                </a:solidFill>
                <a:latin typeface="Times New Roman" panose="02020603050405020304" pitchFamily="18" charset="0"/>
                <a:cs typeface="Times New Roman" panose="02020603050405020304" pitchFamily="18" charset="0"/>
              </a:rPr>
              <a:t>大业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72580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308</TotalTime>
  <Words>1125</Words>
  <Application>Microsoft Office PowerPoint</Application>
  <PresentationFormat>宽屏</PresentationFormat>
  <Paragraphs>139</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19</vt:i4>
      </vt:variant>
    </vt:vector>
  </HeadingPairs>
  <TitlesOfParts>
    <vt:vector size="35"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2026-03-06T09:25:37Z</dcterms:modified>
</cp:coreProperties>
</file>