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8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59" r:id="rId12"/>
    <p:sldId id="346" r:id="rId13"/>
    <p:sldId id="358" r:id="rId14"/>
    <p:sldId id="352" r:id="rId15"/>
    <p:sldId id="353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21</a:t>
            </a: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</a:t>
            </a:r>
            <a:endParaRPr lang="en-US" altLang="zh-CN" sz="4656" b="1" dirty="0" smtClean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 smtClean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构建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人类命运共同体与中国特色大国外交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545989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4231712" y="770998"/>
            <a:ext cx="43140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中国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特色大国外交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264044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世界潮流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浩浩荡荡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顺之则昌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逆之则亡。要跟上时代前进步伐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就不能身体已进入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而脑袋还停留在过去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停留在殖民扩张的旧时代里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停留在冷战思维、零和博弈老框框内。面对国际形势的深刻变化和世界各国同舟共济的客观要求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各国应该共同推动建立以合作共赢为核心的新型国际关系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各国人民应该一起来维护世界和平、促进共同发展。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习近平《顺应时代前进潮流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世界和平发展》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谈谈当今中国应当树立怎样的外交理念。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6190678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推动建立以合作共赢为核心的新型国际关系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维护世界和平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促进共同发展。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300542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党中央全面推进中国特色大国外交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全方位外交布局深入展开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我国国际影响力、感召力、塑造力进一步提高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塑造了中国外交独特风范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走出了一条中国特色大国外交新路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为实现中华民族伟大复兴的中国梦营造了良好外部环境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为世界和平与发展作出了新的重大贡献。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摘编自中共中央党史和文献研究院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《中国共产党的一百年》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指出中国特色大国外交的布局特点。根据材料二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指出中国特色大国外交的现实意义。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4815368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全方位外交布局。现实意义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为实现中华民族伟大复兴营造了良好外部环境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为世界和平与发展作出了新的重大贡献。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63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207289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2325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坚持多边主义和国际关系民主化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参与和促进全球治理体系变革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引领中国在复杂多变的国际格局中始终保持战略主动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日益发挥世界和平建设者、全球发展的贡献者、国际秩序维护者的重要作用。材料评价的是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新发展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理念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中国特色大国外交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科学发展观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四个全面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战略布局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698511" y="2036298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769669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材料内容围绕中国在国际事务中坚持多边主义、参与全球治理变革以及发挥国际角色的重要作用展开。结合所学知识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可知中国特色大国外交涵盖中国在国际舞台推动多边主义、参与全球治理体系变革、承担世界和平建设者的国际角色等内容。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0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25DKRGX31.eps" descr="id:214749307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5452" y="660717"/>
            <a:ext cx="6221610" cy="613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19120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了解改革开放后的外交成就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通过新时代中国国际影响力不断提高的史事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认识中国特色社会主义建设对中国社会发展的意义及对世界的贡献。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12444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一、推动构建人类命运共同体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世纪的第二个十年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处于大发展大变革大调整时期的世界又一次站在历史的十字路口。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提出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习近平在莫斯科首次提出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理念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推动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中国提出全球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倡议、全球安全倡议、全球文明倡议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始终致力于推动构建人类命运共同体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建设一个持久和平、普遍安全、共同繁荣、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、清洁美丽的世界。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98324" y="3588376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人类命运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共同体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029607" y="470722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7661" y="581251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23454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人类命运共同体理念得到国际社会广泛认同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为携手建设更加美好的世界凝聚了广泛国际共识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构建人类命运共同体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理念被写入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决议。次年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推动构建人类命运共同体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载入《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826875" y="225201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992006" y="223099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方案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142768" y="224150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23234" y="3349043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联合国安理会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50876" y="3902334"/>
            <a:ext cx="3506088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宪法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0301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2530" y="608152"/>
            <a:ext cx="2516056" cy="720058"/>
            <a:chOff x="381000" y="1480512"/>
            <a:chExt cx="2516056" cy="720058"/>
          </a:xfrm>
        </p:grpSpPr>
        <p:pic>
          <p:nvPicPr>
            <p:cNvPr id="12" name="TJ.eps" descr="id:214749061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68002"/>
              <a:ext cx="2516056" cy="532568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26283" y="1480512"/>
              <a:ext cx="1826141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拓展延伸</a:t>
              </a:r>
              <a:endParaRPr lang="zh-CN" altLang="en-US" sz="3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1585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推动构建人类命运共同体的文化内涵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推动构建人类命运共同体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源自中华文明历经沧桑却始终不变的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天下情怀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以和为贵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协和万邦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的和平思想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己所不欲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勿施于人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四海之内皆兄弟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的处世之道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计利当计天下利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穷则独善其身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达则兼济天下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的价值判断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天下情怀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是人类命运共同体理念的文化底色和精神内核。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674519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二、高质量共建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一带一路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39295303"/>
              </p:ext>
            </p:extLst>
          </p:nvPr>
        </p:nvGraphicFramePr>
        <p:xfrm>
          <a:off x="381000" y="1400767"/>
          <a:ext cx="11430000" cy="3339399"/>
        </p:xfrm>
        <a:graphic>
          <a:graphicData uri="http://schemas.openxmlformats.org/drawingml/2006/table">
            <a:tbl>
              <a:tblPr firstRow="1" firstCol="1" bandRow="1"/>
              <a:tblGrid>
                <a:gridCol w="1542393"/>
                <a:gridCol w="9887607"/>
              </a:tblGrid>
              <a:tr h="954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提出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习近平在哈萨克斯坦、印度尼西亚的演讲中先后提出共建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“_________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“____________________”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部署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党和国家作出推进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一带一路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建设的重大战略部署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推动形成更大范围、更宽领域、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对外开放格局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1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共建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一带一路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成为当今世界深受欢迎的国际公共产品和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。截至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2023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个国家、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多个国际组织签署了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多份共建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一带一路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合作文件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651633" y="1770089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丝绸之路经济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371897" y="1791109"/>
            <a:ext cx="350608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世纪海上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丝绸之路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47290" y="273298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更深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163272" y="3710448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国际合作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927169" y="3715985"/>
            <a:ext cx="72327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9589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3780"/>
            <a:ext cx="45929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三、推进中国特色大国</a:t>
            </a:r>
            <a:r>
              <a:rPr lang="zh-CN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外交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198065350"/>
              </p:ext>
            </p:extLst>
          </p:nvPr>
        </p:nvGraphicFramePr>
        <p:xfrm>
          <a:off x="381000" y="967796"/>
          <a:ext cx="11430000" cy="4939018"/>
        </p:xfrm>
        <a:graphic>
          <a:graphicData uri="http://schemas.openxmlformats.org/drawingml/2006/table">
            <a:tbl>
              <a:tblPr firstRow="1" firstCol="1" bandRow="1"/>
              <a:tblGrid>
                <a:gridCol w="1321676"/>
                <a:gridCol w="10108324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提出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在中央外事工作会议上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提出推进中国特色大国外交的战略思想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3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内涵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中国高举和平、发展、合作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旗帜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紧扣服务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、促进人类进步的主线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坚决反对一切形式的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强权政治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推动建设新型国际关系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构建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中国整体推进大国、周边、发展中国家外交和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推进和完善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外交布局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积极发展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93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举办国际会议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中国成功举办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二十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国集团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领导人杭州峰会、金砖国家领导人厦门会晤等重要国际会议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截至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2024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中国已与世界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国家建交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181172" y="883363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2014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948448" y="883363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08532" y="175381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892862" y="175381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218600" y="216077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霸权主义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46075" y="2600404"/>
            <a:ext cx="278794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人类命运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共同体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217036" y="3062754"/>
            <a:ext cx="162095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多边合作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730636" y="3514699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8316789" y="3511751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伙伴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02216" y="4019344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亚太经合组织领导人非正式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088918" y="5308640"/>
            <a:ext cx="72327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24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38192409"/>
              </p:ext>
            </p:extLst>
          </p:nvPr>
        </p:nvGraphicFramePr>
        <p:xfrm>
          <a:off x="381000" y="1603616"/>
          <a:ext cx="11430000" cy="2482893"/>
        </p:xfrm>
        <a:graphic>
          <a:graphicData uri="http://schemas.openxmlformats.org/drawingml/2006/table">
            <a:tbl>
              <a:tblPr firstRow="1" firstCol="1" bandRow="1"/>
              <a:tblGrid>
                <a:gridCol w="1321676"/>
                <a:gridCol w="10108324"/>
              </a:tblGrid>
              <a:tr h="15179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挫折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及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应对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中国外部形势发生深刻复杂变化。美国单方面挑起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给中国经济运行带来不利影响。中共中央保持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__________,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坚持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稳妥应对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坚决维护国家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49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推进中国特色大国外交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为实现中华民族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营造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了良好外部环境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为世界和平与发展作出了新的重大贡献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768365" y="2037380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中美贸易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768365" y="2470227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战略定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490545" y="247022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871841" y="2475335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核心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022020" y="307045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648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798</Words>
  <Application>Microsoft Office PowerPoint</Application>
  <PresentationFormat>宽屏</PresentationFormat>
  <Paragraphs>97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2026-03-07T05:50:26Z</dcterms:modified>
</cp:coreProperties>
</file>