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731" r:id="rId3"/>
    <p:sldId id="732" r:id="rId4"/>
    <p:sldId id="736" r:id="rId5"/>
    <p:sldId id="740" r:id="rId6"/>
    <p:sldId id="733" r:id="rId7"/>
    <p:sldId id="741" r:id="rId8"/>
    <p:sldId id="735" r:id="rId9"/>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99" userDrawn="1">
          <p15:clr>
            <a:srgbClr val="A4A3A4"/>
          </p15:clr>
        </p15:guide>
        <p15:guide id="2" pos="272" userDrawn="1">
          <p15:clr>
            <a:srgbClr val="A4A3A4"/>
          </p15:clr>
        </p15:guide>
        <p15:guide id="3" orient="horz" pos="408" userDrawn="1">
          <p15:clr>
            <a:srgbClr val="A4A3A4"/>
          </p15:clr>
        </p15:guide>
        <p15:guide id="4" orient="horz" pos="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339966"/>
    <a:srgbClr val="D60093"/>
    <a:srgbClr val="E3261E"/>
    <a:srgbClr val="B53D5A"/>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591" autoAdjust="0"/>
  </p:normalViewPr>
  <p:slideViewPr>
    <p:cSldViewPr>
      <p:cViewPr varScale="1">
        <p:scale>
          <a:sx n="97" d="100"/>
          <a:sy n="97" d="100"/>
        </p:scale>
        <p:origin x="498" y="72"/>
      </p:cViewPr>
      <p:guideLst>
        <p:guide orient="horz" pos="499"/>
        <p:guide pos="272"/>
        <p:guide orient="horz" pos="408"/>
        <p:guide orient="horz" pos="453"/>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8</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矩形 2"/>
          <p:cNvSpPr/>
          <p:nvPr userDrawn="1"/>
        </p:nvSpPr>
        <p:spPr>
          <a:xfrm>
            <a:off x="216422" y="1655911"/>
            <a:ext cx="11017224" cy="4320480"/>
          </a:xfrm>
          <a:prstGeom prst="rect">
            <a:avLst/>
          </a:prstGeom>
          <a:solidFill>
            <a:schemeClr val="accent1">
              <a:lumMod val="40000"/>
              <a:lumOff val="60000"/>
            </a:schemeClr>
          </a:solidFill>
          <a:effectLst>
            <a:reflection blurRad="6350" stA="52000" endA="300" endPos="35000" dir="5400000" sy="-100000" algn="bl" rotWithShape="0"/>
          </a:effectLst>
        </p:spPr>
        <p:txBody>
          <a:bodyPr spcFirstLastPara="1" wrap="none" lIns="91425" tIns="45714" rIns="91425" bIns="45714" numCol="1">
            <a:prstTxWarp prst="textArchUp">
              <a:avLst/>
            </a:prstTxWarp>
            <a:spAutoFit/>
            <a:scene3d>
              <a:camera prst="orthographicFront"/>
              <a:lightRig rig="threePt" dir="t"/>
            </a:scene3d>
            <a:sp3d extrusionH="57150">
              <a:bevelT w="38100" h="38100"/>
            </a:sp3d>
          </a:bodyPr>
          <a:lstStyle/>
          <a:p>
            <a:pPr algn="ctr">
              <a:buFont typeface="Arial" panose="020B0604020202020204" pitchFamily="34" charset="0"/>
              <a:buNone/>
            </a:pPr>
            <a:r>
              <a:rPr lang="zh-CN" altLang="en-US" sz="11498" dirty="0" smtClean="0">
                <a:ln w="0"/>
                <a:gradFill>
                  <a:gsLst>
                    <a:gs pos="25000">
                      <a:srgbClr val="339966"/>
                    </a:gs>
                    <a:gs pos="0">
                      <a:srgbClr val="D60093"/>
                    </a:gs>
                    <a:gs pos="65000">
                      <a:srgbClr val="738AC8"/>
                    </a:gs>
                    <a:gs pos="100000">
                      <a:srgbClr val="738AC8">
                        <a:lumMod val="60000"/>
                        <a:lumOff val="40000"/>
                      </a:srgbClr>
                    </a:gs>
                  </a:gsLst>
                  <a:lin ang="5400000"/>
                </a:gradFill>
                <a:effectLst>
                  <a:glow rad="139700">
                    <a:srgbClr val="FEB80A">
                      <a:satMod val="175000"/>
                      <a:alpha val="40000"/>
                    </a:srgbClr>
                  </a:glow>
                  <a:outerShdw blurRad="60007" dist="200025" dir="15000000" sy="30000" kx="-1800000" algn="bl" rotWithShape="0">
                    <a:prstClr val="black">
                      <a:alpha val="32000"/>
                    </a:prstClr>
                  </a:outerShdw>
                  <a:reflection blurRad="6350" stA="53000" endA="300" endPos="35500" dir="5400000" sy="-90000" algn="bl" rotWithShape="0"/>
                </a:effectLst>
                <a:latin typeface="华文琥珀" panose="02010800040101010101" pitchFamily="2" charset="-122"/>
                <a:ea typeface="华文琥珀" panose="02010800040101010101" pitchFamily="2" charset="-122"/>
              </a:rPr>
              <a:t>一课一</a:t>
            </a:r>
            <a:r>
              <a:rPr lang="zh-CN" altLang="en-US" sz="11498" dirty="0" smtClean="0">
                <a:ln w="0"/>
                <a:gradFill>
                  <a:gsLst>
                    <a:gs pos="30000">
                      <a:srgbClr val="339966"/>
                    </a:gs>
                    <a:gs pos="67000">
                      <a:srgbClr val="D60093"/>
                    </a:gs>
                    <a:gs pos="100000">
                      <a:srgbClr val="738AC8">
                        <a:lumMod val="60000"/>
                        <a:lumOff val="40000"/>
                      </a:srgbClr>
                    </a:gs>
                  </a:gsLst>
                  <a:lin ang="5400000"/>
                </a:gradFill>
                <a:effectLst>
                  <a:glow rad="139700">
                    <a:srgbClr val="FEB80A">
                      <a:satMod val="175000"/>
                      <a:alpha val="40000"/>
                    </a:srgbClr>
                  </a:glow>
                  <a:outerShdw blurRad="60007" dist="200025" dir="15000000" sy="30000" kx="-1800000" algn="bl" rotWithShape="0">
                    <a:prstClr val="black">
                      <a:alpha val="32000"/>
                    </a:prstClr>
                  </a:outerShdw>
                  <a:reflection blurRad="6350" stA="53000" endA="300" endPos="35500" dir="5400000" sy="-90000" algn="bl" rotWithShape="0"/>
                </a:effectLst>
                <a:latin typeface="华文琥珀" panose="02010800040101010101" pitchFamily="2" charset="-122"/>
                <a:ea typeface="华文琥珀" panose="02010800040101010101" pitchFamily="2" charset="-122"/>
              </a:rPr>
              <a:t>练</a:t>
            </a:r>
            <a:endParaRPr lang="zh-CN" altLang="en-US" sz="11498" dirty="0">
              <a:ln w="0"/>
              <a:gradFill>
                <a:gsLst>
                  <a:gs pos="30000">
                    <a:srgbClr val="339966"/>
                  </a:gs>
                  <a:gs pos="67000">
                    <a:srgbClr val="D60093"/>
                  </a:gs>
                  <a:gs pos="100000">
                    <a:srgbClr val="738AC8">
                      <a:lumMod val="60000"/>
                      <a:lumOff val="40000"/>
                    </a:srgbClr>
                  </a:gs>
                </a:gsLst>
                <a:lin ang="5400000"/>
              </a:gradFill>
              <a:effectLst>
                <a:glow rad="139700">
                  <a:srgbClr val="FEB80A">
                    <a:satMod val="175000"/>
                    <a:alpha val="40000"/>
                  </a:srgbClr>
                </a:glow>
                <a:outerShdw blurRad="60007" dist="200025" dir="15000000" sy="30000" kx="-1800000" algn="bl" rotWithShape="0">
                  <a:prstClr val="black">
                    <a:alpha val="32000"/>
                  </a:prstClr>
                </a:outerShdw>
                <a:reflection blurRad="6350" stA="53000" endA="300" endPos="35500" dir="5400000" sy="-90000" algn="bl" rotWithShape="0"/>
              </a:effectLst>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set>
                                      <p:cBhvr>
                                        <p:cTn id="7" dur="455" fill="hold">
                                          <p:stCondLst>
                                            <p:cond delay="0"/>
                                          </p:stCondLst>
                                        </p:cTn>
                                        <p:tgtEl>
                                          <p:spTgt spid="3"/>
                                        </p:tgtEl>
                                        <p:attrNameLst>
                                          <p:attrName>style.rotation</p:attrName>
                                        </p:attrNameLst>
                                      </p:cBhvr>
                                      <p:to>
                                        <p:strVal val="-45.0"/>
                                      </p:to>
                                    </p:set>
                                    <p:anim calcmode="lin" valueType="num">
                                      <p:cBhvr>
                                        <p:cTn id="8"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172981" y="5338047"/>
            <a:ext cx="1453515" cy="1453515"/>
            <a:chOff x="10153525" y="-301660"/>
            <a:chExt cx="1453515" cy="1453515"/>
          </a:xfrm>
        </p:grpSpPr>
        <p:pic>
          <p:nvPicPr>
            <p:cNvPr id="3" name="图片 2"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4" name="文本框 3">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0172981" y="5338047"/>
            <a:ext cx="1453515" cy="1453515"/>
            <a:chOff x="10153525" y="-301660"/>
            <a:chExt cx="1453515" cy="1453515"/>
          </a:xfrm>
        </p:grpSpPr>
        <p:pic>
          <p:nvPicPr>
            <p:cNvPr id="9" name="图片 8"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10" name="文本框 9">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936501" y="736068"/>
            <a:ext cx="9690513" cy="4520243"/>
            <a:chOff x="936501" y="736068"/>
            <a:chExt cx="9690513" cy="4520243"/>
          </a:xfrm>
        </p:grpSpPr>
        <p:sp>
          <p:nvSpPr>
            <p:cNvPr id="3" name="文本框 2"/>
            <p:cNvSpPr txBox="1"/>
            <p:nvPr userDrawn="1"/>
          </p:nvSpPr>
          <p:spPr>
            <a:xfrm>
              <a:off x="1728109" y="1442143"/>
              <a:ext cx="8117928"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路漫漫其修远兮</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吾将上下而求索</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pic>
          <p:nvPicPr>
            <p:cNvPr id="4" name="图片 3" descr="阴影"/>
            <p:cNvPicPr>
              <a:picLocks noChangeAspect="1"/>
            </p:cNvPicPr>
            <p:nvPr userDrawn="1"/>
          </p:nvPicPr>
          <p:blipFill>
            <a:blip r:embed="rId2"/>
            <a:stretch>
              <a:fillRect/>
            </a:stretch>
          </p:blipFill>
          <p:spPr>
            <a:xfrm>
              <a:off x="936501" y="736068"/>
              <a:ext cx="9690513" cy="4520243"/>
            </a:xfrm>
            <a:prstGeom prst="rect">
              <a:avLst/>
            </a:prstGeom>
          </p:spPr>
        </p:pic>
      </p:gr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89" r:id="rId3"/>
    <p:sldLayoutId id="2147483690" r:id="rId4"/>
    <p:sldLayoutId id="2147483691" r:id="rId5"/>
    <p:sldLayoutId id="2147483692" r:id="rId6"/>
    <p:sldLayoutId id="2147483694" r:id="rId7"/>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4.xml"/><Relationship Id="rId4" Type="http://schemas.openxmlformats.org/officeDocument/2006/relationships/audio" Target="../media/audio2.wav"/></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Unit 4</a:t>
            </a:r>
            <a:r>
              <a:rPr lang="zh-CN" altLang="en-US" sz="4400"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　</a:t>
            </a:r>
            <a:r>
              <a:rPr lang="en-US" altLang="zh-CN" sz="4400"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When is the art show</a:t>
            </a:r>
            <a:r>
              <a:rPr lang="en-US" altLang="zh-CN" sz="4400" dirty="0" smtClean="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a:t>
            </a:r>
          </a:p>
          <a:p>
            <a:pPr algn="ctr"/>
            <a:r>
              <a:rPr lang="en-US" altLang="zh-CN" sz="4400"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Part B</a:t>
            </a:r>
            <a:r>
              <a:rPr lang="zh-CN" altLang="en-US" sz="4400"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　</a:t>
            </a:r>
            <a:r>
              <a:rPr lang="en-US" altLang="zh-CN" sz="4400"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Let’s learn &amp; Look and write</a:t>
            </a:r>
            <a:endParaRPr lang="zh-CN" altLang="en-US" sz="4400"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grpSp>
        <p:nvGrpSpPr>
          <p:cNvPr id="6" name="组合 5"/>
          <p:cNvGrpSpPr/>
          <p:nvPr/>
        </p:nvGrpSpPr>
        <p:grpSpPr>
          <a:xfrm>
            <a:off x="3137391" y="1263191"/>
            <a:ext cx="6800110" cy="1295947"/>
            <a:chOff x="2880717" y="732467"/>
            <a:chExt cx="6800110" cy="1295947"/>
          </a:xfrm>
        </p:grpSpPr>
        <p:pic>
          <p:nvPicPr>
            <p:cNvPr id="23" name="图片 22" descr="阴影"/>
            <p:cNvPicPr>
              <a:picLocks noChangeAspect="1"/>
            </p:cNvPicPr>
            <p:nvPr/>
          </p:nvPicPr>
          <p:blipFill>
            <a:blip r:embed="rId2"/>
            <a:stretch>
              <a:fillRect/>
            </a:stretch>
          </p:blipFill>
          <p:spPr>
            <a:xfrm>
              <a:off x="2880717" y="732467"/>
              <a:ext cx="6800110" cy="1295947"/>
            </a:xfrm>
            <a:prstGeom prst="rect">
              <a:avLst/>
            </a:prstGeom>
            <a:solidFill>
              <a:schemeClr val="accent1">
                <a:lumMod val="40000"/>
                <a:lumOff val="60000"/>
              </a:schemeClr>
            </a:solidFill>
            <a:ln>
              <a:noFill/>
            </a:ln>
          </p:spPr>
        </p:pic>
        <p:sp>
          <p:nvSpPr>
            <p:cNvPr id="29" name="折角形 28">
              <a:hlinkClick r:id="rId3" action="ppaction://hlinksldjump">
                <a:snd r:embed="rId4" name="push.wav"/>
              </a:hlinkClick>
            </p:cNvPr>
            <p:cNvSpPr/>
            <p:nvPr/>
          </p:nvSpPr>
          <p:spPr>
            <a:xfrm>
              <a:off x="3534881" y="897140"/>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基础梳理</a:t>
              </a:r>
              <a:endParaRPr lang="zh-CN" altLang="zh-CN" sz="5400" dirty="0">
                <a:solidFill>
                  <a:srgbClr val="D60093"/>
                </a:solidFill>
                <a:latin typeface="隶书" panose="02010509060101010101" pitchFamily="49" charset="-122"/>
                <a:ea typeface="隶书" panose="02010509060101010101" pitchFamily="49" charset="-122"/>
              </a:endParaRPr>
            </a:p>
          </p:txBody>
        </p:sp>
      </p:grpSp>
      <p:grpSp>
        <p:nvGrpSpPr>
          <p:cNvPr id="7" name="组合 6"/>
          <p:cNvGrpSpPr/>
          <p:nvPr/>
        </p:nvGrpSpPr>
        <p:grpSpPr>
          <a:xfrm>
            <a:off x="3137391" y="2621314"/>
            <a:ext cx="6800110" cy="1295947"/>
            <a:chOff x="2880717" y="2090590"/>
            <a:chExt cx="6800110" cy="1295947"/>
          </a:xfrm>
        </p:grpSpPr>
        <p:pic>
          <p:nvPicPr>
            <p:cNvPr id="28" name="图片 27" descr="阴影"/>
            <p:cNvPicPr>
              <a:picLocks noChangeAspect="1"/>
            </p:cNvPicPr>
            <p:nvPr/>
          </p:nvPicPr>
          <p:blipFill>
            <a:blip r:embed="rId2"/>
            <a:stretch>
              <a:fillRect/>
            </a:stretch>
          </p:blipFill>
          <p:spPr>
            <a:xfrm>
              <a:off x="2880717" y="2090590"/>
              <a:ext cx="6800110" cy="1295947"/>
            </a:xfrm>
            <a:prstGeom prst="rect">
              <a:avLst/>
            </a:prstGeom>
            <a:solidFill>
              <a:schemeClr val="accent1">
                <a:lumMod val="40000"/>
                <a:lumOff val="60000"/>
              </a:schemeClr>
            </a:solidFill>
            <a:ln>
              <a:noFill/>
            </a:ln>
          </p:spPr>
        </p:pic>
        <p:sp>
          <p:nvSpPr>
            <p:cNvPr id="30" name="折角形 29">
              <a:hlinkClick r:id="rId5" action="ppaction://hlinksldjump">
                <a:snd r:embed="rId4" name="push.wav"/>
              </a:hlinkClick>
            </p:cNvPr>
            <p:cNvSpPr/>
            <p:nvPr/>
          </p:nvSpPr>
          <p:spPr>
            <a:xfrm>
              <a:off x="3534881" y="2255065"/>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能力提升</a:t>
              </a:r>
              <a:endParaRPr lang="zh-CN" altLang="zh-CN" sz="5400" dirty="0">
                <a:solidFill>
                  <a:srgbClr val="D60093"/>
                </a:solidFill>
                <a:latin typeface="隶书" panose="02010509060101010101" pitchFamily="49" charset="-122"/>
                <a:ea typeface="隶书" panose="02010509060101010101" pitchFamily="49" charset="-122"/>
              </a:endParaRPr>
            </a:p>
          </p:txBody>
        </p:sp>
      </p:grpSp>
      <p:grpSp>
        <p:nvGrpSpPr>
          <p:cNvPr id="8" name="组合 7"/>
          <p:cNvGrpSpPr/>
          <p:nvPr/>
        </p:nvGrpSpPr>
        <p:grpSpPr>
          <a:xfrm>
            <a:off x="3137391" y="3988249"/>
            <a:ext cx="6800110" cy="1295947"/>
            <a:chOff x="2880717" y="3457525"/>
            <a:chExt cx="6800110" cy="1295947"/>
          </a:xfrm>
        </p:grpSpPr>
        <p:pic>
          <p:nvPicPr>
            <p:cNvPr id="35" name="图片 34" descr="阴影"/>
            <p:cNvPicPr>
              <a:picLocks noChangeAspect="1"/>
            </p:cNvPicPr>
            <p:nvPr/>
          </p:nvPicPr>
          <p:blipFill>
            <a:blip r:embed="rId2"/>
            <a:stretch>
              <a:fillRect/>
            </a:stretch>
          </p:blipFill>
          <p:spPr>
            <a:xfrm>
              <a:off x="2880717" y="3457525"/>
              <a:ext cx="6800110" cy="1295947"/>
            </a:xfrm>
            <a:prstGeom prst="rect">
              <a:avLst/>
            </a:prstGeom>
            <a:solidFill>
              <a:schemeClr val="accent1">
                <a:lumMod val="40000"/>
                <a:lumOff val="60000"/>
              </a:schemeClr>
            </a:solidFill>
            <a:ln>
              <a:noFill/>
            </a:ln>
          </p:spPr>
        </p:pic>
        <p:sp>
          <p:nvSpPr>
            <p:cNvPr id="37" name="折角形 36">
              <a:hlinkClick r:id="rId6" action="ppaction://hlinksldjump">
                <a:snd r:embed="rId4" name="push.wav"/>
              </a:hlinkClick>
            </p:cNvPr>
            <p:cNvSpPr/>
            <p:nvPr/>
          </p:nvSpPr>
          <p:spPr>
            <a:xfrm>
              <a:off x="3513169" y="3615042"/>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智慧拓展</a:t>
              </a:r>
              <a:endParaRPr lang="zh-CN" altLang="zh-CN" sz="5400" dirty="0">
                <a:solidFill>
                  <a:srgbClr val="D60093"/>
                </a:solidFill>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6" name="矩形 5"/>
            <p:cNvSpPr/>
            <p:nvPr/>
          </p:nvSpPr>
          <p:spPr>
            <a:xfrm>
              <a:off x="4823136" y="-29970"/>
              <a:ext cx="2448106" cy="769441"/>
            </a:xfrm>
            <a:prstGeom prst="rect">
              <a:avLst/>
            </a:prstGeom>
          </p:spPr>
          <p:txBody>
            <a:bodyPr wrap="none">
              <a:spAutoFit/>
            </a:bodyPr>
            <a:lstStyle/>
            <a:p>
              <a:pPr algn="ctr"/>
              <a:r>
                <a:rPr lang="zh-CN" altLang="en-US" sz="4400" dirty="0" smtClean="0">
                  <a:solidFill>
                    <a:srgbClr val="D60093"/>
                  </a:solidFill>
                  <a:latin typeface="隶书" panose="02010509060101010101" pitchFamily="49" charset="-122"/>
                  <a:ea typeface="隶书" panose="02010509060101010101" pitchFamily="49" charset="-122"/>
                </a:rPr>
                <a:t>基础梳理</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1007839"/>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一、按要求写出下列单词的正确形式。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1.twenty-one(</a:t>
            </a:r>
            <a:r>
              <a:rPr lang="zh-CN" altLang="zh-CN" dirty="0">
                <a:solidFill>
                  <a:srgbClr val="000000"/>
                </a:solidFill>
                <a:ea typeface="宋体" panose="02010600030101010101" pitchFamily="2" charset="-122"/>
                <a:cs typeface="Times New Roman" panose="02020603050405020304" pitchFamily="18" charset="0"/>
              </a:rPr>
              <a:t>序数词</a:t>
            </a:r>
            <a:r>
              <a:rPr lang="en-US" altLang="zh-CN" dirty="0" smtClean="0">
                <a:solidFill>
                  <a:srgbClr val="000000"/>
                </a:solidFill>
                <a:ea typeface="宋体" panose="02010600030101010101" pitchFamily="2" charset="-122"/>
                <a:cs typeface="Times New Roman" panose="02020603050405020304" pitchFamily="18" charset="0"/>
              </a:rPr>
              <a:t>)_____________ </a:t>
            </a:r>
            <a:r>
              <a:rPr lang="zh-CN"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zh-CN" altLang="zh-CN" dirty="0">
                <a:solidFill>
                  <a:srgbClr val="000000"/>
                </a:solidFill>
                <a:ea typeface="宋体" panose="02010600030101010101" pitchFamily="2" charset="-122"/>
                <a:cs typeface="Times New Roman" panose="02020603050405020304" pitchFamily="18" charset="0"/>
              </a:rPr>
              <a:t>　</a:t>
            </a:r>
            <a:endParaRPr lang="en-US" altLang="zh-CN" dirty="0"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2.five</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序数词</a:t>
            </a:r>
            <a:r>
              <a:rPr lang="en-US" altLang="zh-CN" dirty="0">
                <a:solidFill>
                  <a:srgbClr val="000000"/>
                </a:solidFill>
                <a:ea typeface="宋体" panose="02010600030101010101" pitchFamily="2" charset="-122"/>
                <a:cs typeface="Times New Roman" panose="02020603050405020304" pitchFamily="18" charset="0"/>
              </a:rPr>
              <a:t>) </a:t>
            </a:r>
            <a:r>
              <a:rPr lang="zh-CN"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3.two(</a:t>
            </a:r>
            <a:r>
              <a:rPr lang="zh-CN" altLang="zh-CN" dirty="0">
                <a:solidFill>
                  <a:srgbClr val="000000"/>
                </a:solidFill>
                <a:ea typeface="宋体" panose="02010600030101010101" pitchFamily="2" charset="-122"/>
                <a:cs typeface="Times New Roman" panose="02020603050405020304" pitchFamily="18" charset="0"/>
              </a:rPr>
              <a:t>序数词</a:t>
            </a:r>
            <a:r>
              <a:rPr lang="en-US" altLang="zh-CN" dirty="0">
                <a:solidFill>
                  <a:srgbClr val="000000"/>
                </a:solidFill>
                <a:ea typeface="宋体" panose="02010600030101010101" pitchFamily="2" charset="-122"/>
                <a:cs typeface="Times New Roman" panose="02020603050405020304" pitchFamily="18" charset="0"/>
              </a:rPr>
              <a:t>)</a:t>
            </a:r>
            <a:r>
              <a:rPr lang="zh-CN"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4.three</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序数词</a:t>
            </a:r>
            <a:r>
              <a:rPr lang="en-US" altLang="zh-CN" dirty="0">
                <a:solidFill>
                  <a:srgbClr val="000000"/>
                </a:solidFill>
                <a:ea typeface="宋体" panose="02010600030101010101" pitchFamily="2" charset="-122"/>
                <a:cs typeface="Times New Roman" panose="02020603050405020304" pitchFamily="18" charset="0"/>
              </a:rPr>
              <a:t>)</a:t>
            </a:r>
            <a:r>
              <a:rPr lang="zh-CN"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5.twenty(</a:t>
            </a:r>
            <a:r>
              <a:rPr lang="zh-CN" altLang="zh-CN" dirty="0">
                <a:solidFill>
                  <a:srgbClr val="000000"/>
                </a:solidFill>
                <a:ea typeface="宋体" panose="02010600030101010101" pitchFamily="2" charset="-122"/>
                <a:cs typeface="Times New Roman" panose="02020603050405020304" pitchFamily="18" charset="0"/>
              </a:rPr>
              <a:t>序数词</a:t>
            </a:r>
            <a:r>
              <a:rPr lang="en-US" altLang="zh-CN" dirty="0">
                <a:solidFill>
                  <a:srgbClr val="000000"/>
                </a:solidFill>
                <a:ea typeface="宋体" panose="02010600030101010101" pitchFamily="2" charset="-122"/>
                <a:cs typeface="Times New Roman" panose="02020603050405020304" pitchFamily="18" charset="0"/>
              </a:rPr>
              <a:t>)</a:t>
            </a:r>
            <a:r>
              <a:rPr lang="zh-CN"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6.fourth</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基数词</a:t>
            </a:r>
            <a:r>
              <a:rPr lang="en-US" altLang="zh-CN" dirty="0">
                <a:solidFill>
                  <a:srgbClr val="000000"/>
                </a:solidFill>
                <a:ea typeface="宋体" panose="02010600030101010101" pitchFamily="2" charset="-122"/>
                <a:cs typeface="Times New Roman" panose="02020603050405020304" pitchFamily="18" charset="0"/>
              </a:rPr>
              <a:t>)</a:t>
            </a:r>
            <a:r>
              <a:rPr lang="zh-CN"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7.ninth(</a:t>
            </a:r>
            <a:r>
              <a:rPr lang="zh-CN" altLang="zh-CN" dirty="0">
                <a:solidFill>
                  <a:srgbClr val="000000"/>
                </a:solidFill>
                <a:ea typeface="宋体" panose="02010600030101010101" pitchFamily="2" charset="-122"/>
                <a:cs typeface="Times New Roman" panose="02020603050405020304" pitchFamily="18" charset="0"/>
              </a:rPr>
              <a:t>基数词</a:t>
            </a:r>
            <a:r>
              <a:rPr lang="en-US" altLang="zh-CN" dirty="0">
                <a:solidFill>
                  <a:srgbClr val="000000"/>
                </a:solidFill>
                <a:ea typeface="宋体" panose="02010600030101010101" pitchFamily="2" charset="-122"/>
                <a:cs typeface="Times New Roman" panose="02020603050405020304" pitchFamily="18" charset="0"/>
              </a:rPr>
              <a:t>)</a:t>
            </a:r>
            <a:r>
              <a:rPr lang="zh-CN"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8.eighth</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基数词</a:t>
            </a:r>
            <a:r>
              <a:rPr lang="en-US" altLang="zh-CN" dirty="0">
                <a:solidFill>
                  <a:srgbClr val="000000"/>
                </a:solidFill>
                <a:ea typeface="宋体" panose="02010600030101010101" pitchFamily="2" charset="-122"/>
                <a:cs typeface="Times New Roman" panose="02020603050405020304" pitchFamily="18" charset="0"/>
              </a:rPr>
              <a:t>)</a:t>
            </a:r>
            <a:r>
              <a:rPr lang="zh-CN"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9.twelfth(</a:t>
            </a:r>
            <a:r>
              <a:rPr lang="zh-CN" altLang="zh-CN" dirty="0">
                <a:solidFill>
                  <a:srgbClr val="000000"/>
                </a:solidFill>
                <a:ea typeface="宋体" panose="02010600030101010101" pitchFamily="2" charset="-122"/>
                <a:cs typeface="Times New Roman" panose="02020603050405020304" pitchFamily="18" charset="0"/>
              </a:rPr>
              <a:t>基数词</a:t>
            </a:r>
            <a:r>
              <a:rPr lang="en-US" altLang="zh-CN" dirty="0">
                <a:solidFill>
                  <a:srgbClr val="000000"/>
                </a:solidFill>
                <a:ea typeface="宋体" panose="02010600030101010101" pitchFamily="2" charset="-122"/>
                <a:cs typeface="Times New Roman" panose="02020603050405020304" pitchFamily="18" charset="0"/>
              </a:rPr>
              <a:t>)</a:t>
            </a:r>
            <a:r>
              <a:rPr lang="zh-CN"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10.sixth</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基数词</a:t>
            </a:r>
            <a:r>
              <a:rPr lang="en-US" altLang="zh-CN" dirty="0">
                <a:solidFill>
                  <a:srgbClr val="000000"/>
                </a:solidFill>
                <a:ea typeface="宋体" panose="02010600030101010101" pitchFamily="2" charset="-122"/>
                <a:cs typeface="Times New Roman" panose="02020603050405020304" pitchFamily="18" charset="0"/>
              </a:rPr>
              <a:t>)</a:t>
            </a:r>
            <a:r>
              <a:rPr lang="zh-CN"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311045" y="1636247"/>
            <a:ext cx="2234907" cy="584775"/>
          </a:xfrm>
          <a:prstGeom prst="rect">
            <a:avLst/>
          </a:prstGeom>
        </p:spPr>
        <p:txBody>
          <a:bodyPr wrap="none">
            <a:spAutoFit/>
          </a:bodyPr>
          <a:lstStyle/>
          <a:p>
            <a:r>
              <a:rPr lang="en-US" altLang="zh-CN" dirty="0">
                <a:ea typeface="宋体" panose="02010600030101010101" pitchFamily="2" charset="-122"/>
              </a:rPr>
              <a:t>twenty-first</a:t>
            </a:r>
            <a:endParaRPr lang="zh-CN" altLang="en-US" dirty="0"/>
          </a:p>
        </p:txBody>
      </p:sp>
      <p:sp>
        <p:nvSpPr>
          <p:cNvPr id="5" name="矩形 4"/>
          <p:cNvSpPr/>
          <p:nvPr/>
        </p:nvSpPr>
        <p:spPr>
          <a:xfrm>
            <a:off x="3528789" y="2225462"/>
            <a:ext cx="934871" cy="584775"/>
          </a:xfrm>
          <a:prstGeom prst="rect">
            <a:avLst/>
          </a:prstGeom>
        </p:spPr>
        <p:txBody>
          <a:bodyPr wrap="none">
            <a:spAutoFit/>
          </a:bodyPr>
          <a:lstStyle/>
          <a:p>
            <a:r>
              <a:rPr lang="en-US" altLang="zh-CN" dirty="0">
                <a:ea typeface="宋体" panose="02010600030101010101" pitchFamily="2" charset="-122"/>
              </a:rPr>
              <a:t>fifth</a:t>
            </a:r>
            <a:endParaRPr lang="zh-CN" altLang="en-US" dirty="0"/>
          </a:p>
        </p:txBody>
      </p:sp>
      <p:sp>
        <p:nvSpPr>
          <p:cNvPr id="8" name="矩形 7"/>
          <p:cNvSpPr/>
          <p:nvPr/>
        </p:nvSpPr>
        <p:spPr>
          <a:xfrm>
            <a:off x="2964948" y="2810237"/>
            <a:ext cx="1370888" cy="584775"/>
          </a:xfrm>
          <a:prstGeom prst="rect">
            <a:avLst/>
          </a:prstGeom>
        </p:spPr>
        <p:txBody>
          <a:bodyPr wrap="none">
            <a:spAutoFit/>
          </a:bodyPr>
          <a:lstStyle/>
          <a:p>
            <a:r>
              <a:rPr lang="en-US" altLang="zh-CN" dirty="0">
                <a:ea typeface="宋体" panose="02010600030101010101" pitchFamily="2" charset="-122"/>
              </a:rPr>
              <a:t>second</a:t>
            </a:r>
            <a:endParaRPr lang="zh-CN" altLang="en-US" dirty="0"/>
          </a:p>
        </p:txBody>
      </p:sp>
      <p:sp>
        <p:nvSpPr>
          <p:cNvPr id="9" name="矩形 8"/>
          <p:cNvSpPr/>
          <p:nvPr/>
        </p:nvSpPr>
        <p:spPr>
          <a:xfrm>
            <a:off x="8860565" y="2810236"/>
            <a:ext cx="1072730" cy="584775"/>
          </a:xfrm>
          <a:prstGeom prst="rect">
            <a:avLst/>
          </a:prstGeom>
        </p:spPr>
        <p:txBody>
          <a:bodyPr wrap="none">
            <a:spAutoFit/>
          </a:bodyPr>
          <a:lstStyle/>
          <a:p>
            <a:r>
              <a:rPr lang="en-US" altLang="zh-CN" dirty="0">
                <a:ea typeface="宋体" panose="02010600030101010101" pitchFamily="2" charset="-122"/>
              </a:rPr>
              <a:t>third</a:t>
            </a:r>
            <a:endParaRPr lang="zh-CN" altLang="en-US" dirty="0"/>
          </a:p>
        </p:txBody>
      </p:sp>
      <p:sp>
        <p:nvSpPr>
          <p:cNvPr id="10" name="矩形 9"/>
          <p:cNvSpPr/>
          <p:nvPr/>
        </p:nvSpPr>
        <p:spPr>
          <a:xfrm>
            <a:off x="3369280" y="3395011"/>
            <a:ext cx="1824538" cy="584775"/>
          </a:xfrm>
          <a:prstGeom prst="rect">
            <a:avLst/>
          </a:prstGeom>
        </p:spPr>
        <p:txBody>
          <a:bodyPr wrap="none">
            <a:spAutoFit/>
          </a:bodyPr>
          <a:lstStyle/>
          <a:p>
            <a:r>
              <a:rPr lang="en-US" altLang="zh-CN" dirty="0">
                <a:ea typeface="宋体" panose="02010600030101010101" pitchFamily="2" charset="-122"/>
              </a:rPr>
              <a:t>twentieth</a:t>
            </a:r>
            <a:endParaRPr lang="zh-CN" altLang="en-US" dirty="0"/>
          </a:p>
        </p:txBody>
      </p:sp>
      <p:sp>
        <p:nvSpPr>
          <p:cNvPr id="11" name="矩形 10"/>
          <p:cNvSpPr/>
          <p:nvPr/>
        </p:nvSpPr>
        <p:spPr>
          <a:xfrm>
            <a:off x="9178093" y="3399586"/>
            <a:ext cx="936475" cy="584775"/>
          </a:xfrm>
          <a:prstGeom prst="rect">
            <a:avLst/>
          </a:prstGeom>
        </p:spPr>
        <p:txBody>
          <a:bodyPr wrap="none">
            <a:spAutoFit/>
          </a:bodyPr>
          <a:lstStyle/>
          <a:p>
            <a:r>
              <a:rPr lang="en-US" altLang="zh-CN" dirty="0">
                <a:ea typeface="宋体" panose="02010600030101010101" pitchFamily="2" charset="-122"/>
              </a:rPr>
              <a:t>four</a:t>
            </a:r>
            <a:endParaRPr lang="zh-CN" altLang="en-US" dirty="0"/>
          </a:p>
        </p:txBody>
      </p:sp>
      <p:sp>
        <p:nvSpPr>
          <p:cNvPr id="12" name="矩形 11"/>
          <p:cNvSpPr/>
          <p:nvPr/>
        </p:nvSpPr>
        <p:spPr>
          <a:xfrm>
            <a:off x="3500204" y="3969953"/>
            <a:ext cx="936475" cy="584775"/>
          </a:xfrm>
          <a:prstGeom prst="rect">
            <a:avLst/>
          </a:prstGeom>
        </p:spPr>
        <p:txBody>
          <a:bodyPr wrap="none">
            <a:spAutoFit/>
          </a:bodyPr>
          <a:lstStyle/>
          <a:p>
            <a:r>
              <a:rPr lang="en-US" altLang="zh-CN" dirty="0" smtClean="0">
                <a:ea typeface="宋体" panose="02010600030101010101" pitchFamily="2" charset="-122"/>
              </a:rPr>
              <a:t>nine</a:t>
            </a:r>
            <a:endParaRPr lang="zh-CN" altLang="en-US" dirty="0"/>
          </a:p>
        </p:txBody>
      </p:sp>
      <p:sp>
        <p:nvSpPr>
          <p:cNvPr id="13" name="矩形 12"/>
          <p:cNvSpPr/>
          <p:nvPr/>
        </p:nvSpPr>
        <p:spPr>
          <a:xfrm>
            <a:off x="9064280" y="3954864"/>
            <a:ext cx="1050288" cy="584775"/>
          </a:xfrm>
          <a:prstGeom prst="rect">
            <a:avLst/>
          </a:prstGeom>
        </p:spPr>
        <p:txBody>
          <a:bodyPr wrap="none">
            <a:spAutoFit/>
          </a:bodyPr>
          <a:lstStyle/>
          <a:p>
            <a:r>
              <a:rPr lang="en-US" altLang="zh-CN" dirty="0" smtClean="0">
                <a:ea typeface="宋体" panose="02010600030101010101" pitchFamily="2" charset="-122"/>
              </a:rPr>
              <a:t>eight</a:t>
            </a:r>
            <a:endParaRPr lang="zh-CN" altLang="en-US" dirty="0"/>
          </a:p>
        </p:txBody>
      </p:sp>
      <p:sp>
        <p:nvSpPr>
          <p:cNvPr id="14" name="矩形 13"/>
          <p:cNvSpPr/>
          <p:nvPr/>
        </p:nvSpPr>
        <p:spPr>
          <a:xfrm>
            <a:off x="3650392" y="4564559"/>
            <a:ext cx="1301959" cy="584775"/>
          </a:xfrm>
          <a:prstGeom prst="rect">
            <a:avLst/>
          </a:prstGeom>
        </p:spPr>
        <p:txBody>
          <a:bodyPr wrap="none">
            <a:spAutoFit/>
          </a:bodyPr>
          <a:lstStyle/>
          <a:p>
            <a:r>
              <a:rPr lang="en-US" altLang="zh-CN" dirty="0" smtClean="0">
                <a:ea typeface="宋体" panose="02010600030101010101" pitchFamily="2" charset="-122"/>
              </a:rPr>
              <a:t>twelve</a:t>
            </a:r>
            <a:endParaRPr lang="zh-CN" altLang="en-US" dirty="0"/>
          </a:p>
        </p:txBody>
      </p:sp>
      <p:sp>
        <p:nvSpPr>
          <p:cNvPr id="15" name="矩形 14"/>
          <p:cNvSpPr/>
          <p:nvPr/>
        </p:nvSpPr>
        <p:spPr>
          <a:xfrm>
            <a:off x="9257442" y="4564558"/>
            <a:ext cx="663964" cy="584775"/>
          </a:xfrm>
          <a:prstGeom prst="rect">
            <a:avLst/>
          </a:prstGeom>
        </p:spPr>
        <p:txBody>
          <a:bodyPr wrap="none">
            <a:spAutoFit/>
          </a:bodyPr>
          <a:lstStyle/>
          <a:p>
            <a:r>
              <a:rPr lang="en-US" altLang="zh-CN" dirty="0">
                <a:ea typeface="宋体" panose="02010600030101010101" pitchFamily="2" charset="-122"/>
              </a:rPr>
              <a:t>six</a:t>
            </a:r>
            <a:endParaRPr lang="zh-CN" altLang="en-US" dirty="0"/>
          </a:p>
        </p:txBody>
      </p:sp>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arn(inVertical)">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inVertical)">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barn(inVertical)">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barn(inVertical)">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9" grpId="0"/>
      <p:bldP spid="10" grpId="0"/>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826666" y="-29970"/>
              <a:ext cx="2448106" cy="769441"/>
            </a:xfrm>
            <a:prstGeom prst="rect">
              <a:avLst/>
            </a:prstGeom>
          </p:spPr>
          <p:txBody>
            <a:bodyPr wrap="none">
              <a:spAutoFit/>
            </a:bodyPr>
            <a:lstStyle/>
            <a:p>
              <a:pPr algn="ctr"/>
              <a:r>
                <a:rPr lang="zh-CN" altLang="en-US" sz="4400" dirty="0" smtClean="0">
                  <a:solidFill>
                    <a:srgbClr val="D60093"/>
                  </a:solidFill>
                  <a:latin typeface="隶书" panose="02010509060101010101" pitchFamily="49" charset="-122"/>
                  <a:ea typeface="隶书" panose="02010509060101010101" pitchFamily="49" charset="-122"/>
                </a:rPr>
                <a:t>能力提升</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6" name="矩形 5"/>
          <p:cNvSpPr>
            <a:spLocks noChangeAspect="1"/>
          </p:cNvSpPr>
          <p:nvPr/>
        </p:nvSpPr>
        <p:spPr>
          <a:xfrm>
            <a:off x="361950" y="1151855"/>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二、单项选择。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a:t>
            </a:r>
            <a:r>
              <a:rPr lang="zh-CN"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 is your birthday?</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—My birthday is in June.</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err="1">
                <a:solidFill>
                  <a:srgbClr val="000000"/>
                </a:solidFill>
                <a:ea typeface="宋体" panose="02010600030101010101" pitchFamily="2" charset="-122"/>
                <a:cs typeface="Times New Roman" panose="02020603050405020304" pitchFamily="18" charset="0"/>
              </a:rPr>
              <a:t>A.What</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a:t>
            </a:r>
            <a:r>
              <a:rPr lang="en-US" altLang="zh-CN" dirty="0" err="1" smtClean="0">
                <a:solidFill>
                  <a:srgbClr val="000000"/>
                </a:solidFill>
                <a:ea typeface="宋体" panose="02010600030101010101" pitchFamily="2" charset="-122"/>
                <a:cs typeface="Times New Roman" panose="02020603050405020304" pitchFamily="18" charset="0"/>
              </a:rPr>
              <a:t>B.When</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a:t>
            </a:r>
            <a:r>
              <a:rPr lang="en-US" altLang="zh-CN" dirty="0" err="1" smtClean="0">
                <a:solidFill>
                  <a:srgbClr val="000000"/>
                </a:solidFill>
                <a:ea typeface="宋体" panose="02010600030101010101" pitchFamily="2" charset="-122"/>
                <a:cs typeface="Times New Roman" panose="02020603050405020304" pitchFamily="18" charset="0"/>
              </a:rPr>
              <a:t>C.Where</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)2.Women’s Day is on </a:t>
            </a:r>
            <a:r>
              <a:rPr lang="zh-CN" altLang="zh-CN" u="sng" dirty="0">
                <a:solidFill>
                  <a:srgbClr val="000000"/>
                </a:solidFill>
                <a:uFill>
                  <a:solidFill>
                    <a:srgbClr val="000000"/>
                  </a:solidFill>
                </a:u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err="1">
                <a:solidFill>
                  <a:srgbClr val="000000"/>
                </a:solidFill>
                <a:ea typeface="宋体" panose="02010600030101010101" pitchFamily="2" charset="-122"/>
                <a:cs typeface="Times New Roman" panose="02020603050405020304" pitchFamily="18" charset="0"/>
              </a:rPr>
              <a:t>A.May</a:t>
            </a:r>
            <a:r>
              <a:rPr lang="en-US" altLang="zh-CN" dirty="0">
                <a:solidFill>
                  <a:srgbClr val="000000"/>
                </a:solidFill>
                <a:ea typeface="宋体" panose="02010600030101010101" pitchFamily="2" charset="-122"/>
                <a:cs typeface="Times New Roman" panose="02020603050405020304" pitchFamily="18" charset="0"/>
              </a:rPr>
              <a:t> 1st	</a:t>
            </a:r>
            <a:r>
              <a:rPr lang="en-US" altLang="zh-CN" dirty="0" smtClean="0">
                <a:solidFill>
                  <a:srgbClr val="000000"/>
                </a:solidFill>
                <a:ea typeface="宋体" panose="02010600030101010101" pitchFamily="2" charset="-122"/>
                <a:cs typeface="Times New Roman" panose="02020603050405020304" pitchFamily="18" charset="0"/>
              </a:rPr>
              <a:t>	</a:t>
            </a:r>
            <a:r>
              <a:rPr lang="en-US" altLang="zh-CN" dirty="0" err="1" smtClean="0">
                <a:solidFill>
                  <a:srgbClr val="000000"/>
                </a:solidFill>
                <a:ea typeface="宋体" panose="02010600030101010101" pitchFamily="2" charset="-122"/>
                <a:cs typeface="Times New Roman" panose="02020603050405020304" pitchFamily="18" charset="0"/>
              </a:rPr>
              <a:t>B.June</a:t>
            </a:r>
            <a:r>
              <a:rPr lang="en-US" altLang="zh-CN" dirty="0" smtClean="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1st	</a:t>
            </a:r>
            <a:r>
              <a:rPr lang="en-US" altLang="zh-CN" dirty="0" smtClean="0">
                <a:solidFill>
                  <a:srgbClr val="000000"/>
                </a:solidFill>
                <a:ea typeface="宋体" panose="02010600030101010101" pitchFamily="2" charset="-122"/>
                <a:cs typeface="Times New Roman" panose="02020603050405020304" pitchFamily="18" charset="0"/>
              </a:rPr>
              <a:t>	</a:t>
            </a:r>
            <a:r>
              <a:rPr lang="en-US" altLang="zh-CN" dirty="0" err="1" smtClean="0">
                <a:solidFill>
                  <a:srgbClr val="000000"/>
                </a:solidFill>
                <a:ea typeface="宋体" panose="02010600030101010101" pitchFamily="2" charset="-122"/>
                <a:cs typeface="Times New Roman" panose="02020603050405020304" pitchFamily="18" charset="0"/>
              </a:rPr>
              <a:t>C.March</a:t>
            </a:r>
            <a:r>
              <a:rPr lang="en-US" altLang="zh-CN" dirty="0" smtClean="0">
                <a:solidFill>
                  <a:srgbClr val="000000"/>
                </a:solidFill>
                <a:ea typeface="宋体" panose="02010600030101010101" pitchFamily="2" charset="-122"/>
                <a:cs typeface="Times New Roman" panose="02020603050405020304" pitchFamily="18" charset="0"/>
              </a:rPr>
              <a:t> 8th</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753157" y="1790095"/>
            <a:ext cx="458780" cy="584775"/>
          </a:xfrm>
          <a:prstGeom prst="rect">
            <a:avLst/>
          </a:prstGeom>
        </p:spPr>
        <p:txBody>
          <a:bodyPr wrap="none">
            <a:spAutoFit/>
          </a:bodyPr>
          <a:lstStyle/>
          <a:p>
            <a:r>
              <a:rPr lang="en-US" altLang="zh-CN" dirty="0" smtClean="0">
                <a:ea typeface="宋体" panose="02010600030101010101" pitchFamily="2" charset="-122"/>
              </a:rPr>
              <a:t>B</a:t>
            </a:r>
            <a:endParaRPr lang="zh-CN" altLang="en-US" dirty="0"/>
          </a:p>
        </p:txBody>
      </p:sp>
      <p:sp>
        <p:nvSpPr>
          <p:cNvPr id="8" name="矩形 7"/>
          <p:cNvSpPr/>
          <p:nvPr/>
        </p:nvSpPr>
        <p:spPr>
          <a:xfrm>
            <a:off x="753157" y="3557615"/>
            <a:ext cx="481222" cy="584775"/>
          </a:xfrm>
          <a:prstGeom prst="rect">
            <a:avLst/>
          </a:prstGeom>
        </p:spPr>
        <p:txBody>
          <a:bodyPr wrap="none">
            <a:spAutoFit/>
          </a:bodyPr>
          <a:lstStyle/>
          <a:p>
            <a:r>
              <a:rPr lang="en-US" altLang="zh-CN" dirty="0" smtClean="0">
                <a:ea typeface="宋体" panose="02010600030101010101" pitchFamily="2" charset="-122"/>
              </a:rPr>
              <a:t>C</a:t>
            </a:r>
            <a:endParaRPr lang="zh-CN" altLang="en-US" dirty="0"/>
          </a:p>
        </p:txBody>
      </p:sp>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826666" y="-29970"/>
              <a:ext cx="2448106" cy="769441"/>
            </a:xfrm>
            <a:prstGeom prst="rect">
              <a:avLst/>
            </a:prstGeom>
          </p:spPr>
          <p:txBody>
            <a:bodyPr wrap="none">
              <a:spAutoFit/>
            </a:bodyPr>
            <a:lstStyle/>
            <a:p>
              <a:pPr algn="ctr"/>
              <a:r>
                <a:rPr lang="zh-CN" altLang="en-US" sz="4400" dirty="0" smtClean="0">
                  <a:solidFill>
                    <a:srgbClr val="D60093"/>
                  </a:solidFill>
                  <a:latin typeface="隶书" panose="02010509060101010101" pitchFamily="49" charset="-122"/>
                  <a:ea typeface="隶书" panose="02010509060101010101" pitchFamily="49" charset="-122"/>
                </a:rPr>
                <a:t>能力提升</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6" name="矩形 5"/>
          <p:cNvSpPr>
            <a:spLocks noChangeAspect="1"/>
          </p:cNvSpPr>
          <p:nvPr/>
        </p:nvSpPr>
        <p:spPr>
          <a:xfrm>
            <a:off x="361950" y="1007839"/>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latin typeface="+mn-lt"/>
                <a:ea typeface="宋体" panose="02010600030101010101" pitchFamily="2" charset="-122"/>
                <a:cs typeface="Times New Roman" panose="02020603050405020304" pitchFamily="18" charset="0"/>
              </a:rPr>
              <a:t>(</a:t>
            </a:r>
            <a:r>
              <a:rPr lang="zh-CN" altLang="zh-CN" dirty="0">
                <a:solidFill>
                  <a:srgbClr val="000000"/>
                </a:solid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)3.—</a:t>
            </a:r>
            <a:r>
              <a:rPr lang="zh-CN" altLang="zh-CN" u="sng" dirty="0">
                <a:solidFill>
                  <a:srgbClr val="000000"/>
                </a:solidFill>
                <a:uFill>
                  <a:solidFill>
                    <a:srgbClr val="000000"/>
                  </a:solidFill>
                </a:u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 people are there in your family?</a:t>
            </a:r>
            <a:r>
              <a:rPr lang="en-US" altLang="zh-CN" dirty="0">
                <a:solidFill>
                  <a:srgbClr val="000000"/>
                </a:solidFill>
                <a:latin typeface="+mn-lt"/>
                <a:ea typeface="方正书宋_GBK" panose="03000509000000000000" pitchFamily="65" charset="-122"/>
                <a:cs typeface="Times New Roman" panose="02020603050405020304" pitchFamily="18" charset="0"/>
              </a:rPr>
              <a:t> </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latin typeface="+mn-lt"/>
                <a:ea typeface="宋体" panose="02010600030101010101" pitchFamily="2" charset="-122"/>
                <a:cs typeface="Times New Roman" panose="02020603050405020304" pitchFamily="18" charset="0"/>
              </a:rPr>
              <a:t>—Four.</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err="1">
                <a:solidFill>
                  <a:srgbClr val="000000"/>
                </a:solidFill>
                <a:latin typeface="+mn-lt"/>
                <a:ea typeface="宋体" panose="02010600030101010101" pitchFamily="2" charset="-122"/>
                <a:cs typeface="Times New Roman" panose="02020603050405020304" pitchFamily="18" charset="0"/>
              </a:rPr>
              <a:t>A.How</a:t>
            </a:r>
            <a:r>
              <a:rPr lang="en-US" altLang="zh-CN" dirty="0">
                <a:solidFill>
                  <a:srgbClr val="000000"/>
                </a:solidFill>
                <a:latin typeface="+mn-lt"/>
                <a:ea typeface="宋体" panose="02010600030101010101" pitchFamily="2" charset="-122"/>
                <a:cs typeface="Times New Roman" panose="02020603050405020304" pitchFamily="18" charset="0"/>
              </a:rPr>
              <a:t> old	</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err="1" smtClean="0">
                <a:solidFill>
                  <a:srgbClr val="000000"/>
                </a:solidFill>
                <a:latin typeface="+mn-lt"/>
                <a:ea typeface="宋体" panose="02010600030101010101" pitchFamily="2" charset="-122"/>
                <a:cs typeface="Times New Roman" panose="02020603050405020304" pitchFamily="18" charset="0"/>
              </a:rPr>
              <a:t>B.How</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many	</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err="1" smtClean="0">
                <a:solidFill>
                  <a:srgbClr val="000000"/>
                </a:solidFill>
                <a:latin typeface="+mn-lt"/>
                <a:ea typeface="宋体" panose="02010600030101010101" pitchFamily="2" charset="-122"/>
                <a:cs typeface="Times New Roman" panose="02020603050405020304" pitchFamily="18" charset="0"/>
              </a:rPr>
              <a:t>C.How</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much</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latin typeface="+mn-lt"/>
                <a:ea typeface="宋体" panose="02010600030101010101" pitchFamily="2" charset="-122"/>
                <a:cs typeface="Times New Roman" panose="02020603050405020304" pitchFamily="18" charset="0"/>
              </a:rPr>
              <a:t>(</a:t>
            </a:r>
            <a:r>
              <a:rPr lang="zh-CN" altLang="zh-CN" dirty="0">
                <a:solidFill>
                  <a:srgbClr val="000000"/>
                </a:solid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)4.</a:t>
            </a:r>
            <a:r>
              <a:rPr lang="zh-CN" altLang="zh-CN" u="sng" dirty="0">
                <a:solidFill>
                  <a:srgbClr val="000000"/>
                </a:solidFill>
                <a:uFill>
                  <a:solidFill>
                    <a:srgbClr val="000000"/>
                  </a:solidFill>
                </a:u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 is on Sept.10th.</a:t>
            </a:r>
            <a:r>
              <a:rPr lang="en-US" altLang="zh-CN" dirty="0">
                <a:solidFill>
                  <a:srgbClr val="000000"/>
                </a:solidFill>
                <a:latin typeface="+mn-lt"/>
                <a:ea typeface="方正书宋_GBK" panose="03000509000000000000" pitchFamily="65" charset="-122"/>
                <a:cs typeface="Times New Roman" panose="02020603050405020304" pitchFamily="18" charset="0"/>
              </a:rPr>
              <a:t> </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err="1">
                <a:solidFill>
                  <a:srgbClr val="000000"/>
                </a:solidFill>
                <a:latin typeface="+mn-lt"/>
                <a:ea typeface="宋体" panose="02010600030101010101" pitchFamily="2" charset="-122"/>
                <a:cs typeface="Times New Roman" panose="02020603050405020304" pitchFamily="18" charset="0"/>
              </a:rPr>
              <a:t>A.New</a:t>
            </a:r>
            <a:r>
              <a:rPr lang="en-US" altLang="zh-CN" dirty="0">
                <a:solidFill>
                  <a:srgbClr val="000000"/>
                </a:solidFill>
                <a:latin typeface="+mn-lt"/>
                <a:ea typeface="宋体" panose="02010600030101010101" pitchFamily="2" charset="-122"/>
                <a:cs typeface="Times New Roman" panose="02020603050405020304" pitchFamily="18" charset="0"/>
              </a:rPr>
              <a:t> Year</a:t>
            </a:r>
            <a:r>
              <a:rPr lang="en-US" altLang="zh-CN" dirty="0">
                <a:solidFill>
                  <a:srgbClr val="000000"/>
                </a:solidFill>
                <a:latin typeface="+mn-lt"/>
                <a:ea typeface="方正书宋_GBK" panose="03000509000000000000" pitchFamily="65" charset="-122"/>
                <a:cs typeface="Times New Roman" panose="02020603050405020304" pitchFamily="18" charset="0"/>
              </a:rPr>
              <a:t>’</a:t>
            </a:r>
            <a:r>
              <a:rPr lang="en-US" altLang="zh-CN" dirty="0">
                <a:solidFill>
                  <a:srgbClr val="000000"/>
                </a:solidFill>
                <a:latin typeface="+mn-lt"/>
                <a:ea typeface="宋体" panose="02010600030101010101" pitchFamily="2" charset="-122"/>
                <a:cs typeface="Times New Roman" panose="02020603050405020304" pitchFamily="18" charset="0"/>
              </a:rPr>
              <a:t>s Day	</a:t>
            </a:r>
            <a:endParaRPr lang="en-US" altLang="zh-CN" dirty="0"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err="1" smtClean="0">
                <a:solidFill>
                  <a:srgbClr val="000000"/>
                </a:solidFill>
                <a:latin typeface="+mn-lt"/>
                <a:ea typeface="宋体" panose="02010600030101010101" pitchFamily="2" charset="-122"/>
                <a:cs typeface="Times New Roman" panose="02020603050405020304" pitchFamily="18" charset="0"/>
              </a:rPr>
              <a:t>B.Children</a:t>
            </a:r>
            <a:r>
              <a:rPr lang="en-US" altLang="zh-CN" dirty="0" err="1" smtClean="0">
                <a:solidFill>
                  <a:srgbClr val="000000"/>
                </a:solidFill>
                <a:latin typeface="+mn-lt"/>
                <a:ea typeface="方正书宋_GBK" panose="03000509000000000000" pitchFamily="65" charset="-122"/>
                <a:cs typeface="Times New Roman" panose="02020603050405020304" pitchFamily="18" charset="0"/>
              </a:rPr>
              <a:t>’</a:t>
            </a:r>
            <a:r>
              <a:rPr lang="en-US" altLang="zh-CN" dirty="0" err="1" smtClean="0">
                <a:solidFill>
                  <a:srgbClr val="000000"/>
                </a:solidFill>
                <a:latin typeface="+mn-lt"/>
                <a:ea typeface="宋体" panose="02010600030101010101" pitchFamily="2" charset="-122"/>
                <a:cs typeface="Times New Roman" panose="02020603050405020304" pitchFamily="18" charset="0"/>
              </a:rPr>
              <a:t>s</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Day	</a:t>
            </a:r>
            <a:endParaRPr lang="en-US" altLang="zh-CN" dirty="0"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err="1" smtClean="0">
                <a:solidFill>
                  <a:srgbClr val="000000"/>
                </a:solidFill>
                <a:latin typeface="+mn-lt"/>
                <a:ea typeface="宋体" panose="02010600030101010101" pitchFamily="2" charset="-122"/>
                <a:cs typeface="Times New Roman" panose="02020603050405020304" pitchFamily="18" charset="0"/>
              </a:rPr>
              <a:t>C.Teachers</a:t>
            </a:r>
            <a:r>
              <a:rPr lang="en-US" altLang="zh-CN" dirty="0">
                <a:solidFill>
                  <a:srgbClr val="000000"/>
                </a:solidFill>
                <a:latin typeface="+mn-lt"/>
                <a:ea typeface="方正书宋_GBK" panose="03000509000000000000" pitchFamily="65" charset="-122"/>
                <a:cs typeface="Times New Roman" panose="02020603050405020304" pitchFamily="18" charset="0"/>
              </a:rPr>
              <a:t>’</a:t>
            </a:r>
            <a:r>
              <a:rPr lang="en-US" altLang="zh-CN" dirty="0">
                <a:solidFill>
                  <a:srgbClr val="000000"/>
                </a:solidFill>
                <a:latin typeface="+mn-lt"/>
                <a:ea typeface="宋体" panose="02010600030101010101" pitchFamily="2" charset="-122"/>
                <a:cs typeface="Times New Roman" panose="02020603050405020304" pitchFamily="18" charset="0"/>
              </a:rPr>
              <a:t> Day</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p:txBody>
      </p:sp>
      <p:sp>
        <p:nvSpPr>
          <p:cNvPr id="7" name="矩形 6"/>
          <p:cNvSpPr/>
          <p:nvPr/>
        </p:nvSpPr>
        <p:spPr>
          <a:xfrm>
            <a:off x="753157" y="1089679"/>
            <a:ext cx="458780" cy="584775"/>
          </a:xfrm>
          <a:prstGeom prst="rect">
            <a:avLst/>
          </a:prstGeom>
        </p:spPr>
        <p:txBody>
          <a:bodyPr wrap="none">
            <a:spAutoFit/>
          </a:bodyPr>
          <a:lstStyle/>
          <a:p>
            <a:r>
              <a:rPr lang="en-US" altLang="zh-CN" dirty="0" smtClean="0">
                <a:ea typeface="宋体" panose="02010600030101010101" pitchFamily="2" charset="-122"/>
              </a:rPr>
              <a:t>B</a:t>
            </a:r>
            <a:endParaRPr lang="zh-CN" altLang="en-US" dirty="0"/>
          </a:p>
        </p:txBody>
      </p:sp>
      <p:sp>
        <p:nvSpPr>
          <p:cNvPr id="8" name="矩形 7"/>
          <p:cNvSpPr/>
          <p:nvPr/>
        </p:nvSpPr>
        <p:spPr>
          <a:xfrm>
            <a:off x="753157" y="2847367"/>
            <a:ext cx="481222" cy="584775"/>
          </a:xfrm>
          <a:prstGeom prst="rect">
            <a:avLst/>
          </a:prstGeom>
        </p:spPr>
        <p:txBody>
          <a:bodyPr wrap="none">
            <a:spAutoFit/>
          </a:bodyPr>
          <a:lstStyle/>
          <a:p>
            <a:r>
              <a:rPr lang="en-US" altLang="zh-CN" dirty="0" smtClean="0">
                <a:ea typeface="宋体" panose="02010600030101010101" pitchFamily="2" charset="-122"/>
              </a:rPr>
              <a:t>C</a:t>
            </a:r>
            <a:endParaRPr lang="zh-CN" altLang="en-US" dirty="0"/>
          </a:p>
        </p:txBody>
      </p:sp>
    </p:spTree>
    <p:extLst>
      <p:ext uri="{BB962C8B-B14F-4D97-AF65-F5344CB8AC3E}">
        <p14:creationId xmlns:p14="http://schemas.microsoft.com/office/powerpoint/2010/main" val="88422926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826666" y="-29970"/>
              <a:ext cx="2448106" cy="769441"/>
            </a:xfrm>
            <a:prstGeom prst="rect">
              <a:avLst/>
            </a:prstGeom>
          </p:spPr>
          <p:txBody>
            <a:bodyPr wrap="none">
              <a:spAutoFit/>
            </a:bodyPr>
            <a:lstStyle/>
            <a:p>
              <a:r>
                <a:rPr lang="zh-CN" altLang="en-US" sz="4400" dirty="0" smtClean="0">
                  <a:solidFill>
                    <a:srgbClr val="D60093"/>
                  </a:solidFill>
                  <a:latin typeface="隶书" panose="02010509060101010101" pitchFamily="49" charset="-122"/>
                  <a:ea typeface="隶书" panose="02010509060101010101" pitchFamily="49" charset="-122"/>
                </a:rPr>
                <a:t>智慧拓展</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15" name="矩形 14"/>
          <p:cNvSpPr>
            <a:spLocks noChangeAspect="1"/>
          </p:cNvSpPr>
          <p:nvPr/>
        </p:nvSpPr>
        <p:spPr>
          <a:xfrm>
            <a:off x="361950" y="863394"/>
            <a:ext cx="10807700" cy="476322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三、阅读短文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cs typeface="Times New Roman" panose="02020603050405020304" pitchFamily="18" charset="0"/>
              </a:rPr>
              <a:t>补全表格。</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Hello, I’m Sarah. I’m twelve years old. Today is October 21st. It’s cool. It’s my birthday. I have a birthday party at home. Lucy, Lily, Tony and Tim are here. We are playing games. This is Lucy. Her birthday is on November 12th. That is Lily. Her birthday is on June 23rd. The tall boy is Tim. His birthday is on December 30th. The thin boy is Tony. His birthday is on August 20th.</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826666" y="-29970"/>
              <a:ext cx="2448106" cy="769441"/>
            </a:xfrm>
            <a:prstGeom prst="rect">
              <a:avLst/>
            </a:prstGeom>
          </p:spPr>
          <p:txBody>
            <a:bodyPr wrap="none">
              <a:spAutoFit/>
            </a:bodyPr>
            <a:lstStyle/>
            <a:p>
              <a:r>
                <a:rPr lang="zh-CN" altLang="en-US" sz="4400" dirty="0" smtClean="0">
                  <a:solidFill>
                    <a:srgbClr val="D60093"/>
                  </a:solidFill>
                  <a:latin typeface="隶书" panose="02010509060101010101" pitchFamily="49" charset="-122"/>
                  <a:ea typeface="隶书" panose="02010509060101010101" pitchFamily="49" charset="-122"/>
                </a:rPr>
                <a:t>智慧拓展</a:t>
              </a:r>
              <a:endParaRPr lang="zh-CN" altLang="zh-CN" sz="4400" dirty="0">
                <a:solidFill>
                  <a:srgbClr val="D60093"/>
                </a:solidFill>
                <a:latin typeface="隶书" panose="02010509060101010101" pitchFamily="49" charset="-122"/>
                <a:ea typeface="隶书" panose="02010509060101010101" pitchFamily="49" charset="-122"/>
              </a:endParaRPr>
            </a:p>
          </p:txBody>
        </p:sp>
      </p:grpSp>
      <p:graphicFrame>
        <p:nvGraphicFramePr>
          <p:cNvPr id="2" name="表格 1"/>
          <p:cNvGraphicFramePr>
            <a:graphicFrameLocks noGrp="1" noChangeAspect="1"/>
          </p:cNvGraphicFramePr>
          <p:nvPr>
            <p:extLst>
              <p:ext uri="{D42A27DB-BD31-4B8C-83A1-F6EECF244321}">
                <p14:modId xmlns:p14="http://schemas.microsoft.com/office/powerpoint/2010/main" val="2707227445"/>
              </p:ext>
            </p:extLst>
          </p:nvPr>
        </p:nvGraphicFramePr>
        <p:xfrm>
          <a:off x="361950" y="1511895"/>
          <a:ext cx="10807699" cy="2926080"/>
        </p:xfrm>
        <a:graphic>
          <a:graphicData uri="http://schemas.openxmlformats.org/drawingml/2006/table">
            <a:tbl>
              <a:tblPr firstRow="1" firstCol="1" bandRow="1"/>
              <a:tblGrid>
                <a:gridCol w="1654671"/>
                <a:gridCol w="1656184"/>
                <a:gridCol w="2016224"/>
                <a:gridCol w="1368152"/>
                <a:gridCol w="2182213"/>
                <a:gridCol w="1930255"/>
              </a:tblGrid>
              <a:tr h="0">
                <a:tc>
                  <a:txBody>
                    <a:bodyPr/>
                    <a:lstStyle/>
                    <a:p>
                      <a:pPr>
                        <a:lnSpc>
                          <a:spcPct val="120000"/>
                        </a:lnSpc>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Name</a:t>
                      </a:r>
                      <a:endParaRPr lang="zh-CN" sz="32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Sarah</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Lucy</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Lily</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Tim</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Tony</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Birthday</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en-US" sz="3200" b="1" u="sng" dirty="0" smtClean="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3200" dirty="0" smtClean="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3200" dirty="0" smtClean="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sz="32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en-US" sz="3200" b="1" u="sng" dirty="0" smtClean="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3200" dirty="0" smtClean="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3200" dirty="0" smtClean="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sz="32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en-US" sz="3200" b="1" u="sng" dirty="0" smtClean="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3200" dirty="0" smtClean="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3200" dirty="0" smtClean="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sz="32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en-US" sz="3200" b="1" u="sng" dirty="0" smtClean="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3200" dirty="0" smtClean="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3200" dirty="0" smtClean="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sz="32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u="sng" dirty="0" smtClean="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3200" b="1" u="sng" dirty="0" smtClean="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3200" b="1" u="sng" dirty="0" smtClean="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3200" b="1" u="sng" dirty="0" smtClean="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2013437" y="2837535"/>
            <a:ext cx="1716111" cy="1077218"/>
          </a:xfrm>
          <a:prstGeom prst="rect">
            <a:avLst/>
          </a:prstGeom>
        </p:spPr>
        <p:txBody>
          <a:bodyPr wrap="none">
            <a:spAutoFit/>
          </a:bodyPr>
          <a:lstStyle/>
          <a:p>
            <a:r>
              <a:rPr lang="en-US" altLang="zh-CN" dirty="0">
                <a:ea typeface="宋体" panose="02010600030101010101" pitchFamily="2" charset="-122"/>
              </a:rPr>
              <a:t>October </a:t>
            </a:r>
            <a:endParaRPr lang="en-US" altLang="zh-CN" dirty="0" smtClean="0">
              <a:ea typeface="宋体" panose="02010600030101010101" pitchFamily="2" charset="-122"/>
            </a:endParaRPr>
          </a:p>
          <a:p>
            <a:r>
              <a:rPr lang="en-US" altLang="zh-CN" dirty="0" smtClean="0">
                <a:ea typeface="宋体" panose="02010600030101010101" pitchFamily="2" charset="-122"/>
              </a:rPr>
              <a:t>21st</a:t>
            </a:r>
            <a:endParaRPr lang="zh-CN" altLang="en-US" dirty="0"/>
          </a:p>
        </p:txBody>
      </p:sp>
      <p:sp>
        <p:nvSpPr>
          <p:cNvPr id="8" name="矩形 7"/>
          <p:cNvSpPr/>
          <p:nvPr/>
        </p:nvSpPr>
        <p:spPr>
          <a:xfrm>
            <a:off x="3662973" y="2837535"/>
            <a:ext cx="2104038" cy="1077218"/>
          </a:xfrm>
          <a:prstGeom prst="rect">
            <a:avLst/>
          </a:prstGeom>
        </p:spPr>
        <p:txBody>
          <a:bodyPr wrap="none">
            <a:spAutoFit/>
          </a:bodyPr>
          <a:lstStyle/>
          <a:p>
            <a:r>
              <a:rPr lang="en-US" altLang="zh-CN" dirty="0">
                <a:ea typeface="宋体" panose="02010600030101010101" pitchFamily="2" charset="-122"/>
              </a:rPr>
              <a:t>November </a:t>
            </a:r>
            <a:endParaRPr lang="en-US" altLang="zh-CN" dirty="0" smtClean="0">
              <a:ea typeface="宋体" panose="02010600030101010101" pitchFamily="2" charset="-122"/>
            </a:endParaRPr>
          </a:p>
          <a:p>
            <a:r>
              <a:rPr lang="en-US" altLang="zh-CN" dirty="0" smtClean="0">
                <a:ea typeface="宋体" panose="02010600030101010101" pitchFamily="2" charset="-122"/>
              </a:rPr>
              <a:t>12th</a:t>
            </a:r>
            <a:endParaRPr lang="zh-CN" altLang="en-US" dirty="0"/>
          </a:p>
        </p:txBody>
      </p:sp>
      <p:sp>
        <p:nvSpPr>
          <p:cNvPr id="9" name="矩形 8"/>
          <p:cNvSpPr/>
          <p:nvPr/>
        </p:nvSpPr>
        <p:spPr>
          <a:xfrm>
            <a:off x="5800365" y="2837535"/>
            <a:ext cx="1130438" cy="1077218"/>
          </a:xfrm>
          <a:prstGeom prst="rect">
            <a:avLst/>
          </a:prstGeom>
        </p:spPr>
        <p:txBody>
          <a:bodyPr wrap="none">
            <a:spAutoFit/>
          </a:bodyPr>
          <a:lstStyle/>
          <a:p>
            <a:r>
              <a:rPr lang="en-US" altLang="zh-CN" dirty="0">
                <a:ea typeface="宋体" panose="02010600030101010101" pitchFamily="2" charset="-122"/>
              </a:rPr>
              <a:t>June </a:t>
            </a:r>
            <a:endParaRPr lang="en-US" altLang="zh-CN" dirty="0" smtClean="0">
              <a:ea typeface="宋体" panose="02010600030101010101" pitchFamily="2" charset="-122"/>
            </a:endParaRPr>
          </a:p>
          <a:p>
            <a:r>
              <a:rPr lang="en-US" altLang="zh-CN" dirty="0" smtClean="0">
                <a:ea typeface="宋体" panose="02010600030101010101" pitchFamily="2" charset="-122"/>
              </a:rPr>
              <a:t>23rd</a:t>
            </a:r>
            <a:endParaRPr lang="zh-CN" altLang="en-US" dirty="0"/>
          </a:p>
        </p:txBody>
      </p:sp>
      <p:sp>
        <p:nvSpPr>
          <p:cNvPr id="10" name="矩形 9"/>
          <p:cNvSpPr/>
          <p:nvPr/>
        </p:nvSpPr>
        <p:spPr>
          <a:xfrm>
            <a:off x="7118940" y="2837535"/>
            <a:ext cx="2059153" cy="1077218"/>
          </a:xfrm>
          <a:prstGeom prst="rect">
            <a:avLst/>
          </a:prstGeom>
        </p:spPr>
        <p:txBody>
          <a:bodyPr wrap="none">
            <a:spAutoFit/>
          </a:bodyPr>
          <a:lstStyle/>
          <a:p>
            <a:r>
              <a:rPr lang="en-US" altLang="zh-CN" dirty="0">
                <a:ea typeface="宋体" panose="02010600030101010101" pitchFamily="2" charset="-122"/>
              </a:rPr>
              <a:t>December </a:t>
            </a:r>
            <a:endParaRPr lang="en-US" altLang="zh-CN" dirty="0" smtClean="0">
              <a:ea typeface="宋体" panose="02010600030101010101" pitchFamily="2" charset="-122"/>
            </a:endParaRPr>
          </a:p>
          <a:p>
            <a:r>
              <a:rPr lang="en-US" altLang="zh-CN" dirty="0" smtClean="0">
                <a:ea typeface="宋体" panose="02010600030101010101" pitchFamily="2" charset="-122"/>
              </a:rPr>
              <a:t>30th</a:t>
            </a:r>
            <a:endParaRPr lang="zh-CN" altLang="en-US" dirty="0"/>
          </a:p>
        </p:txBody>
      </p:sp>
      <p:sp>
        <p:nvSpPr>
          <p:cNvPr id="11" name="矩形 10"/>
          <p:cNvSpPr/>
          <p:nvPr/>
        </p:nvSpPr>
        <p:spPr>
          <a:xfrm>
            <a:off x="9385894" y="2837535"/>
            <a:ext cx="1540806" cy="1077218"/>
          </a:xfrm>
          <a:prstGeom prst="rect">
            <a:avLst/>
          </a:prstGeom>
        </p:spPr>
        <p:txBody>
          <a:bodyPr wrap="none">
            <a:spAutoFit/>
          </a:bodyPr>
          <a:lstStyle/>
          <a:p>
            <a:r>
              <a:rPr lang="en-US" altLang="zh-CN" dirty="0">
                <a:ea typeface="宋体" panose="02010600030101010101" pitchFamily="2" charset="-122"/>
              </a:rPr>
              <a:t>August </a:t>
            </a:r>
            <a:endParaRPr lang="en-US" altLang="zh-CN" dirty="0" smtClean="0">
              <a:ea typeface="宋体" panose="02010600030101010101" pitchFamily="2" charset="-122"/>
            </a:endParaRPr>
          </a:p>
          <a:p>
            <a:r>
              <a:rPr lang="en-US" altLang="zh-CN" dirty="0" smtClean="0">
                <a:ea typeface="宋体" panose="02010600030101010101" pitchFamily="2" charset="-122"/>
              </a:rPr>
              <a:t>20th</a:t>
            </a:r>
            <a:endParaRPr lang="zh-CN" altLang="en-US" dirty="0"/>
          </a:p>
        </p:txBody>
      </p:sp>
    </p:spTree>
    <p:extLst>
      <p:ext uri="{BB962C8B-B14F-4D97-AF65-F5344CB8AC3E}">
        <p14:creationId xmlns:p14="http://schemas.microsoft.com/office/powerpoint/2010/main" val="132770904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inVertical)">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Template>
  <TotalTime>97</TotalTime>
  <Words>187</Words>
  <Application>Microsoft Office PowerPoint</Application>
  <PresentationFormat>自定义</PresentationFormat>
  <Paragraphs>77</Paragraphs>
  <Slides>8</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vt:i4>
      </vt:variant>
    </vt:vector>
  </HeadingPairs>
  <TitlesOfParts>
    <vt:vector size="19" baseType="lpstr">
      <vt:lpstr>NEU-BZ-S92</vt:lpstr>
      <vt:lpstr>方正书宋_GBK</vt:lpstr>
      <vt:lpstr>黑体</vt:lpstr>
      <vt:lpstr>华文琥珀</vt:lpstr>
      <vt:lpstr>华文新魏</vt:lpstr>
      <vt:lpstr>隶书</vt:lpstr>
      <vt:lpstr>宋体</vt:lpstr>
      <vt:lpstr>Arial</vt:lpstr>
      <vt:lpstr>Calibri</vt:lpstr>
      <vt:lpstr>Times New Roman</vt:lpstr>
      <vt:lpstr>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LvYang</dc:creator>
  <cp:lastModifiedBy>SkyUser</cp:lastModifiedBy>
  <cp:revision>19</cp:revision>
  <dcterms:created xsi:type="dcterms:W3CDTF">2021-03-31T05:26:03Z</dcterms:created>
  <dcterms:modified xsi:type="dcterms:W3CDTF">2026-02-06T01:15:54Z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