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0"/>
  </p:notesMasterIdLst>
  <p:sldIdLst>
    <p:sldId id="256" r:id="rId2"/>
    <p:sldId id="732" r:id="rId3"/>
    <p:sldId id="736" r:id="rId4"/>
    <p:sldId id="743" r:id="rId5"/>
    <p:sldId id="737" r:id="rId6"/>
    <p:sldId id="744" r:id="rId7"/>
    <p:sldId id="738" r:id="rId8"/>
    <p:sldId id="745" r:id="rId9"/>
    <p:sldId id="739" r:id="rId10"/>
    <p:sldId id="746" r:id="rId11"/>
    <p:sldId id="740" r:id="rId12"/>
    <p:sldId id="747" r:id="rId13"/>
    <p:sldId id="748" r:id="rId14"/>
    <p:sldId id="741" r:id="rId15"/>
    <p:sldId id="742" r:id="rId16"/>
    <p:sldId id="749" r:id="rId17"/>
    <p:sldId id="750" r:id="rId18"/>
    <p:sldId id="735" r:id="rId19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08" userDrawn="1">
          <p15:clr>
            <a:srgbClr val="A4A3A4"/>
          </p15:clr>
        </p15:guide>
        <p15:guide id="2" pos="272" userDrawn="1">
          <p15:clr>
            <a:srgbClr val="A4A3A4"/>
          </p15:clr>
        </p15:guide>
        <p15:guide id="4" orient="horz" pos="45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F5F5F"/>
    <a:srgbClr val="339966"/>
    <a:srgbClr val="D60093"/>
    <a:srgbClr val="E3261E"/>
    <a:srgbClr val="B53D5A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591" autoAdjust="0"/>
  </p:normalViewPr>
  <p:slideViewPr>
    <p:cSldViewPr>
      <p:cViewPr varScale="1">
        <p:scale>
          <a:sx n="97" d="100"/>
          <a:sy n="97" d="100"/>
        </p:scale>
        <p:origin x="498" y="72"/>
      </p:cViewPr>
      <p:guideLst>
        <p:guide orient="horz" pos="408"/>
        <p:guide pos="272"/>
        <p:guide orient="horz" pos="45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18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216422" y="1655911"/>
            <a:ext cx="11017224" cy="43204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1425" tIns="45714" rIns="91425" bIns="45714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149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一课一</a:t>
            </a:r>
            <a:r>
              <a:rPr lang="zh-CN" altLang="en-US" sz="1149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</a:t>
            </a:r>
            <a:endParaRPr lang="zh-CN" altLang="en-US" sz="1149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7995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9368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936501" y="736068"/>
            <a:ext cx="9690513" cy="4520243"/>
            <a:chOff x="936501" y="736068"/>
            <a:chExt cx="9690513" cy="4520243"/>
          </a:xfrm>
        </p:grpSpPr>
        <p:sp>
          <p:nvSpPr>
            <p:cNvPr id="3" name="文本框 2"/>
            <p:cNvSpPr txBox="1"/>
            <p:nvPr userDrawn="1"/>
          </p:nvSpPr>
          <p:spPr>
            <a:xfrm>
              <a:off x="1728109" y="1442143"/>
              <a:ext cx="8117928" cy="2800767"/>
            </a:xfrm>
            <a:prstGeom prst="rect">
              <a:avLst/>
            </a:prstGeom>
            <a:gradFill>
              <a:gsLst>
                <a:gs pos="47000">
                  <a:schemeClr val="accent1">
                    <a:lumMod val="5000"/>
                    <a:lumOff val="95000"/>
                  </a:schemeClr>
                </a:gs>
                <a:gs pos="2000">
                  <a:schemeClr val="accent1">
                    <a:lumMod val="45000"/>
                    <a:lumOff val="55000"/>
                  </a:schemeClr>
                </a:gs>
                <a:gs pos="89000">
                  <a:srgbClr val="C5EAA7"/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  <a:effectLst>
              <a:glow rad="533400">
                <a:schemeClr val="accent1">
                  <a:alpha val="40000"/>
                </a:schemeClr>
              </a:glow>
              <a:outerShdw blurRad="50800" dist="50800" dir="3720000" algn="ctr" rotWithShape="0">
                <a:srgbClr val="000000">
                  <a:alpha val="43137"/>
                </a:srgbClr>
              </a:outerShdw>
              <a:reflection endPos="0" dist="50800" dir="5400000" sy="-100000" algn="bl" rotWithShape="0"/>
              <a:softEdge rad="127000"/>
            </a:effectLst>
          </p:spPr>
          <p:txBody>
            <a:bodyPr wrap="none" rtlCol="0">
              <a:spAutoFit/>
            </a:bodyPr>
            <a:lstStyle/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路漫漫其修远兮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吾将上下而求索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pic>
          <p:nvPicPr>
            <p:cNvPr id="4" name="图片 3" descr="阴影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936501" y="736068"/>
              <a:ext cx="9690513" cy="452024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5" r:id="rId2"/>
    <p:sldLayoutId id="2147483689" r:id="rId3"/>
    <p:sldLayoutId id="2147483691" r:id="rId4"/>
    <p:sldLayoutId id="2147483692" r:id="rId5"/>
    <p:sldLayoutId id="2147483694" r:id="rId6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32445" y="3722371"/>
            <a:ext cx="10801200" cy="1785933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第一单元听力训练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1439887"/>
            <a:ext cx="10807700" cy="36379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latin typeface="Arial" panose="020B0604020202020204" pitchFamily="34" charset="0"/>
                <a:cs typeface="Times New Roman" panose="02020603050405020304" pitchFamily="18" charset="0"/>
              </a:rPr>
              <a:t>听力材料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1.8:50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en-US" altLang="zh-CN" dirty="0" smtClean="0"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2.weekend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en-US" altLang="zh-CN" dirty="0" smtClean="0"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3.go 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shopping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en-US" altLang="zh-CN" dirty="0" smtClean="0"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4.play 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basketball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en-US" altLang="zh-CN" dirty="0" smtClean="0"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5.I 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usually play sports at 3:15.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456356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805851"/>
            <a:ext cx="5344733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二、听录音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连线。读两遍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9" name="23kG03.eps" descr="id:2147487808;FounderCE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625961"/>
            <a:ext cx="10807700" cy="3947878"/>
          </a:xfrm>
          <a:prstGeom prst="rect">
            <a:avLst/>
          </a:prstGeom>
        </p:spPr>
      </p:pic>
      <p:cxnSp>
        <p:nvCxnSpPr>
          <p:cNvPr id="11" name="直接连接符 10"/>
          <p:cNvCxnSpPr/>
          <p:nvPr/>
        </p:nvCxnSpPr>
        <p:spPr>
          <a:xfrm>
            <a:off x="1296541" y="3115735"/>
            <a:ext cx="6552728" cy="180020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H="1">
            <a:off x="1430725" y="3299079"/>
            <a:ext cx="1882040" cy="1616856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H="1">
            <a:off x="5706683" y="3243411"/>
            <a:ext cx="89336" cy="1672524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7956512" y="3115735"/>
            <a:ext cx="2052997" cy="180020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H="1">
            <a:off x="3761922" y="3243411"/>
            <a:ext cx="6525787" cy="1672524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64271223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361950" y="1007839"/>
            <a:ext cx="10807700" cy="417229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latin typeface="Arial" panose="020B0604020202020204" pitchFamily="34" charset="0"/>
                <a:cs typeface="Times New Roman" panose="02020603050405020304" pitchFamily="18" charset="0"/>
              </a:rPr>
              <a:t>听力材料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1.M:Hi, </a:t>
            </a:r>
            <a:r>
              <a:rPr lang="en-US" altLang="zh-CN" dirty="0" err="1">
                <a:ea typeface="宋体" panose="02010600030101010101" pitchFamily="2" charset="-122"/>
                <a:cs typeface="Times New Roman" panose="02020603050405020304" pitchFamily="18" charset="0"/>
              </a:rPr>
              <a:t>Amy.When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 do you take a dancing class?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W:Usually at 8:30.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2.W:What do you do on the weekend?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M:I often play sports at 4:35 p.m.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3.M:Would you like to go shopping with me at 6:00 p.m.?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W:Sure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9608611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361950" y="2015951"/>
            <a:ext cx="10807700" cy="245605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4.W:When 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do you eat lunch?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M:Usually at 11:30.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5.M:What do you do on Sundays?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W:Usually I go for a walk with my parents at 9:20 a.m.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6056959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974054"/>
            <a:ext cx="10807700" cy="47632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三、听对话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选出正确的一项。读两遍。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)1.We do morning exercises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before morning reading.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A.at 7:45 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B.at 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7:55 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C.at 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8:00 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)2.My mother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on the weekend.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A.goes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shopping 	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B.reads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books 	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C.reads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newspapers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)3.Ben can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A.draw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cartoons 	B.do kung 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fu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	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C.cook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dinner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53157" y="1613399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A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53157" y="3385163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53157" y="4565186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15789907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776688"/>
            <a:ext cx="10807700" cy="239950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)4.I often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A.go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shopping	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B.go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hiking 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C.go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for a walk 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)5.I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at 4:30.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A.finish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class 	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B.eat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dinner 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C.go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shopping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53157" y="1858528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C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53157" y="3017359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A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1830012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1007839"/>
            <a:ext cx="10807700" cy="417229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latin typeface="Arial" panose="020B0604020202020204" pitchFamily="34" charset="0"/>
                <a:cs typeface="Times New Roman" panose="02020603050405020304" pitchFamily="18" charset="0"/>
              </a:rPr>
              <a:t>听力材料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1.M:When do you do morning exercises?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W:At 7:45 before morning reading.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2.M:What does your mother do on the weekend?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W:She reads books.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3.M:What can you do, Amy? 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W:I can draw </a:t>
            </a:r>
            <a:r>
              <a:rPr lang="en-US" altLang="zh-CN" dirty="0" err="1">
                <a:ea typeface="宋体" panose="02010600030101010101" pitchFamily="2" charset="-122"/>
                <a:cs typeface="Times New Roman" panose="02020603050405020304" pitchFamily="18" charset="0"/>
              </a:rPr>
              <a:t>cartoons.My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 brother Ben can do kung </a:t>
            </a:r>
            <a:r>
              <a:rPr lang="en-US" altLang="zh-CN" dirty="0" err="1">
                <a:ea typeface="宋体" panose="02010600030101010101" pitchFamily="2" charset="-122"/>
                <a:cs typeface="Times New Roman" panose="02020603050405020304" pitchFamily="18" charset="0"/>
              </a:rPr>
              <a:t>fu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9512810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2015951"/>
            <a:ext cx="10807700" cy="245605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4.M:What 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do you do on the weekend?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W:I often go for a </a:t>
            </a:r>
            <a:r>
              <a:rPr lang="en-US" altLang="zh-CN" dirty="0" err="1">
                <a:ea typeface="宋体" panose="02010600030101010101" pitchFamily="2" charset="-122"/>
                <a:cs typeface="Times New Roman" panose="02020603050405020304" pitchFamily="18" charset="0"/>
              </a:rPr>
              <a:t>walk.Sometimes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 I go shopping.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5.W:When do you finish class?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M:Usually at 4:30.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150483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729639"/>
            <a:ext cx="10807700" cy="42288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Part A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Listening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一、听录音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补全单词。读两遍。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ever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　　</a:t>
            </a: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ease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　　</a:t>
            </a: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ock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othes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ant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4886439"/>
            <a:ext cx="108077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latin typeface="Arial" panose="020B0604020202020204" pitchFamily="34" charset="0"/>
                <a:cs typeface="Times New Roman" panose="02020603050405020304" pitchFamily="18" charset="0"/>
              </a:rPr>
              <a:t>听力材料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1.clever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2.please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3.clock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4.clothes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5.plant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64493" y="1881963"/>
            <a:ext cx="57606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cl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 err="1">
                <a:ea typeface="宋体" panose="02010600030101010101" pitchFamily="2" charset="-122"/>
                <a:cs typeface="Times New Roman" panose="02020603050405020304" pitchFamily="18" charset="0"/>
              </a:rPr>
              <a:t>pl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cl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cl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 err="1">
                <a:ea typeface="宋体" panose="02010600030101010101" pitchFamily="2" charset="-122"/>
                <a:cs typeface="Times New Roman" panose="02020603050405020304" pitchFamily="18" charset="0"/>
              </a:rPr>
              <a:t>pl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245122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729639"/>
            <a:ext cx="5344733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二、听录音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连线。读两遍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2" name="24EG14.eps" descr="id:2147487765;FounderCE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492738"/>
            <a:ext cx="10807700" cy="4215285"/>
          </a:xfrm>
          <a:prstGeom prst="rect">
            <a:avLst/>
          </a:prstGeom>
        </p:spPr>
      </p:pic>
      <p:cxnSp>
        <p:nvCxnSpPr>
          <p:cNvPr id="17" name="直接连接符 16"/>
          <p:cNvCxnSpPr/>
          <p:nvPr/>
        </p:nvCxnSpPr>
        <p:spPr>
          <a:xfrm>
            <a:off x="1152525" y="2986358"/>
            <a:ext cx="4752528" cy="140748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3480105" y="2947030"/>
            <a:ext cx="6375556" cy="1436976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5716515" y="2942223"/>
            <a:ext cx="2525950" cy="148591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H="1">
            <a:off x="1555077" y="2942223"/>
            <a:ext cx="6390019" cy="148591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flipH="1">
            <a:off x="3233446" y="2942223"/>
            <a:ext cx="6889401" cy="1759311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17166276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361950" y="1223863"/>
            <a:ext cx="10807700" cy="358136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latin typeface="Arial" panose="020B0604020202020204" pitchFamily="34" charset="0"/>
                <a:cs typeface="Times New Roman" panose="02020603050405020304" pitchFamily="18" charset="0"/>
              </a:rPr>
              <a:t>听力材料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1.I go to bed at 9:50.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2.I have English class at 8:30.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3.I go to school at 7:10.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4.I play sports at 11:20 a.m.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5.I eat breakfast at 6:45.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3174573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729639"/>
            <a:ext cx="10807700" cy="54107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三、听录音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选择适当的答句。读两遍。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)1.A.At 9:30.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B.It</a:t>
            </a: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9:30.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C.On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9:30.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)2.A.At 12:00.	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B.It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12:00.	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C.In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12:00.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)3.A.Read books.	</a:t>
            </a:r>
            <a:endParaRPr lang="en-US" altLang="zh-CN" dirty="0" smtClean="0">
              <a:solidFill>
                <a:srgbClr val="000000"/>
              </a:solidFill>
              <a:latin typeface="+mn-lt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B.I 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like Saturdays.	C.I am a student.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)4.A.I often go to the zoo.	</a:t>
            </a:r>
            <a:endParaRPr lang="en-US" altLang="zh-CN" dirty="0" smtClean="0">
              <a:solidFill>
                <a:srgbClr val="000000"/>
              </a:solidFill>
              <a:latin typeface="+mn-lt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B.Yes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, we do.	 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C.At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9:00.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)5.A.I am 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fine.Thank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you.	</a:t>
            </a:r>
            <a:endParaRPr lang="en-US" altLang="zh-CN" dirty="0" smtClean="0">
              <a:solidFill>
                <a:srgbClr val="000000"/>
              </a:solidFill>
              <a:latin typeface="+mn-lt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B.Sorry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, I don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t.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C.Sorry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, I can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t.</a:t>
            </a:r>
            <a:endParaRPr lang="zh-CN" altLang="zh-CN" dirty="0">
              <a:solidFill>
                <a:srgbClr val="000000"/>
              </a:solidFill>
              <a:effectLst/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53157" y="1367879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53157" y="1962486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A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53157" y="2547261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A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753157" y="3716811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753157" y="4886361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9884070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1295871"/>
            <a:ext cx="10807700" cy="358136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latin typeface="Arial" panose="020B0604020202020204" pitchFamily="34" charset="0"/>
                <a:cs typeface="Times New Roman" panose="02020603050405020304" pitchFamily="18" charset="0"/>
              </a:rPr>
              <a:t>听力材料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1.What time is it, please?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2.When do you eat lunch?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3.What do you do on Saturdays?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4.Do you have English class today?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5.Can you cook?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4896461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181351"/>
            <a:ext cx="10807700" cy="36379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四、听录音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填上句子所缺的单词。读两遍。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1.I often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at 7 o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clock.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2.We go to school from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to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I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sports with my classmates.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4.Li Ming and I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　　　　　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every day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do you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up?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694189" y="1809759"/>
            <a:ext cx="246792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eat breakfast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4670854" y="2385823"/>
            <a:ext cx="164339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Monday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229493" y="2385822"/>
            <a:ext cx="136928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Friday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946333" y="2960765"/>
            <a:ext cx="150714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Usually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3619580" y="2960764"/>
            <a:ext cx="93647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play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4386237" y="3536826"/>
            <a:ext cx="38721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do morning exercises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1024989" y="4141265"/>
            <a:ext cx="123303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When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4807685" y="4103054"/>
            <a:ext cx="70884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get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39671286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1242898"/>
            <a:ext cx="10807700" cy="358136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latin typeface="+mn-lt"/>
                <a:cs typeface="Times New Roman" panose="02020603050405020304" pitchFamily="18" charset="0"/>
              </a:rPr>
              <a:t>听力材料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1.I often eat breakfast at 7 o</a:t>
            </a:r>
            <a:r>
              <a:rPr lang="en-US" altLang="zh-CN" dirty="0"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clock.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2.We go to school from Monday to Friday.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3.Usually I play sports with my classmates.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4.Li Ming and I do morning exercises every day.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5.When do you get up?</a:t>
            </a:r>
            <a:endParaRPr lang="zh-CN" altLang="zh-CN" dirty="0">
              <a:solidFill>
                <a:srgbClr val="000000"/>
              </a:solidFill>
              <a:effectLst/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1096930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729639"/>
            <a:ext cx="10807700" cy="541071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Part B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Listening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一、听录音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选出你所听到的内容。读两遍。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)1.A.8:15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	B.8:50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	C.8:05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)2.A.week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B.weekday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C.weekend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)3.A.go shopping 	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B.go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for a walk 	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C.go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swimming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)4.A.play football 	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B.play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basketball	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C.play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sports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)5.A.I usually play sports at 3:15.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B.I usually play sports at 3:50.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C.I usually play computer games at 3:15.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53157" y="1963607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53157" y="2568046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C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53157" y="3141141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A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53157" y="3731548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753157" y="4331789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A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52025836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家庭作业</Template>
  <TotalTime>142</TotalTime>
  <Words>380</Words>
  <Application>Microsoft Office PowerPoint</Application>
  <PresentationFormat>自定义</PresentationFormat>
  <Paragraphs>122</Paragraphs>
  <Slides>18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8" baseType="lpstr">
      <vt:lpstr>NEU-BZ-S92</vt:lpstr>
      <vt:lpstr>方正书宋_GBK</vt:lpstr>
      <vt:lpstr>黑体</vt:lpstr>
      <vt:lpstr>华文琥珀</vt:lpstr>
      <vt:lpstr>隶书</vt:lpstr>
      <vt:lpstr>宋体</vt:lpstr>
      <vt:lpstr>Arial</vt:lpstr>
      <vt:lpstr>Calibri</vt:lpstr>
      <vt:lpstr>Times New Roman</vt:lpstr>
      <vt:lpstr>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LvYang</dc:creator>
  <cp:lastModifiedBy>SkyUser</cp:lastModifiedBy>
  <cp:revision>31</cp:revision>
  <dcterms:created xsi:type="dcterms:W3CDTF">2021-03-31T05:26:03Z</dcterms:created>
  <dcterms:modified xsi:type="dcterms:W3CDTF">2026-02-06T00:34:07Z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