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0"/>
  </p:notesMasterIdLst>
  <p:sldIdLst>
    <p:sldId id="256" r:id="rId2"/>
    <p:sldId id="732" r:id="rId3"/>
    <p:sldId id="736" r:id="rId4"/>
    <p:sldId id="737" r:id="rId5"/>
    <p:sldId id="748" r:id="rId6"/>
    <p:sldId id="738" r:id="rId7"/>
    <p:sldId id="739" r:id="rId8"/>
    <p:sldId id="749" r:id="rId9"/>
    <p:sldId id="750" r:id="rId10"/>
    <p:sldId id="740" r:id="rId11"/>
    <p:sldId id="741" r:id="rId12"/>
    <p:sldId id="742" r:id="rId13"/>
    <p:sldId id="743" r:id="rId14"/>
    <p:sldId id="744" r:id="rId15"/>
    <p:sldId id="745" r:id="rId16"/>
    <p:sldId id="746" r:id="rId17"/>
    <p:sldId id="747" r:id="rId18"/>
    <p:sldId id="735" r:id="rId19"/>
  </p:sldIdLst>
  <p:sldSz cx="11522075" cy="6480175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5pPr>
    <a:lvl6pPr marL="22860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6pPr>
    <a:lvl7pPr marL="27432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7pPr>
    <a:lvl8pPr marL="32004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8pPr>
    <a:lvl9pPr marL="36576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08" userDrawn="1">
          <p15:clr>
            <a:srgbClr val="A4A3A4"/>
          </p15:clr>
        </p15:guide>
        <p15:guide id="2" pos="272" userDrawn="1">
          <p15:clr>
            <a:srgbClr val="A4A3A4"/>
          </p15:clr>
        </p15:guide>
        <p15:guide id="4" orient="horz" pos="45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F5F5F"/>
    <a:srgbClr val="339966"/>
    <a:srgbClr val="D60093"/>
    <a:srgbClr val="E3261E"/>
    <a:srgbClr val="B53D5A"/>
    <a:srgbClr val="993366"/>
    <a:srgbClr val="FF3399"/>
    <a:srgbClr val="DDDDDD"/>
    <a:srgbClr val="B2B2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591" autoAdjust="0"/>
  </p:normalViewPr>
  <p:slideViewPr>
    <p:cSldViewPr>
      <p:cViewPr varScale="1">
        <p:scale>
          <a:sx n="97" d="100"/>
          <a:sy n="97" d="100"/>
        </p:scale>
        <p:origin x="498" y="72"/>
      </p:cViewPr>
      <p:guideLst>
        <p:guide orient="horz" pos="408"/>
        <p:guide pos="272"/>
        <p:guide orient="horz" pos="453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30" d="100"/>
        <a:sy n="13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124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noProof="1" dirty="0">
                <a:ea typeface="黑体" panose="02010609060101010101" pitchFamily="49" charset="-122"/>
              </a:defRPr>
            </a:lvl1pPr>
          </a:lstStyle>
          <a:p>
            <a:fld id="{A64CA497-71E0-4184-919F-D45F39379D11}" type="slidenum">
              <a:rPr lang="zh-CN" altLang="en-US"/>
              <a:pPr/>
              <a:t>‹#›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4782253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18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581476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216422" y="1655911"/>
            <a:ext cx="11017224" cy="432048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1425" tIns="45714" rIns="91425" bIns="45714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11498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一课一</a:t>
            </a:r>
            <a:r>
              <a:rPr lang="zh-CN" altLang="en-US" sz="11498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</a:t>
            </a:r>
            <a:endParaRPr lang="zh-CN" altLang="en-US" sz="11498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6119616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979957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093681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410370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12894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936501" y="736068"/>
            <a:ext cx="9690513" cy="4520243"/>
            <a:chOff x="936501" y="736068"/>
            <a:chExt cx="9690513" cy="4520243"/>
          </a:xfrm>
        </p:grpSpPr>
        <p:sp>
          <p:nvSpPr>
            <p:cNvPr id="3" name="文本框 2"/>
            <p:cNvSpPr txBox="1"/>
            <p:nvPr userDrawn="1"/>
          </p:nvSpPr>
          <p:spPr>
            <a:xfrm>
              <a:off x="1728109" y="1442143"/>
              <a:ext cx="8117928" cy="2800767"/>
            </a:xfrm>
            <a:prstGeom prst="rect">
              <a:avLst/>
            </a:prstGeom>
            <a:gradFill>
              <a:gsLst>
                <a:gs pos="47000">
                  <a:schemeClr val="accent1">
                    <a:lumMod val="5000"/>
                    <a:lumOff val="95000"/>
                  </a:schemeClr>
                </a:gs>
                <a:gs pos="2000">
                  <a:schemeClr val="accent1">
                    <a:lumMod val="45000"/>
                    <a:lumOff val="55000"/>
                  </a:schemeClr>
                </a:gs>
                <a:gs pos="89000">
                  <a:srgbClr val="C5EAA7"/>
                </a:gs>
                <a:gs pos="100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  <a:effectLst>
              <a:glow rad="533400">
                <a:schemeClr val="accent1">
                  <a:alpha val="40000"/>
                </a:schemeClr>
              </a:glow>
              <a:outerShdw blurRad="50800" dist="50800" dir="3720000" algn="ctr" rotWithShape="0">
                <a:srgbClr val="000000">
                  <a:alpha val="43137"/>
                </a:srgbClr>
              </a:outerShdw>
              <a:reflection endPos="0" dist="50800" dir="5400000" sy="-100000" algn="bl" rotWithShape="0"/>
              <a:softEdge rad="127000"/>
            </a:effectLst>
          </p:spPr>
          <p:txBody>
            <a:bodyPr wrap="none" rtlCol="0">
              <a:spAutoFit/>
            </a:bodyPr>
            <a:lstStyle/>
            <a:p>
              <a:r>
                <a:rPr lang="zh-CN" altLang="en-US" sz="8800" dirty="0" smtClean="0">
                  <a:solidFill>
                    <a:schemeClr val="accent2"/>
                  </a:solidFill>
                  <a:effectLst>
                    <a:outerShdw dist="50800" dir="5400000" algn="ctr" rotWithShape="0">
                      <a:srgbClr val="000000">
                        <a:alpha val="60000"/>
                      </a:srgbClr>
                    </a:outerShdw>
                  </a:effectLst>
                  <a:latin typeface="隶书" panose="02010509060101010101" pitchFamily="49" charset="-122"/>
                  <a:ea typeface="隶书" panose="02010509060101010101" pitchFamily="49" charset="-122"/>
                </a:rPr>
                <a:t>路漫漫其修远兮</a:t>
              </a:r>
              <a:endParaRPr lang="en-US" altLang="zh-CN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endParaRPr>
            </a:p>
            <a:p>
              <a:r>
                <a:rPr lang="zh-CN" altLang="en-US" sz="8800" dirty="0" smtClean="0">
                  <a:solidFill>
                    <a:schemeClr val="accent2"/>
                  </a:solidFill>
                  <a:effectLst>
                    <a:outerShdw dist="50800" dir="5400000" algn="ctr" rotWithShape="0">
                      <a:srgbClr val="000000">
                        <a:alpha val="60000"/>
                      </a:srgbClr>
                    </a:outerShdw>
                  </a:effectLst>
                  <a:latin typeface="隶书" panose="02010509060101010101" pitchFamily="49" charset="-122"/>
                  <a:ea typeface="隶书" panose="02010509060101010101" pitchFamily="49" charset="-122"/>
                </a:rPr>
                <a:t>吾将上下而求索</a:t>
              </a:r>
              <a:endParaRPr lang="en-US" altLang="zh-CN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pic>
          <p:nvPicPr>
            <p:cNvPr id="4" name="图片 3" descr="阴影"/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936501" y="736068"/>
              <a:ext cx="9690513" cy="452024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42607902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0" y="6240412"/>
            <a:ext cx="11522075" cy="239763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3024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0" y="633267"/>
            <a:ext cx="11522075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0" y="0"/>
            <a:ext cx="11522075" cy="62863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024" dirty="0"/>
          </a:p>
        </p:txBody>
      </p:sp>
    </p:spTree>
    <p:extLst>
      <p:ext uri="{BB962C8B-B14F-4D97-AF65-F5344CB8AC3E}">
        <p14:creationId xmlns:p14="http://schemas.microsoft.com/office/powerpoint/2010/main" val="13455861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95" r:id="rId2"/>
    <p:sldLayoutId id="2147483689" r:id="rId3"/>
    <p:sldLayoutId id="2147483691" r:id="rId4"/>
    <p:sldLayoutId id="2147483692" r:id="rId5"/>
    <p:sldLayoutId id="2147483694" r:id="rId6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158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5pPr>
      <a:lvl6pPr marL="432008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6pPr>
      <a:lvl7pPr marL="864017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7pPr>
      <a:lvl8pPr marL="1296025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8pPr>
      <a:lvl9pPr marL="1728033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24006" indent="-324006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024" kern="1200">
          <a:solidFill>
            <a:schemeClr val="tx1"/>
          </a:solidFill>
          <a:latin typeface="+mn-lt"/>
          <a:ea typeface="+mn-ea"/>
          <a:cs typeface="+mn-cs"/>
        </a:defRPr>
      </a:lvl1pPr>
      <a:lvl2pPr marL="702013" indent="-270005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646" kern="1200">
          <a:solidFill>
            <a:schemeClr val="tx1"/>
          </a:solidFill>
          <a:latin typeface="+mn-lt"/>
          <a:ea typeface="+mn-ea"/>
          <a:cs typeface="+mn-cs"/>
        </a:defRPr>
      </a:lvl2pPr>
      <a:lvl3pPr marL="1080021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268" kern="1200">
          <a:solidFill>
            <a:schemeClr val="tx1"/>
          </a:solidFill>
          <a:latin typeface="+mn-lt"/>
          <a:ea typeface="+mn-ea"/>
          <a:cs typeface="+mn-cs"/>
        </a:defRPr>
      </a:lvl3pPr>
      <a:lvl4pPr marL="1512029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1944037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376046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2808054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240062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3672070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1pPr>
      <a:lvl2pPr marL="43200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2pPr>
      <a:lvl3pPr marL="864017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3pPr>
      <a:lvl4pPr marL="1296025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4pPr>
      <a:lvl5pPr marL="1728033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5pPr>
      <a:lvl6pPr marL="2160041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6pPr>
      <a:lvl7pPr marL="259205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7pPr>
      <a:lvl8pPr marL="302405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8pPr>
      <a:lvl9pPr marL="3456066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2.emf"/><Relationship Id="rId4" Type="http://schemas.openxmlformats.org/officeDocument/2006/relationships/package" Target="../embeddings/Microsoft_Word___1.docx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90000">
              <a:srgbClr val="DFF4CE"/>
            </a:gs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65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棱台 3"/>
          <p:cNvSpPr/>
          <p:nvPr/>
        </p:nvSpPr>
        <p:spPr>
          <a:xfrm>
            <a:off x="432445" y="3722371"/>
            <a:ext cx="10801200" cy="1785933"/>
          </a:xfrm>
          <a:prstGeom prst="bevel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44000">
                <a:schemeClr val="accent1">
                  <a:lumMod val="45000"/>
                  <a:lumOff val="55000"/>
                </a:schemeClr>
              </a:gs>
              <a:gs pos="8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第五单元听力训练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657631"/>
            <a:ext cx="10807700" cy="121764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Part B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Listening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一、听录音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判断对错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对的打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dirty="0">
                <a:solidFill>
                  <a:srgbClr val="00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√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错的打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“×”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。读两遍。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7" name="23KG04.eps" descr="id:2147489501;FounderCES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5531" y="1939447"/>
            <a:ext cx="10080538" cy="4201761"/>
          </a:xfrm>
          <a:prstGeom prst="rect">
            <a:avLst/>
          </a:prstGeom>
        </p:spPr>
      </p:pic>
      <p:sp>
        <p:nvSpPr>
          <p:cNvPr id="18" name="矩形 17"/>
          <p:cNvSpPr/>
          <p:nvPr/>
        </p:nvSpPr>
        <p:spPr>
          <a:xfrm>
            <a:off x="1554880" y="3483473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×</a:t>
            </a:r>
            <a:endParaRPr lang="zh-CN" altLang="en-US" dirty="0"/>
          </a:p>
        </p:txBody>
      </p:sp>
      <p:sp>
        <p:nvSpPr>
          <p:cNvPr id="19" name="矩形 18"/>
          <p:cNvSpPr/>
          <p:nvPr/>
        </p:nvSpPr>
        <p:spPr>
          <a:xfrm>
            <a:off x="5881896" y="3473640"/>
            <a:ext cx="44916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√</a:t>
            </a:r>
            <a:endParaRPr lang="zh-CN" altLang="en-US" dirty="0"/>
          </a:p>
        </p:txBody>
      </p:sp>
      <p:sp>
        <p:nvSpPr>
          <p:cNvPr id="20" name="矩形 19"/>
          <p:cNvSpPr/>
          <p:nvPr/>
        </p:nvSpPr>
        <p:spPr>
          <a:xfrm>
            <a:off x="9846530" y="3473641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×</a:t>
            </a:r>
            <a:endParaRPr lang="zh-CN" altLang="en-US" dirty="0"/>
          </a:p>
        </p:txBody>
      </p:sp>
      <p:sp>
        <p:nvSpPr>
          <p:cNvPr id="21" name="矩形 20"/>
          <p:cNvSpPr/>
          <p:nvPr/>
        </p:nvSpPr>
        <p:spPr>
          <a:xfrm>
            <a:off x="1599122" y="5655529"/>
            <a:ext cx="44916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√</a:t>
            </a:r>
            <a:endParaRPr lang="zh-CN" altLang="en-US" dirty="0"/>
          </a:p>
        </p:txBody>
      </p:sp>
      <p:sp>
        <p:nvSpPr>
          <p:cNvPr id="22" name="矩形 21"/>
          <p:cNvSpPr/>
          <p:nvPr/>
        </p:nvSpPr>
        <p:spPr>
          <a:xfrm>
            <a:off x="5823213" y="5682172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×</a:t>
            </a:r>
            <a:endParaRPr lang="zh-CN" altLang="en-US" dirty="0"/>
          </a:p>
        </p:txBody>
      </p:sp>
      <p:sp>
        <p:nvSpPr>
          <p:cNvPr id="23" name="矩形 22"/>
          <p:cNvSpPr/>
          <p:nvPr/>
        </p:nvSpPr>
        <p:spPr>
          <a:xfrm>
            <a:off x="9902331" y="5645697"/>
            <a:ext cx="44916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√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64271223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0" grpId="0"/>
      <p:bldP spid="21" grpId="0"/>
      <p:bldP spid="22" grpId="0"/>
      <p:bldP spid="2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007839"/>
            <a:ext cx="10807700" cy="417229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latin typeface="Arial" panose="020B0604020202020204" pitchFamily="34" charset="0"/>
                <a:cs typeface="Times New Roman" panose="02020603050405020304" pitchFamily="18" charset="0"/>
              </a:rPr>
              <a:t>听力材料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1.The bear is climbing.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2.The monkeys are playing.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3.The kangaroo is walking.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4.The elephants are drinking water.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5.A tiger is running.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6.The bird is flying in the sky.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15789907"/>
      </p:ext>
    </p:extLst>
  </p:cSld>
  <p:clrMapOvr>
    <a:masterClrMapping/>
  </p:clrMapOvr>
  <p:transition spd="slow">
    <p:comb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295871"/>
            <a:ext cx="5344733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二、听录音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连线。读两遍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0" name="22QK30.eps" descr="id:2147489430;FounderCES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532" y="2097936"/>
            <a:ext cx="11246536" cy="2507119"/>
          </a:xfrm>
          <a:prstGeom prst="rect">
            <a:avLst/>
          </a:prstGeom>
        </p:spPr>
      </p:pic>
      <p:cxnSp>
        <p:nvCxnSpPr>
          <p:cNvPr id="12" name="直接连接符 11"/>
          <p:cNvCxnSpPr/>
          <p:nvPr/>
        </p:nvCxnSpPr>
        <p:spPr>
          <a:xfrm>
            <a:off x="1584573" y="3220423"/>
            <a:ext cx="1872208" cy="1152128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3929033" y="3220423"/>
            <a:ext cx="6008468" cy="1152128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flipH="1">
            <a:off x="5706683" y="3190927"/>
            <a:ext cx="59117" cy="1152128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flipH="1">
            <a:off x="1800599" y="3220423"/>
            <a:ext cx="5904654" cy="1122632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 flipH="1">
            <a:off x="8281317" y="3181095"/>
            <a:ext cx="1944214" cy="1122632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18300125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295871"/>
            <a:ext cx="10807700" cy="358136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latin typeface="+mn-lt"/>
                <a:cs typeface="Times New Roman" panose="02020603050405020304" pitchFamily="18" charset="0"/>
              </a:rPr>
              <a:t>听力材料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1.Look at the </a:t>
            </a:r>
            <a:r>
              <a:rPr lang="en-US" altLang="zh-CN" dirty="0" err="1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kangaroo.It</a:t>
            </a:r>
            <a:r>
              <a:rPr lang="en-US" altLang="zh-CN" dirty="0" err="1"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 err="1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en-US" altLang="zh-CN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jumping.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2.The tiger is running over there.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3.Look at the </a:t>
            </a:r>
            <a:r>
              <a:rPr lang="en-US" altLang="zh-CN" dirty="0" err="1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monkey.It</a:t>
            </a:r>
            <a:r>
              <a:rPr lang="en-US" altLang="zh-CN" dirty="0" err="1"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 err="1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en-US" altLang="zh-CN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eating bananas.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4.A duck is drinking near the lake.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5.Look at the </a:t>
            </a:r>
            <a:r>
              <a:rPr lang="en-US" altLang="zh-CN" dirty="0" err="1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elephant.It</a:t>
            </a:r>
            <a:r>
              <a:rPr lang="en-US" altLang="zh-CN" dirty="0" err="1"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 err="1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en-US" altLang="zh-CN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walking.</a:t>
            </a:r>
            <a:endParaRPr lang="zh-CN" altLang="zh-CN" dirty="0">
              <a:solidFill>
                <a:srgbClr val="000000"/>
              </a:solidFill>
              <a:effectLst/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04020787"/>
      </p:ext>
    </p:extLst>
  </p:cSld>
  <p:clrMapOvr>
    <a:masterClrMapping/>
  </p:clrMapOvr>
  <p:transition spd="slow">
    <p:comb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965327"/>
            <a:ext cx="10807700" cy="422885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+mn-lt"/>
                <a:cs typeface="Times New Roman" panose="02020603050405020304" pitchFamily="18" charset="0"/>
              </a:rPr>
              <a:t>三、听录音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+mn-lt"/>
                <a:cs typeface="Times New Roman" panose="02020603050405020304" pitchFamily="18" charset="0"/>
              </a:rPr>
              <a:t>填出句中所缺的单词或句子。读两遍。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1.A: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　　　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is the duck doing?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B:She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s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　　　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2.A:What is the baby elephant doing?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B:It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s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　　　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with a ball.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3.A: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　　　　　　　　　　　　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B:It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s walking on the grass.</a:t>
            </a:r>
            <a:endParaRPr lang="zh-CN" altLang="zh-CN" dirty="0">
              <a:solidFill>
                <a:srgbClr val="000000"/>
              </a:solidFill>
              <a:effectLst/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555077" y="1596019"/>
            <a:ext cx="116410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latin typeface="+mn-lt"/>
                <a:ea typeface="宋体" panose="02010600030101010101" pitchFamily="2" charset="-122"/>
              </a:rPr>
              <a:t>What</a:t>
            </a:r>
            <a:endParaRPr lang="zh-CN" altLang="en-US" dirty="0">
              <a:latin typeface="+mn-lt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059133" y="2163507"/>
            <a:ext cx="159851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latin typeface="+mn-lt"/>
                <a:ea typeface="宋体" panose="02010600030101010101" pitchFamily="2" charset="-122"/>
              </a:rPr>
              <a:t>sleeping</a:t>
            </a:r>
            <a:endParaRPr lang="zh-CN" altLang="en-US" dirty="0">
              <a:latin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748253" y="3335434"/>
            <a:ext cx="148309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latin typeface="+mn-lt"/>
                <a:ea typeface="宋体" panose="02010600030101010101" pitchFamily="2" charset="-122"/>
              </a:rPr>
              <a:t>playing</a:t>
            </a:r>
            <a:endParaRPr lang="zh-CN" altLang="en-US" dirty="0">
              <a:latin typeface="+mn-lt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555077" y="3916966"/>
            <a:ext cx="41879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latin typeface="+mn-lt"/>
                <a:ea typeface="宋体" panose="02010600030101010101" pitchFamily="2" charset="-122"/>
              </a:rPr>
              <a:t>What is the tiger doing</a:t>
            </a:r>
            <a:endParaRPr lang="zh-CN" altLang="en-US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801913847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965327"/>
            <a:ext cx="10807700" cy="417229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latin typeface="+mn-lt"/>
                <a:cs typeface="Times New Roman" panose="02020603050405020304" pitchFamily="18" charset="0"/>
              </a:rPr>
              <a:t>听力材料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1.M:What is the duck doing? 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W:She</a:t>
            </a:r>
            <a:r>
              <a:rPr lang="en-US" altLang="zh-CN" dirty="0"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s sleeping.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2.M:What is the baby elephant doing? 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W:It</a:t>
            </a:r>
            <a:r>
              <a:rPr lang="en-US" altLang="zh-CN" dirty="0"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s playing with a ball.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3.M:What is the tiger doing?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W:It</a:t>
            </a:r>
            <a:r>
              <a:rPr lang="en-US" altLang="zh-CN" dirty="0"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s walking on the grass.</a:t>
            </a:r>
            <a:endParaRPr lang="zh-CN" altLang="zh-CN" dirty="0">
              <a:solidFill>
                <a:srgbClr val="000000"/>
              </a:solidFill>
              <a:effectLst/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86890168"/>
      </p:ext>
    </p:extLst>
  </p:cSld>
  <p:clrMapOvr>
    <a:masterClrMapping/>
  </p:clrMapOvr>
  <p:transition spd="slow">
    <p:comb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223863"/>
            <a:ext cx="10807700" cy="358136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+mn-lt"/>
                <a:cs typeface="Times New Roman" panose="02020603050405020304" pitchFamily="18" charset="0"/>
              </a:rPr>
              <a:t>四、听对话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+mn-lt"/>
                <a:cs typeface="Times New Roman" panose="02020603050405020304" pitchFamily="18" charset="0"/>
              </a:rPr>
              <a:t>判断对错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+mn-lt"/>
                <a:cs typeface="Times New Roman" panose="02020603050405020304" pitchFamily="18" charset="0"/>
              </a:rPr>
              <a:t>对的写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“T”,</a:t>
            </a:r>
            <a:r>
              <a:rPr lang="zh-CN" altLang="zh-CN" dirty="0">
                <a:solidFill>
                  <a:srgbClr val="000000"/>
                </a:solidFill>
                <a:latin typeface="+mn-lt"/>
                <a:cs typeface="Times New Roman" panose="02020603050405020304" pitchFamily="18" charset="0"/>
              </a:rPr>
              <a:t>错的写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“F”</a:t>
            </a:r>
            <a:r>
              <a:rPr lang="zh-CN" altLang="zh-CN" dirty="0">
                <a:solidFill>
                  <a:srgbClr val="000000"/>
                </a:solidFill>
                <a:latin typeface="+mn-lt"/>
                <a:cs typeface="Times New Roman" panose="02020603050405020304" pitchFamily="18" charset="0"/>
              </a:rPr>
              <a:t>。读两遍。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)1.It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s a big nature park.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)2.Two lions are eating.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)3.The monkey is running.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)4.All the children like pandas.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)5.They can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t see any pandas in the nature park.</a:t>
            </a:r>
            <a:endParaRPr lang="zh-CN" altLang="zh-CN" dirty="0">
              <a:solidFill>
                <a:srgbClr val="000000"/>
              </a:solidFill>
              <a:effectLst/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53157" y="1861474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latin typeface="+mn-lt"/>
                <a:ea typeface="宋体" panose="02010600030101010101" pitchFamily="2" charset="-122"/>
              </a:rPr>
              <a:t>T</a:t>
            </a:r>
            <a:endParaRPr lang="zh-CN" altLang="en-US" dirty="0">
              <a:latin typeface="+mn-lt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72821" y="2465913"/>
            <a:ext cx="43473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latin typeface="+mn-lt"/>
                <a:ea typeface="宋体" panose="02010600030101010101" pitchFamily="2" charset="-122"/>
              </a:rPr>
              <a:t>F</a:t>
            </a:r>
            <a:endParaRPr lang="zh-CN" altLang="en-US" dirty="0">
              <a:latin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753157" y="3039008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latin typeface="+mn-lt"/>
                <a:ea typeface="宋体" panose="02010600030101010101" pitchFamily="2" charset="-122"/>
              </a:rPr>
              <a:t>T</a:t>
            </a:r>
            <a:endParaRPr lang="zh-CN" altLang="en-US" dirty="0">
              <a:latin typeface="+mn-lt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53157" y="3629415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latin typeface="+mn-lt"/>
                <a:ea typeface="宋体" panose="02010600030101010101" pitchFamily="2" charset="-122"/>
              </a:rPr>
              <a:t>T</a:t>
            </a:r>
            <a:endParaRPr lang="zh-CN" altLang="en-US" dirty="0">
              <a:latin typeface="+mn-lt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772821" y="4229656"/>
            <a:ext cx="43473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latin typeface="+mn-lt"/>
                <a:ea typeface="宋体" panose="02010600030101010101" pitchFamily="2" charset="-122"/>
              </a:rPr>
              <a:t>F</a:t>
            </a:r>
            <a:endParaRPr lang="zh-CN" altLang="en-US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382339329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595455"/>
            <a:ext cx="10807700" cy="585391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800" dirty="0">
                <a:latin typeface="+mn-lt"/>
                <a:cs typeface="Times New Roman" panose="02020603050405020304" pitchFamily="18" charset="0"/>
              </a:rPr>
              <a:t>听力材料</a:t>
            </a:r>
            <a:endParaRPr lang="zh-CN" altLang="zh-CN" sz="2800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800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M:What a big nature </a:t>
            </a:r>
            <a:r>
              <a:rPr lang="en-US" altLang="zh-CN" sz="2800" dirty="0" err="1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park!Do</a:t>
            </a:r>
            <a:r>
              <a:rPr lang="en-US" altLang="zh-CN" sz="2800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you see any animals?</a:t>
            </a:r>
            <a:endParaRPr lang="zh-CN" altLang="zh-CN" sz="2800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800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W:Yes.Here come two lions.</a:t>
            </a:r>
            <a:endParaRPr lang="zh-CN" altLang="zh-CN" sz="2800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800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M:What are they doing?</a:t>
            </a:r>
            <a:endParaRPr lang="zh-CN" altLang="zh-CN" sz="2800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800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W:They are playing with each </a:t>
            </a:r>
            <a:r>
              <a:rPr lang="en-US" altLang="zh-CN" sz="2800" dirty="0" err="1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other.I</a:t>
            </a:r>
            <a:r>
              <a:rPr lang="en-US" altLang="zh-CN" sz="2800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see a monkey.</a:t>
            </a:r>
            <a:endParaRPr lang="zh-CN" altLang="zh-CN" sz="2800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800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M:Is it running?</a:t>
            </a:r>
            <a:endParaRPr lang="zh-CN" altLang="zh-CN" sz="2800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800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W:Yes.</a:t>
            </a:r>
            <a:endParaRPr lang="zh-CN" altLang="zh-CN" sz="2800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800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M:Can you see a panda? I like pandas.</a:t>
            </a:r>
            <a:endParaRPr lang="zh-CN" altLang="zh-CN" sz="2800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800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W:Yes, all the children like </a:t>
            </a:r>
            <a:r>
              <a:rPr lang="en-US" altLang="zh-CN" sz="2800" dirty="0" err="1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pandas.I</a:t>
            </a:r>
            <a:r>
              <a:rPr lang="en-US" altLang="zh-CN" sz="2800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can see two </a:t>
            </a:r>
            <a:r>
              <a:rPr lang="en-US" altLang="zh-CN" sz="2800" dirty="0" err="1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pandas.It</a:t>
            </a:r>
            <a:r>
              <a:rPr lang="en-US" altLang="zh-CN" sz="2800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seems they are sleeping.</a:t>
            </a:r>
            <a:endParaRPr lang="zh-CN" altLang="zh-CN" sz="2800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800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M:Let me have a </a:t>
            </a:r>
            <a:r>
              <a:rPr lang="en-US" altLang="zh-CN" sz="2800" dirty="0" err="1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look.They</a:t>
            </a:r>
            <a:r>
              <a:rPr lang="en-US" altLang="zh-CN" sz="2800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are cute.</a:t>
            </a:r>
            <a:endParaRPr lang="zh-CN" altLang="zh-CN" sz="2800" dirty="0">
              <a:solidFill>
                <a:srgbClr val="000000"/>
              </a:solidFill>
              <a:effectLst/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00729927"/>
      </p:ext>
    </p:extLst>
  </p:cSld>
  <p:clrMapOvr>
    <a:masterClrMapping/>
  </p:clrMapOvr>
  <p:transition spd="slow">
    <p:comb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79081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00396353"/>
              </p:ext>
            </p:extLst>
          </p:nvPr>
        </p:nvGraphicFramePr>
        <p:xfrm>
          <a:off x="449004" y="1871935"/>
          <a:ext cx="10807700" cy="350221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0" name="文档" r:id="rId4" imgW="3826154" imgH="1239858" progId="Word.Document.12">
                  <p:embed/>
                </p:oleObj>
              </mc:Choice>
              <mc:Fallback>
                <p:oleObj name="文档" r:id="rId4" imgW="3826154" imgH="1239858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49004" y="1871935"/>
                        <a:ext cx="10807700" cy="350221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矩形 5"/>
          <p:cNvSpPr>
            <a:spLocks noChangeAspect="1"/>
          </p:cNvSpPr>
          <p:nvPr/>
        </p:nvSpPr>
        <p:spPr>
          <a:xfrm>
            <a:off x="361950" y="657631"/>
            <a:ext cx="10807700" cy="121764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Part A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Listening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一、听录音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,“</a:t>
            </a:r>
            <a:r>
              <a:rPr lang="en-US" altLang="zh-CN" dirty="0">
                <a:solidFill>
                  <a:srgbClr val="00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√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出你所听到的单词。读两遍。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328989" y="4205687"/>
            <a:ext cx="4679007" cy="18651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latin typeface="Arial" panose="020B0604020202020204" pitchFamily="34" charset="0"/>
                <a:cs typeface="Times New Roman" panose="02020603050405020304" pitchFamily="18" charset="0"/>
              </a:rPr>
              <a:t>听力材料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1.sing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2.thing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3.drink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4.young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5.think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016621" y="2426208"/>
            <a:ext cx="44916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√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8363157" y="2403128"/>
            <a:ext cx="44916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√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2307203" y="3613210"/>
            <a:ext cx="44916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√</a:t>
            </a:r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8548410" y="3079744"/>
            <a:ext cx="44916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√</a:t>
            </a:r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2307203" y="4253929"/>
            <a:ext cx="44916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√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62451225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844159"/>
            <a:ext cx="10807700" cy="363791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二、听录音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补全单词。读两遍。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1.lo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　　　　　　　</a:t>
            </a:r>
            <a:endParaRPr lang="en-US" altLang="zh-CN" dirty="0" smtClean="0">
              <a:solidFill>
                <a:srgbClr val="0000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2.thi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　　　　　　　</a:t>
            </a:r>
            <a:endParaRPr lang="en-US" altLang="zh-CN" dirty="0" smtClean="0">
              <a:solidFill>
                <a:srgbClr val="0000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3.dri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4.morni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 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endParaRPr lang="en-US" altLang="zh-CN" dirty="0" smtClean="0">
              <a:solidFill>
                <a:srgbClr val="0000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5.ba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61950" y="4452582"/>
            <a:ext cx="10807700" cy="121764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latin typeface="Arial" panose="020B0604020202020204" pitchFamily="34" charset="0"/>
                <a:cs typeface="Times New Roman" panose="02020603050405020304" pitchFamily="18" charset="0"/>
              </a:rPr>
              <a:t>听力材料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1.long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2.think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3.drink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4.morning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5.bank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070685" y="1459551"/>
            <a:ext cx="102784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n    g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237549" y="2061717"/>
            <a:ext cx="105028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n    k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1237549" y="2642733"/>
            <a:ext cx="105028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n    k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1793578" y="3223749"/>
            <a:ext cx="102784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n    g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1202480" y="3817821"/>
            <a:ext cx="105028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n    k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17166276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151855"/>
            <a:ext cx="10807700" cy="363791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+mn-lt"/>
                <a:cs typeface="Times New Roman" panose="02020603050405020304" pitchFamily="18" charset="0"/>
              </a:rPr>
              <a:t>三、听录音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+mn-lt"/>
                <a:cs typeface="Times New Roman" panose="02020603050405020304" pitchFamily="18" charset="0"/>
              </a:rPr>
              <a:t>选择适当的答句。读两遍。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)1.A.It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s mine.</a:t>
            </a:r>
            <a:r>
              <a:rPr lang="zh-CN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B.They</a:t>
            </a:r>
            <a:r>
              <a:rPr lang="en-US" altLang="zh-CN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are my.</a:t>
            </a:r>
            <a:r>
              <a:rPr lang="zh-CN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C.They</a:t>
            </a:r>
            <a:r>
              <a:rPr lang="en-US" altLang="zh-CN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are mine.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)2.A.It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s our.	</a:t>
            </a:r>
            <a:r>
              <a:rPr lang="en-US" altLang="zh-CN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B.It</a:t>
            </a:r>
            <a:r>
              <a:rPr lang="en-US" altLang="zh-CN" dirty="0" err="1" smtClean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 err="1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en-US" altLang="zh-CN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our pen.	</a:t>
            </a:r>
            <a:r>
              <a:rPr lang="en-US" altLang="zh-CN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C.They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are ours.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)3.A.Yes, it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s her.	</a:t>
            </a:r>
            <a:r>
              <a:rPr lang="en-US" altLang="zh-CN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B.Yes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, it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s his.	</a:t>
            </a:r>
            <a:r>
              <a:rPr lang="en-US" altLang="zh-CN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C.Yes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, it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s hers.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)4.A.It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s Pedro.	</a:t>
            </a:r>
            <a:r>
              <a:rPr lang="en-US" altLang="zh-CN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B.It</a:t>
            </a:r>
            <a:r>
              <a:rPr lang="en-US" altLang="zh-CN" dirty="0" err="1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Pedro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s.	</a:t>
            </a:r>
            <a:r>
              <a:rPr lang="en-US" altLang="zh-CN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C.It</a:t>
            </a:r>
            <a:r>
              <a:rPr lang="en-US" altLang="zh-CN" dirty="0" err="1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Pedros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)5.A.Yes, it is.	</a:t>
            </a:r>
            <a:r>
              <a:rPr lang="en-US" altLang="zh-CN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B.Yes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, they are.	</a:t>
            </a:r>
            <a:r>
              <a:rPr lang="en-US" altLang="zh-CN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C.Yes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, it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s mine.</a:t>
            </a:r>
            <a:endParaRPr lang="zh-CN" altLang="zh-CN" dirty="0">
              <a:solidFill>
                <a:srgbClr val="000000"/>
              </a:solidFill>
              <a:effectLst/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53157" y="1779634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C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753157" y="2384073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B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753157" y="2957168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C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753157" y="3547575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B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753157" y="4147816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B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98840705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61950" y="1223863"/>
            <a:ext cx="10807700" cy="358136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latin typeface="+mn-lt"/>
                <a:cs typeface="Times New Roman" panose="02020603050405020304" pitchFamily="18" charset="0"/>
              </a:rPr>
              <a:t>听力材料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1.Whose crayons are these?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2.Whose pen is this?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3.Is this Amy</a:t>
            </a:r>
            <a:r>
              <a:rPr lang="en-US" altLang="zh-CN" dirty="0"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s dress?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4.Whose plant is this?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5.Are these all ours?</a:t>
            </a:r>
            <a:endParaRPr lang="zh-CN" altLang="zh-CN" dirty="0">
              <a:solidFill>
                <a:srgbClr val="000000"/>
              </a:solidFill>
              <a:effectLst/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15099749"/>
      </p:ext>
    </p:extLst>
  </p:cSld>
  <p:clrMapOvr>
    <a:masterClrMapping/>
  </p:clrMapOvr>
  <p:transition spd="slow">
    <p:comb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975159"/>
            <a:ext cx="10807700" cy="417229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+mn-lt"/>
                <a:cs typeface="Times New Roman" panose="02020603050405020304" pitchFamily="18" charset="0"/>
              </a:rPr>
              <a:t>四、听录音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+mn-lt"/>
                <a:cs typeface="Times New Roman" panose="02020603050405020304" pitchFamily="18" charset="0"/>
              </a:rPr>
              <a:t>补全对话。读两遍。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1.A:Whose dog is this?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B:It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s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　　　　　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2.A:Whose pencils are these?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B: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　　　　　　　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3.A:Whose bike is this?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B: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　　　　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491181" y="2189463"/>
            <a:ext cx="68640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latin typeface="+mn-lt"/>
                <a:ea typeface="宋体" panose="02010600030101010101" pitchFamily="2" charset="-122"/>
              </a:rPr>
              <a:t>his</a:t>
            </a:r>
            <a:endParaRPr lang="zh-CN" altLang="en-US" dirty="0">
              <a:latin typeface="+mn-lt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152525" y="3346575"/>
            <a:ext cx="259616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latin typeface="+mn-lt"/>
                <a:ea typeface="宋体" panose="02010600030101010101" pitchFamily="2" charset="-122"/>
              </a:rPr>
              <a:t>They are hers</a:t>
            </a:r>
            <a:endParaRPr lang="zh-CN" altLang="en-US" dirty="0">
              <a:latin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306097" y="4513519"/>
            <a:ext cx="196694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latin typeface="+mn-lt"/>
                <a:ea typeface="宋体" panose="02010600030101010101" pitchFamily="2" charset="-122"/>
              </a:rPr>
              <a:t>It</a:t>
            </a:r>
            <a:r>
              <a:rPr lang="en-US" altLang="zh-CN" dirty="0">
                <a:latin typeface="+mn-lt"/>
                <a:cs typeface="Times New Roman" panose="02020603050405020304" pitchFamily="18" charset="0"/>
              </a:rPr>
              <a:t>’</a:t>
            </a:r>
            <a:r>
              <a:rPr lang="en-US" altLang="zh-CN" dirty="0">
                <a:latin typeface="+mn-lt"/>
                <a:ea typeface="宋体" panose="02010600030101010101" pitchFamily="2" charset="-122"/>
              </a:rPr>
              <a:t>s Amy</a:t>
            </a:r>
            <a:r>
              <a:rPr lang="en-US" altLang="zh-CN" dirty="0">
                <a:latin typeface="+mn-lt"/>
                <a:cs typeface="Times New Roman" panose="02020603050405020304" pitchFamily="18" charset="0"/>
              </a:rPr>
              <a:t>’</a:t>
            </a:r>
            <a:r>
              <a:rPr lang="en-US" altLang="zh-CN" dirty="0">
                <a:latin typeface="+mn-lt"/>
                <a:ea typeface="宋体" panose="02010600030101010101" pitchFamily="2" charset="-122"/>
              </a:rPr>
              <a:t>s</a:t>
            </a:r>
            <a:endParaRPr lang="zh-CN" altLang="en-US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939671286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736729"/>
            <a:ext cx="10807700" cy="24394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4.A:Is this our classroom?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B:Yes,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　　　　　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5.A:Are these their desks?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B:Yes,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　　　　　　　　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304653" y="2364231"/>
            <a:ext cx="159447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latin typeface="+mn-lt"/>
                <a:ea typeface="宋体" panose="02010600030101010101" pitchFamily="2" charset="-122"/>
              </a:rPr>
              <a:t>it</a:t>
            </a:r>
            <a:r>
              <a:rPr lang="en-US" altLang="zh-CN" dirty="0">
                <a:latin typeface="+mn-lt"/>
                <a:cs typeface="Times New Roman" panose="02020603050405020304" pitchFamily="18" charset="0"/>
              </a:rPr>
              <a:t>’</a:t>
            </a:r>
            <a:r>
              <a:rPr lang="en-US" altLang="zh-CN" dirty="0">
                <a:latin typeface="+mn-lt"/>
                <a:ea typeface="宋体" panose="02010600030101010101" pitchFamily="2" charset="-122"/>
              </a:rPr>
              <a:t>s ours</a:t>
            </a:r>
            <a:endParaRPr lang="zh-CN" altLang="en-US" dirty="0">
              <a:latin typeface="+mn-lt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60637" y="3514081"/>
            <a:ext cx="270837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latin typeface="+mn-lt"/>
                <a:ea typeface="宋体" panose="02010600030101010101" pitchFamily="2" charset="-122"/>
              </a:rPr>
              <a:t>they are theirs</a:t>
            </a:r>
            <a:endParaRPr lang="zh-CN" altLang="en-US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752025836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61950" y="1007839"/>
            <a:ext cx="10807700" cy="417229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latin typeface="+mn-lt"/>
                <a:cs typeface="Times New Roman" panose="02020603050405020304" pitchFamily="18" charset="0"/>
              </a:rPr>
              <a:t>听力材料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1.M:Whose dog is this? 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W:It</a:t>
            </a:r>
            <a:r>
              <a:rPr lang="en-US" altLang="zh-CN" dirty="0"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s his.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2.M:Whose pencils are these? 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W:They are hers.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3.M:Whose bike is this? 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W:It</a:t>
            </a:r>
            <a:r>
              <a:rPr lang="en-US" altLang="zh-CN" dirty="0"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s Amy</a:t>
            </a:r>
            <a:r>
              <a:rPr lang="en-US" altLang="zh-CN" dirty="0"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en-US" altLang="zh-CN" dirty="0" smtClean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82304329"/>
      </p:ext>
    </p:extLst>
  </p:cSld>
  <p:clrMapOvr>
    <a:masterClrMapping/>
  </p:clrMapOvr>
  <p:transition spd="slow">
    <p:comb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61950" y="1799927"/>
            <a:ext cx="10807700" cy="245605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 smtClean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4.M:Is </a:t>
            </a:r>
            <a:r>
              <a:rPr lang="en-US" altLang="zh-CN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this our classroom?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W:Yes, it</a:t>
            </a:r>
            <a:r>
              <a:rPr lang="en-US" altLang="zh-CN" dirty="0"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s ours.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5.M:Are these their desks? 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W:Yes, they are theirs.</a:t>
            </a:r>
            <a:endParaRPr lang="zh-CN" altLang="zh-CN" dirty="0">
              <a:solidFill>
                <a:srgbClr val="000000"/>
              </a:solidFill>
              <a:effectLst/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2999914"/>
      </p:ext>
    </p:extLst>
  </p:cSld>
  <p:clrMapOvr>
    <a:masterClrMapping/>
  </p:clrMapOvr>
  <p:transition spd="slow">
    <p:comb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家庭作业</Template>
  <TotalTime>104</TotalTime>
  <Words>437</Words>
  <Application>Microsoft Office PowerPoint</Application>
  <PresentationFormat>自定义</PresentationFormat>
  <Paragraphs>129</Paragraphs>
  <Slides>18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30" baseType="lpstr">
      <vt:lpstr>NEU-BZ-S92</vt:lpstr>
      <vt:lpstr>方正书宋_GBK</vt:lpstr>
      <vt:lpstr>黑体</vt:lpstr>
      <vt:lpstr>华文琥珀</vt:lpstr>
      <vt:lpstr>隶书</vt:lpstr>
      <vt:lpstr>宋体</vt:lpstr>
      <vt:lpstr>Arial</vt:lpstr>
      <vt:lpstr>Calibri</vt:lpstr>
      <vt:lpstr>Cambria Math</vt:lpstr>
      <vt:lpstr>Times New Roman</vt:lpstr>
      <vt:lpstr>专业教辅课件Q:251490010</vt:lpstr>
      <vt:lpstr>文档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LvYang</dc:creator>
  <cp:lastModifiedBy>SkyUser</cp:lastModifiedBy>
  <cp:revision>34</cp:revision>
  <dcterms:created xsi:type="dcterms:W3CDTF">2021-03-31T05:26:03Z</dcterms:created>
  <dcterms:modified xsi:type="dcterms:W3CDTF">2026-02-06T01:29:53Z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TAG2">
    <vt:lpwstr>0008007650000000000001024140</vt:lpwstr>
  </property>
  <property fmtid="{D5CDD505-2E9C-101B-9397-08002B2CF9AE}" pid="3" name="KSOProductBuildVer">
    <vt:lpwstr>2052-10.1.0.7698</vt:lpwstr>
  </property>
</Properties>
</file>