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docx" ContentType="application/vnd.openxmlformats-officedocument.wordprocessingml.document"/>
  <Default Extension="wdp" ContentType="image/vnd.ms-photo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9"/>
  </p:notesMasterIdLst>
  <p:sldIdLst>
    <p:sldId id="256" r:id="rId2"/>
    <p:sldId id="731" r:id="rId3"/>
    <p:sldId id="732" r:id="rId4"/>
    <p:sldId id="736" r:id="rId5"/>
    <p:sldId id="740" r:id="rId6"/>
    <p:sldId id="733" r:id="rId7"/>
    <p:sldId id="735" r:id="rId8"/>
  </p:sldIdLst>
  <p:sldSz cx="11522075" cy="6480175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5pPr>
    <a:lvl6pPr marL="22860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6pPr>
    <a:lvl7pPr marL="27432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7pPr>
    <a:lvl8pPr marL="32004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8pPr>
    <a:lvl9pPr marL="36576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99" userDrawn="1">
          <p15:clr>
            <a:srgbClr val="A4A3A4"/>
          </p15:clr>
        </p15:guide>
        <p15:guide id="2" pos="272" userDrawn="1">
          <p15:clr>
            <a:srgbClr val="A4A3A4"/>
          </p15:clr>
        </p15:guide>
        <p15:guide id="3" orient="horz" pos="408" userDrawn="1">
          <p15:clr>
            <a:srgbClr val="A4A3A4"/>
          </p15:clr>
        </p15:guide>
        <p15:guide id="4" orient="horz" pos="45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F5F5F"/>
    <a:srgbClr val="339966"/>
    <a:srgbClr val="D60093"/>
    <a:srgbClr val="E3261E"/>
    <a:srgbClr val="B53D5A"/>
    <a:srgbClr val="993366"/>
    <a:srgbClr val="FF3399"/>
    <a:srgbClr val="DDDDDD"/>
    <a:srgbClr val="B2B2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591" autoAdjust="0"/>
  </p:normalViewPr>
  <p:slideViewPr>
    <p:cSldViewPr>
      <p:cViewPr varScale="1">
        <p:scale>
          <a:sx n="97" d="100"/>
          <a:sy n="97" d="100"/>
        </p:scale>
        <p:origin x="498" y="72"/>
      </p:cViewPr>
      <p:guideLst>
        <p:guide orient="horz" pos="499"/>
        <p:guide pos="272"/>
        <p:guide orient="horz" pos="408"/>
        <p:guide orient="horz" pos="453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30" d="100"/>
        <a:sy n="13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124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noProof="1" dirty="0">
                <a:ea typeface="黑体" panose="02010609060101010101" pitchFamily="49" charset="-122"/>
              </a:defRPr>
            </a:lvl1pPr>
          </a:lstStyle>
          <a:p>
            <a:fld id="{A64CA497-71E0-4184-919F-D45F39379D11}" type="slidenum">
              <a:rPr lang="zh-CN" altLang="en-US"/>
              <a:pPr/>
              <a:t>‹#›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4782253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7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581476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1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1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1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1.png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216422" y="1655911"/>
            <a:ext cx="11017224" cy="432048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1425" tIns="45714" rIns="91425" bIns="45714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11498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一课一</a:t>
            </a:r>
            <a:r>
              <a:rPr lang="zh-CN" altLang="en-US" sz="11498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</a:t>
            </a:r>
            <a:endParaRPr lang="zh-CN" altLang="en-US" sz="11498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6119616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979957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10172981" y="5338047"/>
            <a:ext cx="1453515" cy="1453515"/>
            <a:chOff x="10153525" y="-301660"/>
            <a:chExt cx="1453515" cy="1453515"/>
          </a:xfrm>
        </p:grpSpPr>
        <p:pic>
          <p:nvPicPr>
            <p:cNvPr id="3" name="图片 2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4" name="文本框 3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5410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000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093681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/>
        </p:nvGrpSpPr>
        <p:grpSpPr>
          <a:xfrm>
            <a:off x="10172981" y="5338047"/>
            <a:ext cx="1453515" cy="1453515"/>
            <a:chOff x="10153525" y="-301660"/>
            <a:chExt cx="1453515" cy="1453515"/>
          </a:xfrm>
        </p:grpSpPr>
        <p:pic>
          <p:nvPicPr>
            <p:cNvPr id="9" name="图片 8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10" name="文本框 9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5410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000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524695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 userDrawn="1"/>
        </p:nvGrpSpPr>
        <p:grpSpPr>
          <a:xfrm>
            <a:off x="10172981" y="5338047"/>
            <a:ext cx="1453515" cy="1453515"/>
            <a:chOff x="10153525" y="-301660"/>
            <a:chExt cx="1453515" cy="1453515"/>
          </a:xfrm>
        </p:grpSpPr>
        <p:pic>
          <p:nvPicPr>
            <p:cNvPr id="6" name="图片 5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7" name="文本框 6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5410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000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410370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 userDrawn="1"/>
        </p:nvGrpSpPr>
        <p:grpSpPr>
          <a:xfrm>
            <a:off x="10172981" y="5338047"/>
            <a:ext cx="1453515" cy="1453515"/>
            <a:chOff x="10153525" y="-301660"/>
            <a:chExt cx="1453515" cy="1453515"/>
          </a:xfrm>
        </p:grpSpPr>
        <p:pic>
          <p:nvPicPr>
            <p:cNvPr id="6" name="图片 5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7" name="文本框 6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5410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000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12894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936501" y="736068"/>
            <a:ext cx="9690513" cy="4520243"/>
            <a:chOff x="936501" y="736068"/>
            <a:chExt cx="9690513" cy="4520243"/>
          </a:xfrm>
        </p:grpSpPr>
        <p:sp>
          <p:nvSpPr>
            <p:cNvPr id="3" name="文本框 2"/>
            <p:cNvSpPr txBox="1"/>
            <p:nvPr userDrawn="1"/>
          </p:nvSpPr>
          <p:spPr>
            <a:xfrm>
              <a:off x="1728109" y="1442143"/>
              <a:ext cx="8117928" cy="2800767"/>
            </a:xfrm>
            <a:prstGeom prst="rect">
              <a:avLst/>
            </a:prstGeom>
            <a:gradFill>
              <a:gsLst>
                <a:gs pos="47000">
                  <a:schemeClr val="accent1">
                    <a:lumMod val="5000"/>
                    <a:lumOff val="95000"/>
                  </a:schemeClr>
                </a:gs>
                <a:gs pos="2000">
                  <a:schemeClr val="accent1">
                    <a:lumMod val="45000"/>
                    <a:lumOff val="55000"/>
                  </a:schemeClr>
                </a:gs>
                <a:gs pos="89000">
                  <a:srgbClr val="C5EAA7"/>
                </a:gs>
                <a:gs pos="100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  <a:effectLst>
              <a:glow rad="533400">
                <a:schemeClr val="accent1">
                  <a:alpha val="40000"/>
                </a:schemeClr>
              </a:glow>
              <a:outerShdw blurRad="50800" dist="50800" dir="3720000" algn="ctr" rotWithShape="0">
                <a:srgbClr val="000000">
                  <a:alpha val="43137"/>
                </a:srgbClr>
              </a:outerShdw>
              <a:reflection endPos="0" dist="50800" dir="5400000" sy="-100000" algn="bl" rotWithShape="0"/>
              <a:softEdge rad="127000"/>
            </a:effectLst>
          </p:spPr>
          <p:txBody>
            <a:bodyPr wrap="none" rtlCol="0">
              <a:spAutoFit/>
            </a:bodyPr>
            <a:lstStyle/>
            <a:p>
              <a:r>
                <a:rPr lang="zh-CN" altLang="en-US" sz="8800" dirty="0" smtClean="0">
                  <a:solidFill>
                    <a:schemeClr val="accent2"/>
                  </a:solidFill>
                  <a:effectLst>
                    <a:outerShdw dist="50800" dir="5400000" algn="ctr" rotWithShape="0">
                      <a:srgbClr val="000000">
                        <a:alpha val="60000"/>
                      </a:srgbClr>
                    </a:outerShdw>
                  </a:effectLst>
                  <a:latin typeface="隶书" panose="02010509060101010101" pitchFamily="49" charset="-122"/>
                  <a:ea typeface="隶书" panose="02010509060101010101" pitchFamily="49" charset="-122"/>
                </a:rPr>
                <a:t>路漫漫其修远兮</a:t>
              </a:r>
              <a:endParaRPr lang="en-US" altLang="zh-CN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endParaRPr>
            </a:p>
            <a:p>
              <a:r>
                <a:rPr lang="zh-CN" altLang="en-US" sz="8800" dirty="0" smtClean="0">
                  <a:solidFill>
                    <a:schemeClr val="accent2"/>
                  </a:solidFill>
                  <a:effectLst>
                    <a:outerShdw dist="50800" dir="5400000" algn="ctr" rotWithShape="0">
                      <a:srgbClr val="000000">
                        <a:alpha val="60000"/>
                      </a:srgbClr>
                    </a:outerShdw>
                  </a:effectLst>
                  <a:latin typeface="隶书" panose="02010509060101010101" pitchFamily="49" charset="-122"/>
                  <a:ea typeface="隶书" panose="02010509060101010101" pitchFamily="49" charset="-122"/>
                </a:rPr>
                <a:t>吾将上下而求索</a:t>
              </a:r>
              <a:endParaRPr lang="en-US" altLang="zh-CN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pic>
          <p:nvPicPr>
            <p:cNvPr id="4" name="图片 3" descr="阴影"/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936501" y="736068"/>
              <a:ext cx="9690513" cy="452024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42607902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0" y="6240412"/>
            <a:ext cx="11522075" cy="239763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3024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0" y="633267"/>
            <a:ext cx="11522075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0" y="0"/>
            <a:ext cx="11522075" cy="62863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024" dirty="0"/>
          </a:p>
        </p:txBody>
      </p:sp>
    </p:spTree>
    <p:extLst>
      <p:ext uri="{BB962C8B-B14F-4D97-AF65-F5344CB8AC3E}">
        <p14:creationId xmlns:p14="http://schemas.microsoft.com/office/powerpoint/2010/main" val="13455861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95" r:id="rId2"/>
    <p:sldLayoutId id="2147483689" r:id="rId3"/>
    <p:sldLayoutId id="2147483690" r:id="rId4"/>
    <p:sldLayoutId id="2147483691" r:id="rId5"/>
    <p:sldLayoutId id="2147483692" r:id="rId6"/>
    <p:sldLayoutId id="2147483694" r:id="rId7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158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5pPr>
      <a:lvl6pPr marL="432008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6pPr>
      <a:lvl7pPr marL="864017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7pPr>
      <a:lvl8pPr marL="1296025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8pPr>
      <a:lvl9pPr marL="1728033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24006" indent="-324006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024" kern="1200">
          <a:solidFill>
            <a:schemeClr val="tx1"/>
          </a:solidFill>
          <a:latin typeface="+mn-lt"/>
          <a:ea typeface="+mn-ea"/>
          <a:cs typeface="+mn-cs"/>
        </a:defRPr>
      </a:lvl1pPr>
      <a:lvl2pPr marL="702013" indent="-270005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646" kern="1200">
          <a:solidFill>
            <a:schemeClr val="tx1"/>
          </a:solidFill>
          <a:latin typeface="+mn-lt"/>
          <a:ea typeface="+mn-ea"/>
          <a:cs typeface="+mn-cs"/>
        </a:defRPr>
      </a:lvl2pPr>
      <a:lvl3pPr marL="1080021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268" kern="1200">
          <a:solidFill>
            <a:schemeClr val="tx1"/>
          </a:solidFill>
          <a:latin typeface="+mn-lt"/>
          <a:ea typeface="+mn-ea"/>
          <a:cs typeface="+mn-cs"/>
        </a:defRPr>
      </a:lvl3pPr>
      <a:lvl4pPr marL="1512029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1944037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376046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2808054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240062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3672070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1pPr>
      <a:lvl2pPr marL="43200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2pPr>
      <a:lvl3pPr marL="864017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3pPr>
      <a:lvl4pPr marL="1296025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4pPr>
      <a:lvl5pPr marL="1728033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5pPr>
      <a:lvl6pPr marL="2160041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6pPr>
      <a:lvl7pPr marL="259205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7pPr>
      <a:lvl8pPr marL="302405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8pPr>
      <a:lvl9pPr marL="3456066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slide" Target="slide6.xml"/><Relationship Id="rId5" Type="http://schemas.openxmlformats.org/officeDocument/2006/relationships/slide" Target="slide4.xml"/><Relationship Id="rId4" Type="http://schemas.openxmlformats.org/officeDocument/2006/relationships/audio" Target="../media/audio2.wav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3.emf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6" Type="http://schemas.openxmlformats.org/officeDocument/2006/relationships/package" Target="../embeddings/Microsoft_Word___1.docx"/><Relationship Id="rId5" Type="http://schemas.openxmlformats.org/officeDocument/2006/relationships/oleObject" Target="../embeddings/oleObject1.bin"/><Relationship Id="rId4" Type="http://schemas.microsoft.com/office/2007/relationships/hdphoto" Target="../media/hdphoto2.wdp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90000">
              <a:srgbClr val="DFF4CE"/>
            </a:gs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65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棱台 3"/>
          <p:cNvSpPr/>
          <p:nvPr/>
        </p:nvSpPr>
        <p:spPr>
          <a:xfrm>
            <a:off x="432445" y="3722371"/>
            <a:ext cx="10801200" cy="1785933"/>
          </a:xfrm>
          <a:prstGeom prst="bevel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44000">
                <a:schemeClr val="accent1">
                  <a:lumMod val="45000"/>
                  <a:lumOff val="55000"/>
                </a:schemeClr>
              </a:gs>
              <a:gs pos="8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400" dirty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Unit 5</a:t>
            </a:r>
            <a:r>
              <a:rPr lang="zh-CN" altLang="en-US" sz="4400" dirty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sz="4400" dirty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Whose dog is it</a:t>
            </a:r>
            <a:r>
              <a:rPr lang="en-US" altLang="zh-CN" sz="4400" dirty="0" smtClean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?</a:t>
            </a:r>
          </a:p>
          <a:p>
            <a:pPr algn="ctr"/>
            <a:r>
              <a:rPr lang="en-US" altLang="zh-CN" sz="4000" dirty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Part A</a:t>
            </a:r>
            <a:r>
              <a:rPr lang="zh-CN" altLang="en-US" sz="4000" dirty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sz="4000" dirty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Let’s learn &amp; Look, say and complete</a:t>
            </a:r>
            <a:endParaRPr lang="zh-CN" altLang="en-US" sz="4000" dirty="0">
              <a:solidFill>
                <a:srgbClr val="D60093"/>
              </a:solidFill>
              <a:latin typeface="Times New Roman" panose="02020603050405020304" pitchFamily="18" charset="0"/>
              <a:ea typeface="隶书" panose="020105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竖卷形 2"/>
          <p:cNvSpPr/>
          <p:nvPr/>
        </p:nvSpPr>
        <p:spPr>
          <a:xfrm>
            <a:off x="504453" y="951187"/>
            <a:ext cx="1872188" cy="4449140"/>
          </a:xfrm>
          <a:prstGeom prst="verticalScrol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latin typeface="+mj-ea"/>
                <a:ea typeface="+mj-ea"/>
              </a:rPr>
              <a:t>导</a:t>
            </a:r>
            <a:endParaRPr lang="en-US" altLang="zh-CN" sz="5400" dirty="0" smtClean="0">
              <a:latin typeface="+mj-ea"/>
              <a:ea typeface="+mj-ea"/>
            </a:endParaRPr>
          </a:p>
          <a:p>
            <a:pPr algn="ctr"/>
            <a:endParaRPr lang="en-US" altLang="zh-CN" sz="5400" dirty="0" smtClean="0">
              <a:latin typeface="+mj-ea"/>
              <a:ea typeface="+mj-ea"/>
            </a:endParaRPr>
          </a:p>
          <a:p>
            <a:pPr algn="ctr"/>
            <a:r>
              <a:rPr lang="zh-CN" altLang="en-US" sz="5400" dirty="0" smtClean="0">
                <a:latin typeface="+mj-ea"/>
                <a:ea typeface="+mj-ea"/>
              </a:rPr>
              <a:t>航</a:t>
            </a:r>
            <a:endParaRPr lang="zh-CN" altLang="en-US" sz="5400" dirty="0">
              <a:latin typeface="+mj-ea"/>
              <a:ea typeface="+mj-ea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3137391" y="1263191"/>
            <a:ext cx="6800110" cy="1295947"/>
            <a:chOff x="2880717" y="732467"/>
            <a:chExt cx="6800110" cy="1295947"/>
          </a:xfrm>
        </p:grpSpPr>
        <p:pic>
          <p:nvPicPr>
            <p:cNvPr id="23" name="图片 22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880717" y="732467"/>
              <a:ext cx="6800110" cy="1295947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</p:pic>
        <p:sp>
          <p:nvSpPr>
            <p:cNvPr id="29" name="折角形 28">
              <a:hlinkClick r:id="rId3" action="ppaction://hlinksldjump">
                <a:snd r:embed="rId4" name="push.wav"/>
              </a:hlinkClick>
            </p:cNvPr>
            <p:cNvSpPr/>
            <p:nvPr/>
          </p:nvSpPr>
          <p:spPr>
            <a:xfrm>
              <a:off x="3534881" y="897140"/>
              <a:ext cx="5466515" cy="811510"/>
            </a:xfrm>
            <a:prstGeom prst="foldedCorner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0">
                  <a:schemeClr val="accent1">
                    <a:lumMod val="45000"/>
                    <a:lumOff val="55000"/>
                  </a:schemeClr>
                </a:gs>
                <a:gs pos="58000">
                  <a:schemeClr val="accent1">
                    <a:lumMod val="45000"/>
                    <a:lumOff val="55000"/>
                  </a:schemeClr>
                </a:gs>
                <a:gs pos="89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5400" dirty="0" smtClean="0">
                  <a:solidFill>
                    <a:srgbClr val="D60093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基础梳理</a:t>
              </a:r>
              <a:endParaRPr lang="zh-CN" altLang="zh-CN" sz="5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3137391" y="2621314"/>
            <a:ext cx="6800110" cy="1295947"/>
            <a:chOff x="2880717" y="2090590"/>
            <a:chExt cx="6800110" cy="1295947"/>
          </a:xfrm>
        </p:grpSpPr>
        <p:pic>
          <p:nvPicPr>
            <p:cNvPr id="28" name="图片 27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880717" y="2090590"/>
              <a:ext cx="6800110" cy="1295947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</p:pic>
        <p:sp>
          <p:nvSpPr>
            <p:cNvPr id="30" name="折角形 29">
              <a:hlinkClick r:id="rId5" action="ppaction://hlinksldjump">
                <a:snd r:embed="rId4" name="push.wav"/>
              </a:hlinkClick>
            </p:cNvPr>
            <p:cNvSpPr/>
            <p:nvPr/>
          </p:nvSpPr>
          <p:spPr>
            <a:xfrm>
              <a:off x="3534881" y="2255065"/>
              <a:ext cx="5466515" cy="811510"/>
            </a:xfrm>
            <a:prstGeom prst="foldedCorner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0">
                  <a:schemeClr val="accent1">
                    <a:lumMod val="45000"/>
                    <a:lumOff val="55000"/>
                  </a:schemeClr>
                </a:gs>
                <a:gs pos="58000">
                  <a:schemeClr val="accent1">
                    <a:lumMod val="45000"/>
                    <a:lumOff val="55000"/>
                  </a:schemeClr>
                </a:gs>
                <a:gs pos="89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5400" dirty="0" smtClean="0">
                  <a:solidFill>
                    <a:srgbClr val="D60093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能力提升</a:t>
              </a:r>
              <a:endParaRPr lang="zh-CN" altLang="zh-CN" sz="5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3137391" y="3988249"/>
            <a:ext cx="6800110" cy="1295947"/>
            <a:chOff x="2880717" y="3457525"/>
            <a:chExt cx="6800110" cy="1295947"/>
          </a:xfrm>
        </p:grpSpPr>
        <p:pic>
          <p:nvPicPr>
            <p:cNvPr id="35" name="图片 34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880717" y="3457525"/>
              <a:ext cx="6800110" cy="1295947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</p:pic>
        <p:sp>
          <p:nvSpPr>
            <p:cNvPr id="37" name="折角形 36">
              <a:hlinkClick r:id="rId6" action="ppaction://hlinksldjump">
                <a:snd r:embed="rId4" name="push.wav"/>
              </a:hlinkClick>
            </p:cNvPr>
            <p:cNvSpPr/>
            <p:nvPr/>
          </p:nvSpPr>
          <p:spPr>
            <a:xfrm>
              <a:off x="3513169" y="3615042"/>
              <a:ext cx="5466515" cy="811510"/>
            </a:xfrm>
            <a:prstGeom prst="foldedCorner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0">
                  <a:schemeClr val="accent1">
                    <a:lumMod val="45000"/>
                    <a:lumOff val="55000"/>
                  </a:schemeClr>
                </a:gs>
                <a:gs pos="58000">
                  <a:schemeClr val="accent1">
                    <a:lumMod val="45000"/>
                    <a:lumOff val="55000"/>
                  </a:schemeClr>
                </a:gs>
                <a:gs pos="89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5400" dirty="0" smtClean="0">
                  <a:solidFill>
                    <a:srgbClr val="D60093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智慧拓展</a:t>
              </a:r>
              <a:endParaRPr lang="zh-CN" altLang="zh-CN" sz="5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35133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240757" y="-29970"/>
            <a:ext cx="5619925" cy="831617"/>
            <a:chOff x="3240757" y="-29970"/>
            <a:chExt cx="5619925" cy="831617"/>
          </a:xfrm>
        </p:grpSpPr>
        <p:pic>
          <p:nvPicPr>
            <p:cNvPr id="4" name="图片 3" descr="阴影"/>
            <p:cNvPicPr>
              <a:picLocks noChangeAspect="1"/>
            </p:cNvPicPr>
            <p:nvPr/>
          </p:nvPicPr>
          <p:blipFill>
            <a:blip r:embed="rId3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artisticGlass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3240757" y="31777"/>
              <a:ext cx="5619925" cy="76987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</p:pic>
        <p:sp>
          <p:nvSpPr>
            <p:cNvPr id="6" name="矩形 5"/>
            <p:cNvSpPr/>
            <p:nvPr/>
          </p:nvSpPr>
          <p:spPr>
            <a:xfrm>
              <a:off x="4823136" y="-29970"/>
              <a:ext cx="2448106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4400" dirty="0" smtClean="0">
                  <a:solidFill>
                    <a:srgbClr val="D60093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基础梳理</a:t>
              </a:r>
              <a:endParaRPr lang="zh-CN" altLang="zh-CN" sz="4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61950" y="1079847"/>
            <a:ext cx="5654112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一、完成表格中所缺的单词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60633206"/>
              </p:ext>
            </p:extLst>
          </p:nvPr>
        </p:nvGraphicFramePr>
        <p:xfrm>
          <a:off x="361950" y="1810278"/>
          <a:ext cx="10807700" cy="4166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5" name="文档" r:id="rId6" imgW="3826154" imgH="1474892" progId="Word.Document.12">
                  <p:embed/>
                </p:oleObj>
              </mc:Choice>
              <mc:Fallback>
                <p:oleObj name="文档" r:id="rId6" imgW="3826154" imgH="1474892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61950" y="1810278"/>
                        <a:ext cx="10807700" cy="41661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矩形 4"/>
          <p:cNvSpPr/>
          <p:nvPr/>
        </p:nvSpPr>
        <p:spPr>
          <a:xfrm>
            <a:off x="2376661" y="3721295"/>
            <a:ext cx="105028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mine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3856149" y="3721294"/>
            <a:ext cx="116570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yours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5607189" y="2330983"/>
            <a:ext cx="68640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his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6965509" y="2330983"/>
            <a:ext cx="77777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her</a:t>
            </a:r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8256777" y="3721293"/>
            <a:ext cx="118814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theirs</a:t>
            </a:r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9910673" y="3723671"/>
            <a:ext cx="96051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ours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62451225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  <p:bldP spid="9" grpId="0"/>
      <p:bldP spid="10" grpId="0"/>
      <p:bldP spid="11" grpId="0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3240757" y="-29970"/>
            <a:ext cx="5619925" cy="831617"/>
            <a:chOff x="3240757" y="-29970"/>
            <a:chExt cx="5619925" cy="831617"/>
          </a:xfrm>
        </p:grpSpPr>
        <p:pic>
          <p:nvPicPr>
            <p:cNvPr id="4" name="图片 3" descr="阴影"/>
            <p:cNvPicPr>
              <a:picLocks noChangeAspect="1"/>
            </p:cNvPicPr>
            <p:nvPr/>
          </p:nvPicPr>
          <p:blipFill>
            <a:blip r:embed="rId2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artisticGlass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3240757" y="31777"/>
              <a:ext cx="5619925" cy="76987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</p:pic>
        <p:sp>
          <p:nvSpPr>
            <p:cNvPr id="5" name="矩形 4"/>
            <p:cNvSpPr/>
            <p:nvPr/>
          </p:nvSpPr>
          <p:spPr>
            <a:xfrm>
              <a:off x="4826666" y="-29970"/>
              <a:ext cx="2448106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4400" dirty="0" smtClean="0">
                  <a:solidFill>
                    <a:srgbClr val="D60093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能力提升</a:t>
              </a:r>
              <a:endParaRPr lang="zh-CN" altLang="zh-CN" sz="4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61950" y="801647"/>
            <a:ext cx="10807700" cy="541071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+mn-lt"/>
                <a:cs typeface="Times New Roman" panose="02020603050405020304" pitchFamily="18" charset="0"/>
              </a:rPr>
              <a:t>二、单项选择。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)1.—Are those your English books?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A.Yes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, they are.	</a:t>
            </a:r>
            <a:r>
              <a:rPr lang="en-US" altLang="zh-CN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B.No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, it isn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t.	</a:t>
            </a:r>
            <a:r>
              <a:rPr lang="en-US" altLang="zh-CN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C.Yes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, those are.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)2.—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plant is this?—It’s mine. 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It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s mine.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A.What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B.Whose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C.When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)3.The hat is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A.he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		</a:t>
            </a:r>
            <a:r>
              <a:rPr lang="en-US" altLang="zh-CN" dirty="0" err="1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B.him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		</a:t>
            </a:r>
            <a:r>
              <a:rPr lang="en-US" altLang="zh-CN" dirty="0" err="1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C.his</a:t>
            </a:r>
            <a:endParaRPr lang="zh-CN" altLang="zh-CN" dirty="0">
              <a:solidFill>
                <a:srgbClr val="000000"/>
              </a:solidFill>
              <a:effectLst/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53157" y="1449719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A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753157" y="3215834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B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753157" y="4962285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14369955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3240757" y="-29970"/>
            <a:ext cx="5619925" cy="831617"/>
            <a:chOff x="3240757" y="-29970"/>
            <a:chExt cx="5619925" cy="831617"/>
          </a:xfrm>
        </p:grpSpPr>
        <p:pic>
          <p:nvPicPr>
            <p:cNvPr id="4" name="图片 3" descr="阴影"/>
            <p:cNvPicPr>
              <a:picLocks noChangeAspect="1"/>
            </p:cNvPicPr>
            <p:nvPr/>
          </p:nvPicPr>
          <p:blipFill>
            <a:blip r:embed="rId2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artisticGlass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3240757" y="31777"/>
              <a:ext cx="5619925" cy="76987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</p:pic>
        <p:sp>
          <p:nvSpPr>
            <p:cNvPr id="5" name="矩形 4"/>
            <p:cNvSpPr/>
            <p:nvPr/>
          </p:nvSpPr>
          <p:spPr>
            <a:xfrm>
              <a:off x="4826666" y="-29970"/>
              <a:ext cx="2448106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4400" dirty="0" smtClean="0">
                  <a:solidFill>
                    <a:srgbClr val="D60093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能力提升</a:t>
              </a:r>
              <a:endParaRPr lang="zh-CN" altLang="zh-CN" sz="4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61950" y="1799927"/>
            <a:ext cx="10807700" cy="239950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)4.This is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bedroom.</a:t>
            </a:r>
            <a:r>
              <a:rPr lang="en-US" altLang="zh-CN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A.me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B.my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C.mine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)5.The picture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Nanjing is beautiful.</a:t>
            </a:r>
            <a:r>
              <a:rPr lang="en-US" altLang="zh-CN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A.of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B.to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C.on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53157" y="1881767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B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753157" y="3053559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A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84229261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3240757" y="-29970"/>
            <a:ext cx="5619925" cy="831617"/>
            <a:chOff x="3240757" y="-29970"/>
            <a:chExt cx="5619925" cy="831617"/>
          </a:xfrm>
        </p:grpSpPr>
        <p:pic>
          <p:nvPicPr>
            <p:cNvPr id="4" name="图片 3" descr="阴影"/>
            <p:cNvPicPr>
              <a:picLocks noChangeAspect="1"/>
            </p:cNvPicPr>
            <p:nvPr/>
          </p:nvPicPr>
          <p:blipFill>
            <a:blip r:embed="rId2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artisticGlass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3240757" y="31777"/>
              <a:ext cx="5619925" cy="76987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</p:pic>
        <p:sp>
          <p:nvSpPr>
            <p:cNvPr id="5" name="矩形 4"/>
            <p:cNvSpPr/>
            <p:nvPr/>
          </p:nvSpPr>
          <p:spPr>
            <a:xfrm>
              <a:off x="4826666" y="-29970"/>
              <a:ext cx="2448106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4400" dirty="0" smtClean="0">
                  <a:solidFill>
                    <a:srgbClr val="D60093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智慧拓展</a:t>
              </a:r>
              <a:endParaRPr lang="zh-CN" altLang="zh-CN" sz="4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61950" y="1070015"/>
            <a:ext cx="10807700" cy="417229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+mn-lt"/>
                <a:cs typeface="Times New Roman" panose="02020603050405020304" pitchFamily="18" charset="0"/>
              </a:rPr>
              <a:t>三、仿照示例改写句子。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示例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:It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s my </a:t>
            </a:r>
            <a:r>
              <a:rPr lang="en-US" altLang="zh-CN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picture.→The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picture is mine.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1.It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s his cat.→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r>
              <a:rPr lang="en-US" altLang="zh-CN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                  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2.It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s her schoolbag.→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r>
              <a:rPr lang="en-US" altLang="zh-CN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                           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3.It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s our classroom.→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r>
              <a:rPr lang="en-US" altLang="zh-CN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                           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4.This is their bedroom.→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r>
              <a:rPr lang="en-US" altLang="zh-CN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                            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5.That is your </a:t>
            </a:r>
            <a:r>
              <a:rPr lang="en-US" altLang="zh-CN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dress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.→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r>
              <a:rPr lang="en-US" altLang="zh-CN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                        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effectLst/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240757" y="2251639"/>
            <a:ext cx="6120680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The cat is his.</a:t>
            </a:r>
            <a:r>
              <a:rPr lang="zh-CN" altLang="zh-CN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 smtClean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           The </a:t>
            </a:r>
            <a:r>
              <a:rPr lang="en-US" altLang="zh-CN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schoolbag is hers.</a:t>
            </a:r>
            <a:r>
              <a:rPr lang="zh-CN" altLang="zh-CN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 smtClean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           The </a:t>
            </a:r>
            <a:r>
              <a:rPr lang="en-US" altLang="zh-CN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classroom is ours.</a:t>
            </a:r>
            <a:r>
              <a:rPr lang="zh-CN" altLang="zh-CN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 smtClean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                This </a:t>
            </a:r>
            <a:r>
              <a:rPr lang="en-US" altLang="zh-CN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bedroom is theirs.</a:t>
            </a:r>
            <a:r>
              <a:rPr lang="zh-CN" altLang="zh-CN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 smtClean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            That </a:t>
            </a:r>
            <a:r>
              <a:rPr lang="en-US" altLang="zh-CN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dress is yours.</a:t>
            </a:r>
            <a:endParaRPr lang="zh-CN" altLang="zh-CN" dirty="0">
              <a:solidFill>
                <a:srgbClr val="000000"/>
              </a:solidFill>
              <a:effectLst/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694531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79081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家庭作业</Template>
  <TotalTime>80</TotalTime>
  <Words>76</Words>
  <Application>Microsoft Office PowerPoint</Application>
  <PresentationFormat>自定义</PresentationFormat>
  <Paragraphs>50</Paragraphs>
  <Slides>7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9" baseType="lpstr">
      <vt:lpstr>NEU-BZ-S92</vt:lpstr>
      <vt:lpstr>方正书宋_GBK</vt:lpstr>
      <vt:lpstr>黑体</vt:lpstr>
      <vt:lpstr>华文琥珀</vt:lpstr>
      <vt:lpstr>华文新魏</vt:lpstr>
      <vt:lpstr>隶书</vt:lpstr>
      <vt:lpstr>宋体</vt:lpstr>
      <vt:lpstr>Arial</vt:lpstr>
      <vt:lpstr>Calibri</vt:lpstr>
      <vt:lpstr>Times New Roman</vt:lpstr>
      <vt:lpstr>专业教辅课件Q:251490010</vt:lpstr>
      <vt:lpstr>文档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LvYang</dc:creator>
  <cp:lastModifiedBy>SkyUser</cp:lastModifiedBy>
  <cp:revision>17</cp:revision>
  <dcterms:created xsi:type="dcterms:W3CDTF">2021-03-31T05:26:03Z</dcterms:created>
  <dcterms:modified xsi:type="dcterms:W3CDTF">2026-02-06T01:24:06Z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TAG2">
    <vt:lpwstr>0008007650000000000001024140</vt:lpwstr>
  </property>
  <property fmtid="{D5CDD505-2E9C-101B-9397-08002B2CF9AE}" pid="3" name="KSOProductBuildVer">
    <vt:lpwstr>2052-10.1.0.7698</vt:lpwstr>
  </property>
</Properties>
</file>