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78" r:id="rId8"/>
    <p:sldId id="996" r:id="rId9"/>
    <p:sldId id="999" r:id="rId10"/>
    <p:sldId id="1000" r:id="rId11"/>
    <p:sldId id="1001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六　分数的初步</a:t>
            </a: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认识</a:t>
            </a:r>
            <a:endParaRPr lang="en-US" altLang="zh-CN" sz="4233" b="1" dirty="0" smtClean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  元  总  结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709900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709899" y="3578548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2" name="EM3KSG69.eps" descr="id:214748704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67729"/>
            <a:ext cx="11430000" cy="2959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1567729"/>
                <a:ext cx="11430000" cy="306705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1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比较分子相同的分数时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误以为分母越大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分数值越大。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比一比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en-US" altLang="zh-CN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○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a typeface="方正兰亭中黑_GBK"/>
                    <a:cs typeface="Times New Roman" panose="02020603050405020304" pitchFamily="18" charset="0"/>
                  </a:rPr>
                  <a:t>指点迷津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a typeface="仿宋" panose="02010609060101010101" pitchFamily="49" charset="-122"/>
                    <a:cs typeface="Times New Roman" panose="02020603050405020304" pitchFamily="18" charset="0"/>
                  </a:rPr>
                  <a:t>分子相同的分数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a typeface="仿宋" panose="02010609060101010101" pitchFamily="49" charset="-122"/>
                    <a:cs typeface="Times New Roman" panose="02020603050405020304" pitchFamily="18" charset="0"/>
                  </a:rPr>
                  <a:t>分母越小的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a typeface="仿宋" panose="02010609060101010101" pitchFamily="49" charset="-122"/>
                    <a:cs typeface="Times New Roman" panose="02020603050405020304" pitchFamily="18" charset="0"/>
                  </a:rPr>
                  <a:t>分数值越大。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答案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:&gt;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567729"/>
                <a:ext cx="11430000" cy="3067058"/>
              </a:xfrm>
              <a:prstGeom prst="rect">
                <a:avLst/>
              </a:prstGeom>
              <a:blipFill rotWithShape="0">
                <a:blip r:embed="rId3"/>
                <a:stretch>
                  <a:fillRect l="-1120" t="-398" b="-47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847004"/>
                <a:ext cx="11430000" cy="387029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2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混淆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“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分数单位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”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与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“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分数单位的个数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”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的分数单位是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);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它有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个这样的分数单位。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a typeface="方正兰亭中黑_GBK"/>
                    <a:cs typeface="Times New Roman" panose="02020603050405020304" pitchFamily="18" charset="0"/>
                  </a:rPr>
                  <a:t>指点迷津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ea typeface="仿宋" panose="02010609060101010101" pitchFamily="49" charset="-122"/>
                    <a:cs typeface="Times New Roman" panose="02020603050405020304" pitchFamily="18" charset="0"/>
                  </a:rPr>
                  <a:t>分数单位是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“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ea typeface="仿宋" panose="02010609060101010101" pitchFamily="49" charset="-122"/>
                    <a:cs typeface="Times New Roman" panose="02020603050405020304" pitchFamily="18" charset="0"/>
                  </a:rPr>
                  <a:t>把单位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ea typeface="仿宋" panose="02010609060101010101" pitchFamily="49" charset="-122"/>
                    <a:cs typeface="Times New Roman" panose="02020603050405020304" pitchFamily="18" charset="0"/>
                  </a:rPr>
                  <a:t>‘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1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latin typeface="仿宋" panose="02010609060101010101" pitchFamily="49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’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ea typeface="仿宋" panose="02010609060101010101" pitchFamily="49" charset="-122"/>
                    <a:cs typeface="Times New Roman" panose="02020603050405020304" pitchFamily="18" charset="0"/>
                  </a:rPr>
                  <a:t>平均分成若干份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ea typeface="仿宋" panose="02010609060101010101" pitchFamily="49" charset="-122"/>
                    <a:cs typeface="Times New Roman" panose="02020603050405020304" pitchFamily="18" charset="0"/>
                  </a:rPr>
                  <a:t>表示其中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1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ea typeface="仿宋" panose="02010609060101010101" pitchFamily="49" charset="-122"/>
                    <a:cs typeface="Times New Roman" panose="02020603050405020304" pitchFamily="18" charset="0"/>
                  </a:rPr>
                  <a:t>份的数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”,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ea typeface="仿宋" panose="02010609060101010101" pitchFamily="49" charset="-122"/>
                    <a:cs typeface="Times New Roman" panose="02020603050405020304" pitchFamily="18" charset="0"/>
                  </a:rPr>
                  <a:t>即与原分数分母相同、分子为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1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ea typeface="仿宋" panose="02010609060101010101" pitchFamily="49" charset="-122"/>
                    <a:cs typeface="Times New Roman" panose="02020603050405020304" pitchFamily="18" charset="0"/>
                  </a:rPr>
                  <a:t>的分数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;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ea typeface="仿宋" panose="02010609060101010101" pitchFamily="49" charset="-122"/>
                    <a:cs typeface="Times New Roman" panose="02020603050405020304" pitchFamily="18" charset="0"/>
                  </a:rPr>
                  <a:t>分数单位的个数由分子决定。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答案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3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847004"/>
                <a:ext cx="11430000" cy="3870290"/>
              </a:xfrm>
              <a:prstGeom prst="rect">
                <a:avLst/>
              </a:prstGeom>
              <a:blipFill rotWithShape="0">
                <a:blip r:embed="rId2"/>
                <a:stretch>
                  <a:fillRect l="-1120" t="-472" b="-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988684"/>
                <a:ext cx="11430000" cy="362772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3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等值分数判断时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误将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“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分子分母同时加或减相同数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”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当作等值变换。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判断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zh-CN" altLang="zh-CN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和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是等值分数。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a typeface="方正兰亭中黑_GBK"/>
                    <a:cs typeface="Times New Roman" panose="02020603050405020304" pitchFamily="18" charset="0"/>
                  </a:rPr>
                  <a:t>指点迷津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a typeface="仿宋" panose="02010609060101010101" pitchFamily="49" charset="-122"/>
                    <a:cs typeface="Times New Roman" panose="02020603050405020304" pitchFamily="18" charset="0"/>
                  </a:rPr>
                  <a:t>不能通过分子、分母同时加或减相同数来判断两者是等值分数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a typeface="仿宋" panose="02010609060101010101" pitchFamily="49" charset="-122"/>
                    <a:cs typeface="Times New Roman" panose="02020603050405020304" pitchFamily="18" charset="0"/>
                  </a:rPr>
                  <a:t>可通过画图来判定。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答案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:×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988684"/>
                <a:ext cx="11430000" cy="3627724"/>
              </a:xfrm>
              <a:prstGeom prst="rect">
                <a:avLst/>
              </a:prstGeom>
              <a:blipFill rotWithShape="0">
                <a:blip r:embed="rId2"/>
                <a:stretch>
                  <a:fillRect l="-1120" t="-336" b="-38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277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847004"/>
                <a:ext cx="11430000" cy="387484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4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分数与小数互化时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混淆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“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十分之几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”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与小数的对应关系。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4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分米是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米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用小数表示是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米。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a typeface="方正兰亭中黑_GBK"/>
                    <a:cs typeface="Times New Roman" panose="02020603050405020304" pitchFamily="18" charset="0"/>
                  </a:rPr>
                  <a:t>指点迷津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1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ea typeface="仿宋" panose="02010609060101010101" pitchFamily="49" charset="-122"/>
                    <a:cs typeface="Times New Roman" panose="02020603050405020304" pitchFamily="18" charset="0"/>
                  </a:rPr>
                  <a:t>米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=10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ea typeface="仿宋" panose="02010609060101010101" pitchFamily="49" charset="-122"/>
                    <a:cs typeface="Times New Roman" panose="02020603050405020304" pitchFamily="18" charset="0"/>
                  </a:rPr>
                  <a:t>分米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ea typeface="仿宋" panose="02010609060101010101" pitchFamily="49" charset="-122"/>
                    <a:cs typeface="Times New Roman" panose="02020603050405020304" pitchFamily="18" charset="0"/>
                  </a:rPr>
                  <a:t>将米作为单位时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,1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ea typeface="仿宋" panose="02010609060101010101" pitchFamily="49" charset="-122"/>
                    <a:cs typeface="Times New Roman" panose="02020603050405020304" pitchFamily="18" charset="0"/>
                  </a:rPr>
                  <a:t>分米是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ea typeface="仿宋" panose="02010609060101010101" pitchFamily="49" charset="-122"/>
                    <a:cs typeface="Times New Roman" panose="02020603050405020304" pitchFamily="18" charset="0"/>
                  </a:rPr>
                  <a:t>米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ea typeface="仿宋" panose="02010609060101010101" pitchFamily="49" charset="-122"/>
                    <a:cs typeface="Times New Roman" panose="02020603050405020304" pitchFamily="18" charset="0"/>
                  </a:rPr>
                  <a:t>对应小数为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0.1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ea typeface="仿宋" panose="02010609060101010101" pitchFamily="49" charset="-122"/>
                    <a:cs typeface="Times New Roman" panose="02020603050405020304" pitchFamily="18" charset="0"/>
                  </a:rPr>
                  <a:t>米。需明确长度单位间的进率。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答案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0.4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847004"/>
                <a:ext cx="11430000" cy="3874843"/>
              </a:xfrm>
              <a:prstGeom prst="rect">
                <a:avLst/>
              </a:prstGeom>
              <a:blipFill rotWithShape="0">
                <a:blip r:embed="rId2"/>
                <a:stretch>
                  <a:fillRect l="-1120" t="-472" r="-107" b="-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12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851853"/>
                <a:ext cx="11430000" cy="388054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5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同分母分数加法计算时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误将分母也进行相加。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计算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altLang="zh-CN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=(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a typeface="方正兰亭中黑_GBK"/>
                    <a:cs typeface="Times New Roman" panose="02020603050405020304" pitchFamily="18" charset="0"/>
                  </a:rPr>
                  <a:t>指点迷津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a typeface="仿宋" panose="02010609060101010101" pitchFamily="49" charset="-122"/>
                    <a:cs typeface="Times New Roman" panose="02020603050405020304" pitchFamily="18" charset="0"/>
                  </a:rPr>
                  <a:t>同分母分数加减法的规则是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“</a:t>
                </a:r>
                <a:r>
                  <a:rPr lang="zh-CN" altLang="zh-CN" dirty="0">
                    <a:solidFill>
                      <a:srgbClr val="000000"/>
                    </a:solidFill>
                    <a:ea typeface="仿宋" panose="02010609060101010101" pitchFamily="49" charset="-122"/>
                    <a:cs typeface="Times New Roman" panose="02020603050405020304" pitchFamily="18" charset="0"/>
                  </a:rPr>
                  <a:t>分母不变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a typeface="仿宋" panose="02010609060101010101" pitchFamily="49" charset="-122"/>
                    <a:cs typeface="Times New Roman" panose="02020603050405020304" pitchFamily="18" charset="0"/>
                  </a:rPr>
                  <a:t>分子相加减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”,</a:t>
                </a:r>
                <a:r>
                  <a:rPr lang="zh-CN" altLang="zh-CN" dirty="0">
                    <a:solidFill>
                      <a:srgbClr val="000000"/>
                    </a:solidFill>
                    <a:ea typeface="仿宋" panose="02010609060101010101" pitchFamily="49" charset="-122"/>
                    <a:cs typeface="Times New Roman" panose="02020603050405020304" pitchFamily="18" charset="0"/>
                  </a:rPr>
                  <a:t>分母表示平均分的份数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a typeface="仿宋" panose="02010609060101010101" pitchFamily="49" charset="-122"/>
                    <a:cs typeface="Times New Roman" panose="02020603050405020304" pitchFamily="18" charset="0"/>
                  </a:rPr>
                  <a:t>加减法只针对分子所代表的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“</a:t>
                </a:r>
                <a:r>
                  <a:rPr lang="zh-CN" altLang="zh-CN" dirty="0">
                    <a:solidFill>
                      <a:srgbClr val="000000"/>
                    </a:solidFill>
                    <a:ea typeface="仿宋" panose="02010609060101010101" pitchFamily="49" charset="-122"/>
                    <a:cs typeface="Times New Roman" panose="02020603050405020304" pitchFamily="18" charset="0"/>
                  </a:rPr>
                  <a:t>份数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”</a:t>
                </a:r>
                <a:r>
                  <a:rPr lang="zh-CN" altLang="zh-CN" dirty="0">
                    <a:solidFill>
                      <a:srgbClr val="000000"/>
                    </a:solidFill>
                    <a:ea typeface="仿宋" panose="02010609060101010101" pitchFamily="49" charset="-122"/>
                    <a:cs typeface="Times New Roman" panose="02020603050405020304" pitchFamily="18" charset="0"/>
                  </a:rPr>
                  <a:t>进行运算。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答案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851853"/>
                <a:ext cx="11430000" cy="3880549"/>
              </a:xfrm>
              <a:prstGeom prst="rect">
                <a:avLst/>
              </a:prstGeom>
              <a:blipFill rotWithShape="0">
                <a:blip r:embed="rId2"/>
                <a:stretch>
                  <a:fillRect l="-1120" t="-472" r="-53" b="-1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1430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1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314</TotalTime>
  <Words>136</Words>
  <Application>Microsoft Office PowerPoint</Application>
  <PresentationFormat>宽屏</PresentationFormat>
  <Paragraphs>35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7" baseType="lpstr">
      <vt:lpstr>NEU-BZ-S92</vt:lpstr>
      <vt:lpstr>等线</vt:lpstr>
      <vt:lpstr>方正兰亭中黑_GBK</vt:lpstr>
      <vt:lpstr>方正书宋_GBK</vt:lpstr>
      <vt:lpstr>仿宋</vt:lpstr>
      <vt:lpstr>黑体</vt:lpstr>
      <vt:lpstr>华文隶书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114</cp:revision>
  <dcterms:created xsi:type="dcterms:W3CDTF">2023-06-16T14:45:50Z</dcterms:created>
  <dcterms:modified xsi:type="dcterms:W3CDTF">2026-02-14T05:49:19Z</dcterms:modified>
</cp:coreProperties>
</file>