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ags/tag1.xml" ContentType="application/vnd.openxmlformats-officedocument.presentationml.tag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Layouts/slideLayout6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4" r:id="rId1"/>
    <p:sldMasterId id="2147483729" r:id="rId2"/>
    <p:sldMasterId id="2147483737" r:id="rId3"/>
    <p:sldMasterId id="2147483739" r:id="rId4"/>
  </p:sldMasterIdLst>
  <p:notesMasterIdLst>
    <p:notesMasterId r:id="rId13"/>
  </p:notesMasterIdLst>
  <p:sldIdLst>
    <p:sldId id="998" r:id="rId5"/>
    <p:sldId id="994" r:id="rId6"/>
    <p:sldId id="977" r:id="rId7"/>
    <p:sldId id="999" r:id="rId8"/>
    <p:sldId id="978" r:id="rId9"/>
    <p:sldId id="996" r:id="rId10"/>
    <p:sldId id="979" r:id="rId11"/>
    <p:sldId id="975" r:id="rId12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211" userDrawn="1">
          <p15:clr>
            <a:srgbClr val="A4A3A4"/>
          </p15:clr>
        </p15:guide>
        <p15:guide id="3" orient="horz" pos="527" userDrawn="1">
          <p15:clr>
            <a:srgbClr val="A4A3A4"/>
          </p15:clr>
        </p15:guide>
        <p15:guide id="5" orient="horz" pos="28" userDrawn="1">
          <p15:clr>
            <a:srgbClr val="A4A3A4"/>
          </p15:clr>
        </p15:guide>
        <p15:guide id="9" orient="horz" userDrawn="1">
          <p15:clr>
            <a:srgbClr val="A4A3A4"/>
          </p15:clr>
        </p15:guide>
        <p15:guide id="10" orient="horz" pos="73" userDrawn="1">
          <p15:clr>
            <a:srgbClr val="A4A3A4"/>
          </p15:clr>
        </p15:guide>
        <p15:guide id="11" orient="horz" pos="210" userDrawn="1">
          <p15:clr>
            <a:srgbClr val="A4A3A4"/>
          </p15:clr>
        </p15:guide>
        <p15:guide id="12" orient="horz" pos="845" userDrawn="1">
          <p15:clr>
            <a:srgbClr val="A4A3A4"/>
          </p15:clr>
        </p15:guide>
        <p15:guide id="13" orient="horz" pos="981" userDrawn="1">
          <p15:clr>
            <a:srgbClr val="A4A3A4"/>
          </p15:clr>
        </p15:guide>
        <p15:guide id="14" orient="horz" pos="1139" userDrawn="1">
          <p15:clr>
            <a:srgbClr val="A4A3A4"/>
          </p15:clr>
        </p15:guide>
        <p15:guide id="15" orient="horz" pos="346" userDrawn="1">
          <p15:clr>
            <a:srgbClr val="A4A3A4"/>
          </p15:clr>
        </p15:guide>
        <p15:guide id="16" orient="horz" pos="618" userDrawn="1">
          <p15:clr>
            <a:srgbClr val="A4A3A4"/>
          </p15:clr>
        </p15:guide>
        <p15:guide id="17" orient="horz" pos="754" userDrawn="1">
          <p15:clr>
            <a:srgbClr val="A4A3A4"/>
          </p15:clr>
        </p15:guide>
        <p15:guide id="18" orient="horz" pos="11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F489D"/>
    <a:srgbClr val="ADDAEF"/>
    <a:srgbClr val="1D469C"/>
    <a:srgbClr val="FFFFFF"/>
    <a:srgbClr val="D2E6FE"/>
    <a:srgbClr val="1F8EC2"/>
    <a:srgbClr val="202BC2"/>
    <a:srgbClr val="E4FCFB"/>
    <a:srgbClr val="D7FAF9"/>
    <a:srgbClr val="F8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660"/>
  </p:normalViewPr>
  <p:slideViewPr>
    <p:cSldViewPr snapToGrid="0" showGuides="1">
      <p:cViewPr varScale="1">
        <p:scale>
          <a:sx n="92" d="100"/>
          <a:sy n="92" d="100"/>
        </p:scale>
        <p:origin x="498" y="66"/>
      </p:cViewPr>
      <p:guideLst>
        <p:guide pos="211"/>
        <p:guide orient="horz" pos="527"/>
        <p:guide orient="horz" pos="28"/>
        <p:guide orient="horz"/>
        <p:guide orient="horz" pos="73"/>
        <p:guide orient="horz" pos="210"/>
        <p:guide orient="horz" pos="845"/>
        <p:guide orient="horz" pos="981"/>
        <p:guide orient="horz" pos="1139"/>
        <p:guide orient="horz" pos="346"/>
        <p:guide orient="horz" pos="618"/>
        <p:guide orient="horz" pos="754"/>
        <p:guide orient="horz" pos="11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viewProps" Target="view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5BCF2D-D4ED-4569-B56E-0E0CD9D80676}" type="datetimeFigureOut">
              <a:rPr lang="zh-CN" altLang="en-US" smtClean="0"/>
              <a:t>2026-02-27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43D9C3-819F-45C7-A374-8B6DC5FF1C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1452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04877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5782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08867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="" xmlns:a16="http://schemas.microsoft.com/office/drawing/2014/main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16717822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6865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2235004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29005" y="1752458"/>
            <a:ext cx="11657796" cy="457238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6756" tIns="48379" rIns="96756" bIns="48379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12169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课堂</a:t>
            </a:r>
            <a:r>
              <a:rPr lang="zh-CN" altLang="en-US" sz="12169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练习</a:t>
            </a:r>
            <a:endParaRPr lang="zh-CN" altLang="en-US" sz="12169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918193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7.xml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5.xml"/><Relationship Id="rId4" Type="http://schemas.openxmlformats.org/officeDocument/2006/relationships/audio" Target="../media/audio1.wav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6.xml"/><Relationship Id="rId4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20159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3" action="ppaction://hlinksldjump" highlightClick="1">
              <a:snd r:embed="rId4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93714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6" r:id="rId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0" y="6604259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0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0" y="2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2" action="ppaction://hlinksldjump" highlightClick="1">
              <a:snd r:embed="rId3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7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1465232"/>
      </p:ext>
    </p:extLst>
  </p:cSld>
  <p:clrMap bg1="lt1" tx1="dk1" bg2="lt2" tx2="dk2" accent1="accent1" accent2="accent2" accent3="accent3" accent4="accent4" accent5="accent5" accent6="accent6" hlink="hlink" folHlink="folHlink"/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4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9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44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59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62" indent="-3428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66" indent="-2857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72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20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69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18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6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5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63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9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6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4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3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2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41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0" y="6604259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0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0" y="2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3" action="ppaction://hlinksldjump" highlightClick="1">
              <a:snd r:embed="rId4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7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37144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0" r:id="rId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4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9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44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59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62" indent="-3428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66" indent="-2857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72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20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69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18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6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5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63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9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6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4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3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2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41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slide" Target="slide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33784" y="3581389"/>
            <a:ext cx="11124433" cy="160009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课时　口算和估算</a:t>
            </a:r>
          </a:p>
        </p:txBody>
      </p:sp>
    </p:spTree>
    <p:extLst>
      <p:ext uri="{BB962C8B-B14F-4D97-AF65-F5344CB8AC3E}">
        <p14:creationId xmlns:p14="http://schemas.microsoft.com/office/powerpoint/2010/main" val="3196422694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458747" y="336386"/>
            <a:ext cx="2730231" cy="1107994"/>
          </a:xfrm>
          <a:prstGeom prst="rect">
            <a:avLst/>
          </a:prstGeom>
          <a:noFill/>
        </p:spPr>
        <p:txBody>
          <a:bodyPr wrap="none" lIns="91438" tIns="45719" rIns="91438" bIns="45719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ea typeface="黑体" panose="02010609060101010101" pitchFamily="49" charset="-122"/>
              </a:rPr>
              <a:t>目    录</a:t>
            </a:r>
          </a:p>
        </p:txBody>
      </p:sp>
      <p:sp>
        <p:nvSpPr>
          <p:cNvPr id="6" name="圆角矩形 5">
            <a:hlinkClick r:id="rId2" action="ppaction://hlinksldjump"/>
          </p:cNvPr>
          <p:cNvSpPr/>
          <p:nvPr/>
        </p:nvSpPr>
        <p:spPr>
          <a:xfrm>
            <a:off x="1544904" y="2108256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基础巩固</a:t>
            </a:r>
          </a:p>
        </p:txBody>
      </p:sp>
      <p:sp>
        <p:nvSpPr>
          <p:cNvPr id="7" name="圆角矩形 6">
            <a:hlinkClick r:id="rId3" action="ppaction://hlinksldjump"/>
          </p:cNvPr>
          <p:cNvSpPr/>
          <p:nvPr/>
        </p:nvSpPr>
        <p:spPr>
          <a:xfrm>
            <a:off x="4049359" y="3413710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能力提升</a:t>
            </a:r>
            <a:endParaRPr lang="zh-CN" altLang="en-US" sz="381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8" name="圆角矩形 7">
            <a:hlinkClick r:id="rId4" action="ppaction://hlinksldjump"/>
          </p:cNvPr>
          <p:cNvSpPr/>
          <p:nvPr/>
        </p:nvSpPr>
        <p:spPr>
          <a:xfrm>
            <a:off x="6866055" y="4719164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智慧拓展</a:t>
            </a:r>
          </a:p>
        </p:txBody>
      </p:sp>
    </p:spTree>
    <p:extLst>
      <p:ext uri="{BB962C8B-B14F-4D97-AF65-F5344CB8AC3E}">
        <p14:creationId xmlns:p14="http://schemas.microsoft.com/office/powerpoint/2010/main" val="222363671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28" name="组合 2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30" name="平行四边形 2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1" name="平行四边形 3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2" name="平行四边形 3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3" name="平行四边形 3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9" name="矩形 2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35" name="图片 34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基础巩固</a:t>
              </a:r>
            </a:p>
          </p:txBody>
        </p:sp>
      </p:grpSp>
      <p:sp>
        <p:nvSpPr>
          <p:cNvPr id="3" name="矩形 2"/>
          <p:cNvSpPr>
            <a:spLocks noChangeAspect="1"/>
          </p:cNvSpPr>
          <p:nvPr/>
        </p:nvSpPr>
        <p:spPr>
          <a:xfrm>
            <a:off x="381000" y="848332"/>
            <a:ext cx="11430000" cy="51337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一、口算下面各题。</a:t>
            </a:r>
            <a:r>
              <a:rPr lang="en-US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en-US" altLang="zh-CN" dirty="0" smtClean="0">
              <a:solidFill>
                <a:srgbClr val="000000"/>
              </a:solidFill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6+9=</a:t>
            </a:r>
            <a:r>
              <a:rPr lang="zh-CN" altLang="zh-CN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dirty="0" smtClean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				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12-8=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			50+70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=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/>
            </a:r>
            <a:b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</a:b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60+90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= 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		120-80=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		120-70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=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/>
            </a:r>
            <a:b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</a:b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600+900=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		1200-800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= 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		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1200-700=</a:t>
            </a: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二、填一填。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计算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90+40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时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可以想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:9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个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加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个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是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个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结果</a:t>
            </a: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是</a:t>
            </a:r>
            <a:endParaRPr lang="en-US" altLang="zh-CN" dirty="0" smtClean="0">
              <a:solidFill>
                <a:srgbClr val="000000"/>
              </a:solidFill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计算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140-60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时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可以想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:14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个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减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6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个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是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个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结果</a:t>
            </a: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是</a:t>
            </a:r>
            <a:endParaRPr lang="en-US" altLang="zh-CN" dirty="0" smtClean="0">
              <a:solidFill>
                <a:srgbClr val="000000"/>
              </a:solidFill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</a:t>
            </a:r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1173843" y="1363504"/>
            <a:ext cx="543739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15</a:t>
            </a:r>
            <a:endParaRPr lang="zh-CN" altLang="en-US" sz="2800" dirty="0"/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1495961" y="1940307"/>
            <a:ext cx="723275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150</a:t>
            </a:r>
            <a:endParaRPr lang="zh-CN" altLang="en-US" sz="2800" dirty="0"/>
          </a:p>
        </p:txBody>
      </p:sp>
      <p:sp>
        <p:nvSpPr>
          <p:cNvPr id="16" name="矩形 15"/>
          <p:cNvSpPr>
            <a:spLocks noChangeAspect="1"/>
          </p:cNvSpPr>
          <p:nvPr/>
        </p:nvSpPr>
        <p:spPr>
          <a:xfrm>
            <a:off x="1838861" y="2485937"/>
            <a:ext cx="902811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1500</a:t>
            </a:r>
            <a:endParaRPr lang="zh-CN" altLang="en-US" sz="2800" dirty="0"/>
          </a:p>
        </p:txBody>
      </p:sp>
      <p:sp>
        <p:nvSpPr>
          <p:cNvPr id="17" name="矩形 16"/>
          <p:cNvSpPr>
            <a:spLocks noChangeAspect="1"/>
          </p:cNvSpPr>
          <p:nvPr/>
        </p:nvSpPr>
        <p:spPr>
          <a:xfrm>
            <a:off x="5457679" y="1363504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4</a:t>
            </a:r>
            <a:endParaRPr lang="zh-CN" altLang="en-US" sz="2800" dirty="0"/>
          </a:p>
        </p:txBody>
      </p:sp>
      <p:sp>
        <p:nvSpPr>
          <p:cNvPr id="18" name="矩形 17"/>
          <p:cNvSpPr>
            <a:spLocks noChangeAspect="1"/>
          </p:cNvSpPr>
          <p:nvPr/>
        </p:nvSpPr>
        <p:spPr>
          <a:xfrm>
            <a:off x="5821361" y="1940307"/>
            <a:ext cx="543739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40</a:t>
            </a:r>
            <a:endParaRPr lang="zh-CN" altLang="en-US" sz="2800" dirty="0"/>
          </a:p>
        </p:txBody>
      </p:sp>
      <p:sp>
        <p:nvSpPr>
          <p:cNvPr id="19" name="矩形 18"/>
          <p:cNvSpPr>
            <a:spLocks noChangeAspect="1"/>
          </p:cNvSpPr>
          <p:nvPr/>
        </p:nvSpPr>
        <p:spPr>
          <a:xfrm>
            <a:off x="6164261" y="2485937"/>
            <a:ext cx="723275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>
                <a:solidFill>
                  <a:srgbClr val="FF0000"/>
                </a:solidFill>
              </a:rPr>
              <a:t>4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00</a:t>
            </a:r>
            <a:endParaRPr lang="zh-CN" altLang="en-US" sz="2800" dirty="0"/>
          </a:p>
        </p:txBody>
      </p:sp>
      <p:sp>
        <p:nvSpPr>
          <p:cNvPr id="20" name="矩形 19"/>
          <p:cNvSpPr>
            <a:spLocks noChangeAspect="1"/>
          </p:cNvSpPr>
          <p:nvPr/>
        </p:nvSpPr>
        <p:spPr>
          <a:xfrm>
            <a:off x="9731124" y="1363504"/>
            <a:ext cx="723275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120</a:t>
            </a:r>
            <a:endParaRPr lang="zh-CN" altLang="en-US" sz="2800" dirty="0"/>
          </a:p>
        </p:txBody>
      </p:sp>
      <p:sp>
        <p:nvSpPr>
          <p:cNvPr id="21" name="矩形 20"/>
          <p:cNvSpPr>
            <a:spLocks noChangeAspect="1"/>
          </p:cNvSpPr>
          <p:nvPr/>
        </p:nvSpPr>
        <p:spPr>
          <a:xfrm>
            <a:off x="9842012" y="1940307"/>
            <a:ext cx="543739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50</a:t>
            </a:r>
            <a:endParaRPr lang="zh-CN" altLang="en-US" sz="2800" dirty="0"/>
          </a:p>
        </p:txBody>
      </p:sp>
      <p:sp>
        <p:nvSpPr>
          <p:cNvPr id="22" name="矩形 21"/>
          <p:cNvSpPr>
            <a:spLocks noChangeAspect="1"/>
          </p:cNvSpPr>
          <p:nvPr/>
        </p:nvSpPr>
        <p:spPr>
          <a:xfrm>
            <a:off x="10219496" y="2485937"/>
            <a:ext cx="723275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500</a:t>
            </a:r>
            <a:endParaRPr lang="zh-CN" altLang="en-US" sz="2800" dirty="0"/>
          </a:p>
        </p:txBody>
      </p:sp>
      <p:sp>
        <p:nvSpPr>
          <p:cNvPr id="4" name="矩形 3"/>
          <p:cNvSpPr/>
          <p:nvPr/>
        </p:nvSpPr>
        <p:spPr>
          <a:xfrm>
            <a:off x="5034421" y="3720210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十</a:t>
            </a:r>
            <a:endParaRPr lang="zh-CN" altLang="en-US" dirty="0"/>
          </a:p>
        </p:txBody>
      </p:sp>
      <p:sp>
        <p:nvSpPr>
          <p:cNvPr id="24" name="矩形 23"/>
          <p:cNvSpPr/>
          <p:nvPr/>
        </p:nvSpPr>
        <p:spPr>
          <a:xfrm>
            <a:off x="6869206" y="3720210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十</a:t>
            </a:r>
            <a:endParaRPr lang="zh-CN" altLang="en-US" dirty="0"/>
          </a:p>
        </p:txBody>
      </p:sp>
      <p:sp>
        <p:nvSpPr>
          <p:cNvPr id="25" name="矩形 24"/>
          <p:cNvSpPr/>
          <p:nvPr/>
        </p:nvSpPr>
        <p:spPr>
          <a:xfrm>
            <a:off x="8264161" y="3720210"/>
            <a:ext cx="3642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8</a:t>
            </a:r>
            <a:endParaRPr lang="zh-CN" altLang="en-US" dirty="0"/>
          </a:p>
        </p:txBody>
      </p:sp>
      <p:sp>
        <p:nvSpPr>
          <p:cNvPr id="26" name="矩形 25"/>
          <p:cNvSpPr/>
          <p:nvPr/>
        </p:nvSpPr>
        <p:spPr>
          <a:xfrm>
            <a:off x="9489970" y="3720210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十</a:t>
            </a:r>
            <a:endParaRPr lang="zh-CN" altLang="en-US" dirty="0"/>
          </a:p>
        </p:txBody>
      </p:sp>
      <p:sp>
        <p:nvSpPr>
          <p:cNvPr id="37" name="矩形 36"/>
          <p:cNvSpPr/>
          <p:nvPr/>
        </p:nvSpPr>
        <p:spPr>
          <a:xfrm>
            <a:off x="573692" y="4268151"/>
            <a:ext cx="7232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130</a:t>
            </a:r>
            <a:endParaRPr lang="zh-CN" altLang="en-US" dirty="0"/>
          </a:p>
        </p:txBody>
      </p:sp>
      <p:sp>
        <p:nvSpPr>
          <p:cNvPr id="38" name="矩形 37"/>
          <p:cNvSpPr/>
          <p:nvPr/>
        </p:nvSpPr>
        <p:spPr>
          <a:xfrm>
            <a:off x="5305471" y="4842761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十</a:t>
            </a:r>
            <a:endParaRPr lang="zh-CN" altLang="en-US" dirty="0"/>
          </a:p>
        </p:txBody>
      </p:sp>
      <p:sp>
        <p:nvSpPr>
          <p:cNvPr id="39" name="矩形 38"/>
          <p:cNvSpPr/>
          <p:nvPr/>
        </p:nvSpPr>
        <p:spPr>
          <a:xfrm>
            <a:off x="7140256" y="4842761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十</a:t>
            </a:r>
            <a:endParaRPr lang="zh-CN" altLang="en-US" dirty="0"/>
          </a:p>
        </p:txBody>
      </p:sp>
      <p:sp>
        <p:nvSpPr>
          <p:cNvPr id="40" name="矩形 39"/>
          <p:cNvSpPr/>
          <p:nvPr/>
        </p:nvSpPr>
        <p:spPr>
          <a:xfrm>
            <a:off x="8535211" y="4842761"/>
            <a:ext cx="3642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8</a:t>
            </a:r>
            <a:endParaRPr lang="zh-CN" altLang="en-US" dirty="0"/>
          </a:p>
        </p:txBody>
      </p:sp>
      <p:sp>
        <p:nvSpPr>
          <p:cNvPr id="41" name="矩形 40"/>
          <p:cNvSpPr/>
          <p:nvPr/>
        </p:nvSpPr>
        <p:spPr>
          <a:xfrm>
            <a:off x="9761020" y="4842761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十</a:t>
            </a:r>
            <a:endParaRPr lang="zh-CN" altLang="en-US" dirty="0"/>
          </a:p>
        </p:txBody>
      </p:sp>
      <p:sp>
        <p:nvSpPr>
          <p:cNvPr id="42" name="矩形 41"/>
          <p:cNvSpPr/>
          <p:nvPr/>
        </p:nvSpPr>
        <p:spPr>
          <a:xfrm>
            <a:off x="673795" y="5390702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80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01897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4" grpId="0"/>
      <p:bldP spid="24" grpId="0"/>
      <p:bldP spid="25" grpId="0"/>
      <p:bldP spid="26" grpId="0"/>
      <p:bldP spid="37" grpId="0"/>
      <p:bldP spid="38" grpId="0"/>
      <p:bldP spid="39" grpId="0"/>
      <p:bldP spid="40" grpId="0"/>
      <p:bldP spid="41" grpId="0"/>
      <p:bldP spid="4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99304"/>
            <a:ext cx="11430000" cy="569386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三、选一选。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估算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72+21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时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把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72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看作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70,21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看作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20,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估算的结果是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90	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	</a:t>
            </a:r>
            <a:r>
              <a:rPr lang="zh-CN" altLang="zh-CN" dirty="0" smtClean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93	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		</a:t>
            </a:r>
            <a:r>
              <a:rPr lang="zh-CN" altLang="zh-CN" dirty="0" smtClean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80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计算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110-60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从计数单位角度理解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本质是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11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个一减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6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个一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11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个十减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6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个十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11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个百减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6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个十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妈妈带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100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元买一双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63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元的鞋子和一条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41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元的裤子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实际总价和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100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元的关系是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实际总价等于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100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元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实际总价超过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100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元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实际总价低于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100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元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8847884" y="847004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宋体" panose="02010600030101010101" pitchFamily="2" charset="-122"/>
              </a:rPr>
              <a:t>①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7424330" y="1962044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宋体" panose="02010600030101010101" pitchFamily="2" charset="-122"/>
              </a:rPr>
              <a:t>②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750894" y="3624589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宋体" panose="02010600030101010101" pitchFamily="2" charset="-122"/>
              </a:rPr>
              <a:t>②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9169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28" name="组合 2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30" name="平行四边形 2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1" name="平行四边形 3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2" name="平行四边形 3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3" name="平行四边形 3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9" name="矩形 2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35" name="图片 34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能力提升</a:t>
              </a:r>
              <a:endParaRPr lang="zh-CN" altLang="en-US" sz="3200" dirty="0">
                <a:solidFill>
                  <a:srgbClr val="ED7D31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847004"/>
            <a:ext cx="2797561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四、完成表格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表格 2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3446933914"/>
              </p:ext>
            </p:extLst>
          </p:nvPr>
        </p:nvGraphicFramePr>
        <p:xfrm>
          <a:off x="381000" y="1511870"/>
          <a:ext cx="11430000" cy="4207932"/>
        </p:xfrm>
        <a:graphic>
          <a:graphicData uri="http://schemas.openxmlformats.org/drawingml/2006/table">
            <a:tbl>
              <a:tblPr firstRow="1" firstCol="1" bandRow="1"/>
              <a:tblGrid>
                <a:gridCol w="1188027"/>
                <a:gridCol w="2462646"/>
                <a:gridCol w="2847109"/>
                <a:gridCol w="2493818"/>
                <a:gridCol w="2438400"/>
              </a:tblGrid>
              <a:tr h="2239248"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商品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en-US" altLang="zh-CN" sz="2800" dirty="0" smtClean="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endParaRPr lang="en-US" altLang="zh-CN" sz="2800" dirty="0" smtClean="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endParaRPr lang="en-US" altLang="zh-CN" sz="2800" dirty="0" smtClean="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24501"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原有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120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个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110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个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　　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份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　　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杯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73546"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卖出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50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个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　　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个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90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份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70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杯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70637"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还剩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　　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个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30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个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40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份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80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杯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22" name="MM2KSG31.eps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74854" y="1665041"/>
            <a:ext cx="1516957" cy="1896196"/>
          </a:xfrm>
          <a:prstGeom prst="rect">
            <a:avLst/>
          </a:prstGeom>
        </p:spPr>
      </p:pic>
      <p:pic>
        <p:nvPicPr>
          <p:cNvPr id="23" name="MM2KSG32.eps"/>
          <p:cNvPicPr/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318609" y="1665041"/>
            <a:ext cx="2237853" cy="1896196"/>
          </a:xfrm>
          <a:prstGeom prst="rect">
            <a:avLst/>
          </a:prstGeom>
        </p:spPr>
      </p:pic>
      <p:pic>
        <p:nvPicPr>
          <p:cNvPr id="24" name="MM2KSG33.eps"/>
          <p:cNvPicPr/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320914" y="1665041"/>
            <a:ext cx="1584678" cy="1896196"/>
          </a:xfrm>
          <a:prstGeom prst="rect">
            <a:avLst/>
          </a:prstGeom>
        </p:spPr>
      </p:pic>
      <p:pic>
        <p:nvPicPr>
          <p:cNvPr id="25" name="MM2KSG34.eps"/>
          <p:cNvPicPr/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848881" y="1665041"/>
            <a:ext cx="1423419" cy="1896196"/>
          </a:xfrm>
          <a:prstGeom prst="rect">
            <a:avLst/>
          </a:prstGeom>
        </p:spPr>
      </p:pic>
      <p:sp>
        <p:nvSpPr>
          <p:cNvPr id="26" name="矩形 25"/>
          <p:cNvSpPr>
            <a:spLocks noChangeAspect="1"/>
          </p:cNvSpPr>
          <p:nvPr/>
        </p:nvSpPr>
        <p:spPr>
          <a:xfrm>
            <a:off x="2339667" y="5074908"/>
            <a:ext cx="543739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70</a:t>
            </a:r>
            <a:endParaRPr lang="zh-CN" altLang="en-US" sz="2800" dirty="0"/>
          </a:p>
        </p:txBody>
      </p:sp>
      <p:sp>
        <p:nvSpPr>
          <p:cNvPr id="37" name="矩形 36"/>
          <p:cNvSpPr>
            <a:spLocks noChangeAspect="1"/>
          </p:cNvSpPr>
          <p:nvPr/>
        </p:nvSpPr>
        <p:spPr>
          <a:xfrm>
            <a:off x="4999740" y="4397211"/>
            <a:ext cx="543739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>
                <a:solidFill>
                  <a:srgbClr val="FF0000"/>
                </a:solidFill>
              </a:rPr>
              <a:t>8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0</a:t>
            </a:r>
            <a:endParaRPr lang="zh-CN" altLang="en-US" sz="2800" dirty="0"/>
          </a:p>
        </p:txBody>
      </p:sp>
      <p:sp>
        <p:nvSpPr>
          <p:cNvPr id="38" name="矩形 37"/>
          <p:cNvSpPr>
            <a:spLocks noChangeAspect="1"/>
          </p:cNvSpPr>
          <p:nvPr/>
        </p:nvSpPr>
        <p:spPr>
          <a:xfrm>
            <a:off x="7573646" y="3756637"/>
            <a:ext cx="723275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 smtClean="0">
                <a:solidFill>
                  <a:srgbClr val="FF0000"/>
                </a:solidFill>
              </a:rPr>
              <a:t>13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0</a:t>
            </a:r>
            <a:endParaRPr lang="zh-CN" altLang="en-US" sz="2800" dirty="0"/>
          </a:p>
        </p:txBody>
      </p:sp>
      <p:sp>
        <p:nvSpPr>
          <p:cNvPr id="39" name="矩形 38"/>
          <p:cNvSpPr>
            <a:spLocks noChangeAspect="1"/>
          </p:cNvSpPr>
          <p:nvPr/>
        </p:nvSpPr>
        <p:spPr>
          <a:xfrm>
            <a:off x="10036292" y="3756637"/>
            <a:ext cx="723275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 smtClean="0">
                <a:solidFill>
                  <a:srgbClr val="FF0000"/>
                </a:solidFill>
              </a:rPr>
              <a:t>15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0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500481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37" grpId="0"/>
      <p:bldP spid="38" grpId="0"/>
      <p:bldP spid="3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343026"/>
            <a:ext cx="11430000" cy="171252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五、解决问题。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花店第一批进了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70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束玫瑰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第二批比第一批多进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20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束。第二批进了多少束玫瑰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花店卖出了第二批中的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50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束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第二批还剩下多少束玫瑰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81000" y="3207913"/>
            <a:ext cx="11430000" cy="11523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二年级订了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B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两种杂志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,A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杂志有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28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本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,B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杂志有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49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本。一共有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80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名同学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估算一下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订的杂志够每人一本吗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381000" y="2055546"/>
            <a:ext cx="11430000" cy="11523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70+20=90(</a:t>
            </a:r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束</a:t>
            </a: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90-50=40(</a:t>
            </a:r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束</a:t>
            </a: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381000" y="4360280"/>
            <a:ext cx="11430000" cy="113319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28&lt;30,49&lt;50,30+50=80,28+49&lt;80,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订的杂志不够每人一本。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744273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3" name="组合 2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5" name="平行四边形 4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6" name="平行四边形 5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7" name="平行四边形 6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8" name="平行四边形 7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4" name="矩形 3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10" name="图片 9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智慧拓展</a:t>
              </a:r>
            </a:p>
          </p:txBody>
        </p:sp>
      </p:grpSp>
      <p:sp>
        <p:nvSpPr>
          <p:cNvPr id="12" name="矩形 11"/>
          <p:cNvSpPr>
            <a:spLocks noChangeAspect="1"/>
          </p:cNvSpPr>
          <p:nvPr/>
        </p:nvSpPr>
        <p:spPr>
          <a:xfrm>
            <a:off x="381000" y="1349316"/>
            <a:ext cx="11430000" cy="171252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六、挑战乐园。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两个智能快递柜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,A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柜有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80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件快递。从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柜移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30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件快递到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B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柜后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两柜的快递数相同。原来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B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柜有多少件快递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381000" y="3061836"/>
            <a:ext cx="11430000" cy="11523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移动后</a:t>
            </a: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柜快递数</a:t>
            </a: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:80-30=50(</a:t>
            </a:r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件</a:t>
            </a: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原来</a:t>
            </a: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B</a:t>
            </a:r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柜快递数</a:t>
            </a: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:50-30=20(</a:t>
            </a:r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件</a:t>
            </a: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08443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03171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office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3.xml><?xml version="1.0" encoding="utf-8"?>
<a:theme xmlns:a="http://schemas.openxmlformats.org/drawingml/2006/main" name="1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4" id="{CE7074A4-8E2E-4CBB-87F4-F2447D6AA4C3}" vid="{40F39421-F9B8-4034-A31F-2C3218CA6E23}"/>
    </a:ext>
  </a:extLst>
</a:theme>
</file>

<file path=ppt/theme/theme4.xml><?xml version="1.0" encoding="utf-8"?>
<a:theme xmlns:a="http://schemas.openxmlformats.org/drawingml/2006/main" name="2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4" id="{CE7074A4-8E2E-4CBB-87F4-F2447D6AA4C3}" vid="{40F39421-F9B8-4034-A31F-2C3218CA6E23}"/>
    </a:ext>
  </a:extLst>
</a:theme>
</file>

<file path=ppt/theme/theme5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279</TotalTime>
  <Words>292</Words>
  <Application>Microsoft Office PowerPoint</Application>
  <PresentationFormat>宽屏</PresentationFormat>
  <Paragraphs>86</Paragraphs>
  <Slides>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8</vt:i4>
      </vt:variant>
    </vt:vector>
  </HeadingPairs>
  <TitlesOfParts>
    <vt:vector size="24" baseType="lpstr">
      <vt:lpstr>NEU-BZ-S92</vt:lpstr>
      <vt:lpstr>等线</vt:lpstr>
      <vt:lpstr>方正楷体_GBK</vt:lpstr>
      <vt:lpstr>黑体</vt:lpstr>
      <vt:lpstr>华文隶书</vt:lpstr>
      <vt:lpstr>楷体</vt:lpstr>
      <vt:lpstr>隶书</vt:lpstr>
      <vt:lpstr>宋体</vt:lpstr>
      <vt:lpstr>微软雅黑</vt:lpstr>
      <vt:lpstr>Arial</vt:lpstr>
      <vt:lpstr>Calibri</vt:lpstr>
      <vt:lpstr>Times New Roman</vt:lpstr>
      <vt:lpstr>1_Office 主题</vt:lpstr>
      <vt:lpstr>office</vt:lpstr>
      <vt:lpstr>1</vt:lpstr>
      <vt:lpstr>2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</dc:creator>
  <cp:lastModifiedBy>SkyUser</cp:lastModifiedBy>
  <cp:revision>120</cp:revision>
  <dcterms:created xsi:type="dcterms:W3CDTF">2023-06-16T14:45:50Z</dcterms:created>
  <dcterms:modified xsi:type="dcterms:W3CDTF">2026-02-27T11:48:22Z</dcterms:modified>
</cp:coreProperties>
</file>