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4"/>
  </p:notesMasterIdLst>
  <p:sldIdLst>
    <p:sldId id="990" r:id="rId3"/>
    <p:sldId id="976" r:id="rId4"/>
    <p:sldId id="977" r:id="rId5"/>
    <p:sldId id="991" r:id="rId6"/>
    <p:sldId id="992" r:id="rId7"/>
    <p:sldId id="994" r:id="rId8"/>
    <p:sldId id="978" r:id="rId9"/>
    <p:sldId id="981" r:id="rId10"/>
    <p:sldId id="982" r:id="rId11"/>
    <p:sldId id="979" r:id="rId12"/>
    <p:sldId id="993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1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认识长方形、正方形、三角形和圆</a:t>
            </a: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984412"/>
            <a:ext cx="9700091" cy="45735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八、猜猜信封里面藏着谁。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填序号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信封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里面可能是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altLang="zh-CN" dirty="0" smtClean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            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信封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里面可能是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latin typeface="NEU-BZ-S9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长方形　　　　　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三角形　　　　　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正方形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9" name="XM1KSG120.eps" descr="id:2147487017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3346" y="1786166"/>
            <a:ext cx="1307122" cy="1194558"/>
          </a:xfrm>
          <a:prstGeom prst="rect">
            <a:avLst/>
          </a:prstGeom>
        </p:spPr>
      </p:pic>
      <p:pic>
        <p:nvPicPr>
          <p:cNvPr id="20" name="XM1KSG121.eps" descr="id:2147487024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3346" y="3385969"/>
            <a:ext cx="1307122" cy="1194557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5231045" y="217379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4505754" y="387627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0622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一、下列标志的面分别是什么形状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连一连。</a:t>
            </a:r>
            <a:endParaRPr lang="zh-CN" altLang="zh-CN" dirty="0">
              <a:solidFill>
                <a:srgbClr val="000000"/>
              </a:solidFill>
              <a:latin typeface="NEU-BZ-S92" panose="02020503000000020003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XM1KSG107.eps" descr="id:2147486912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2704" y="1519275"/>
            <a:ext cx="9886593" cy="5034144"/>
          </a:xfrm>
          <a:prstGeom prst="rect">
            <a:avLst/>
          </a:prstGeom>
        </p:spPr>
      </p:pic>
      <p:cxnSp>
        <p:nvCxnSpPr>
          <p:cNvPr id="18" name="直接连接符 17"/>
          <p:cNvCxnSpPr/>
          <p:nvPr/>
        </p:nvCxnSpPr>
        <p:spPr>
          <a:xfrm>
            <a:off x="1766110" y="2437215"/>
            <a:ext cx="2722763" cy="159913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488873" y="2437215"/>
            <a:ext cx="2493818" cy="159913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6698766" y="2593079"/>
            <a:ext cx="2517970" cy="142248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2504209" y="2686597"/>
            <a:ext cx="7149085" cy="134975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2493818" y="4252380"/>
            <a:ext cx="3894891" cy="135871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4939617" y="4252380"/>
            <a:ext cx="3894891" cy="135871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4430872" y="4264947"/>
            <a:ext cx="2562211" cy="134614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1889444" y="4264947"/>
            <a:ext cx="7665851" cy="142258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870"/>
            <a:ext cx="243848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二、填一填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XM1KSG108.eps" descr="id:2147486919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562702"/>
            <a:ext cx="11430000" cy="1331043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3033286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从左边开始数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个是三角形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个是圆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个和第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个是正方形。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从右边开始数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个和第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个是长方形。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27651" y="3064459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811956" y="3064459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9269914" y="3064459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76375" y="3601650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627651" y="415962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643488" y="415962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58969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55952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三、把同一种图形涂上相同的颜色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再数数各有多少个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XM1KSG115.eps" descr="id:2147486926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1714" y="1605756"/>
            <a:ext cx="5838464" cy="3103286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7633855" y="1990926"/>
            <a:ext cx="3048000" cy="23329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个正方形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个长方形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个三角形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/>
            </a:r>
            <a:b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个圆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378536" y="2001317"/>
            <a:ext cx="381000" cy="23329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endParaRPr lang="zh-CN" altLang="zh-CN" sz="3600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endParaRPr lang="zh-CN" altLang="zh-CN" sz="3600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endParaRPr lang="zh-CN" altLang="zh-CN" sz="3600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zh-CN" sz="3600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619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243848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四、圈一圈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4095766"/>
              </p:ext>
            </p:extLst>
          </p:nvPr>
        </p:nvGraphicFramePr>
        <p:xfrm>
          <a:off x="506413" y="1543050"/>
          <a:ext cx="11403012" cy="299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文档" r:id="rId3" imgW="4536180" imgH="1193765" progId="Word.Document.12">
                  <p:embed/>
                </p:oleObj>
              </mc:Choice>
              <mc:Fallback>
                <p:oleObj name="文档" r:id="rId3" imgW="4536180" imgH="11937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6413" y="1543050"/>
                        <a:ext cx="11403012" cy="2995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椭圆 3"/>
          <p:cNvSpPr/>
          <p:nvPr/>
        </p:nvSpPr>
        <p:spPr>
          <a:xfrm>
            <a:off x="4821232" y="1706091"/>
            <a:ext cx="697277" cy="69727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  <p:sp>
        <p:nvSpPr>
          <p:cNvPr id="5" name="椭圆 4"/>
          <p:cNvSpPr/>
          <p:nvPr/>
        </p:nvSpPr>
        <p:spPr>
          <a:xfrm>
            <a:off x="4051218" y="2677945"/>
            <a:ext cx="697277" cy="69727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  <p:sp>
        <p:nvSpPr>
          <p:cNvPr id="6" name="椭圆 5"/>
          <p:cNvSpPr/>
          <p:nvPr/>
        </p:nvSpPr>
        <p:spPr>
          <a:xfrm>
            <a:off x="5523415" y="3676222"/>
            <a:ext cx="697277" cy="69727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900925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6278"/>
            <a:ext cx="11430000" cy="5903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五、在方格纸上画一个长方形、一个正方形和一个三角形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XM1KSG116.eps" descr="id:2147486982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526952"/>
            <a:ext cx="11430000" cy="2426229"/>
          </a:xfrm>
          <a:prstGeom prst="rect">
            <a:avLst/>
          </a:prstGeom>
        </p:spPr>
      </p:pic>
      <p:pic>
        <p:nvPicPr>
          <p:cNvPr id="15" name="JM1KSG36.eps" descr="id:2147485315;FounderCES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81000" y="4085456"/>
            <a:ext cx="11430000" cy="2415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7603"/>
            <a:ext cx="3746538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六、填一填。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填序号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XM1KSG117.eps" descr="id:2147486989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845992"/>
            <a:ext cx="11430000" cy="2573164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3616184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上面的物体中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所有面都是正方形的物体是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);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所有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面都是长方形的物体是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);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只有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两个面是正方形的物体是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);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只有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两个面是圆的物体是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341203" y="370970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117548" y="425370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⑥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502012" y="482006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④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774649" y="537681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632"/>
            <a:ext cx="531106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七、按规律再接着画三个图形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995201"/>
            <a:ext cx="11430000" cy="166587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67930" y="1912073"/>
            <a:ext cx="3871573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000" dirty="0" smtClean="0">
                <a:solidFill>
                  <a:srgbClr val="FF0000"/>
                </a:solidFill>
                <a:cs typeface="宋体" panose="02010600030101010101" pitchFamily="2" charset="-122"/>
              </a:rPr>
              <a:t>△</a:t>
            </a:r>
            <a:r>
              <a:rPr lang="zh-CN" altLang="en-US" sz="5000" dirty="0" smtClean="0">
                <a:solidFill>
                  <a:srgbClr val="FF0000"/>
                </a:solidFill>
                <a:cs typeface="宋体" panose="02010600030101010101" pitchFamily="2" charset="-122"/>
              </a:rPr>
              <a:t>     </a:t>
            </a:r>
            <a:r>
              <a:rPr lang="zh-CN" altLang="zh-CN" sz="5000" dirty="0" smtClean="0">
                <a:solidFill>
                  <a:srgbClr val="FF0000"/>
                </a:solidFill>
                <a:cs typeface="宋体" panose="02010600030101010101" pitchFamily="2" charset="-122"/>
              </a:rPr>
              <a:t>○</a:t>
            </a:r>
            <a:r>
              <a:rPr lang="zh-CN" altLang="en-US" sz="5000" dirty="0" smtClean="0">
                <a:solidFill>
                  <a:srgbClr val="FF0000"/>
                </a:solidFill>
                <a:cs typeface="宋体" panose="02010600030101010101" pitchFamily="2" charset="-122"/>
              </a:rPr>
              <a:t>      </a:t>
            </a:r>
            <a:r>
              <a:rPr lang="zh-CN" altLang="zh-CN" sz="5000" dirty="0" smtClean="0">
                <a:solidFill>
                  <a:srgbClr val="FF0000"/>
                </a:solidFill>
                <a:cs typeface="宋体" panose="02010600030101010101" pitchFamily="2" charset="-122"/>
              </a:rPr>
              <a:t>□</a:t>
            </a:r>
            <a:endParaRPr lang="zh-CN" altLang="en-US" sz="5000" dirty="0"/>
          </a:p>
        </p:txBody>
      </p:sp>
      <p:sp>
        <p:nvSpPr>
          <p:cNvPr id="6" name="矩形 5"/>
          <p:cNvSpPr/>
          <p:nvPr/>
        </p:nvSpPr>
        <p:spPr>
          <a:xfrm>
            <a:off x="7667930" y="2856975"/>
            <a:ext cx="3871573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000" dirty="0">
                <a:solidFill>
                  <a:srgbClr val="FF0000"/>
                </a:solidFill>
                <a:cs typeface="宋体" panose="02010600030101010101" pitchFamily="2" charset="-122"/>
              </a:rPr>
              <a:t>○ </a:t>
            </a:r>
            <a:r>
              <a:rPr lang="zh-CN" altLang="en-US" sz="5000" dirty="0" smtClean="0">
                <a:solidFill>
                  <a:srgbClr val="FF0000"/>
                </a:solidFill>
                <a:cs typeface="宋体" panose="02010600030101010101" pitchFamily="2" charset="-122"/>
              </a:rPr>
              <a:t>    </a:t>
            </a:r>
            <a:r>
              <a:rPr lang="zh-CN" altLang="zh-CN" sz="5000" dirty="0" smtClean="0">
                <a:solidFill>
                  <a:srgbClr val="FF0000"/>
                </a:solidFill>
                <a:cs typeface="宋体" panose="02010600030101010101" pitchFamily="2" charset="-122"/>
              </a:rPr>
              <a:t>△</a:t>
            </a:r>
            <a:r>
              <a:rPr lang="zh-CN" altLang="en-US" sz="5000" dirty="0" smtClean="0">
                <a:solidFill>
                  <a:srgbClr val="FF0000"/>
                </a:solidFill>
                <a:cs typeface="宋体" panose="02010600030101010101" pitchFamily="2" charset="-122"/>
              </a:rPr>
              <a:t>      </a:t>
            </a:r>
            <a:r>
              <a:rPr lang="zh-CN" altLang="zh-CN" sz="5000" dirty="0" smtClean="0">
                <a:solidFill>
                  <a:srgbClr val="FF0000"/>
                </a:solidFill>
                <a:cs typeface="宋体" panose="02010600030101010101" pitchFamily="2" charset="-122"/>
              </a:rPr>
              <a:t>△</a:t>
            </a:r>
            <a:endParaRPr lang="zh-CN" altLang="en-US" sz="5000" dirty="0"/>
          </a:p>
        </p:txBody>
      </p:sp>
    </p:spTree>
    <p:extLst>
      <p:ext uri="{BB962C8B-B14F-4D97-AF65-F5344CB8AC3E}">
        <p14:creationId xmlns:p14="http://schemas.microsoft.com/office/powerpoint/2010/main" val="2312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292</TotalTime>
  <Words>163</Words>
  <Application>Microsoft Office PowerPoint</Application>
  <PresentationFormat>宽屏</PresentationFormat>
  <Paragraphs>51</Paragraphs>
  <Slides>11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7" baseType="lpstr">
      <vt:lpstr>NEU-BZ-S92</vt:lpstr>
      <vt:lpstr>等线</vt:lpstr>
      <vt:lpstr>方正楷体_GBK</vt:lpstr>
      <vt:lpstr>黑体</vt:lpstr>
      <vt:lpstr>华文琥珀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90</cp:revision>
  <dcterms:created xsi:type="dcterms:W3CDTF">2023-06-16T14:45:50Z</dcterms:created>
  <dcterms:modified xsi:type="dcterms:W3CDTF">2026-02-08T01:18:38Z</dcterms:modified>
</cp:coreProperties>
</file>