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5" r:id="rId1"/>
    <p:sldMasterId id="2147483724" r:id="rId2"/>
  </p:sldMasterIdLst>
  <p:notesMasterIdLst>
    <p:notesMasterId r:id="rId10"/>
  </p:notesMasterIdLst>
  <p:sldIdLst>
    <p:sldId id="990" r:id="rId3"/>
    <p:sldId id="976" r:id="rId4"/>
    <p:sldId id="977" r:id="rId5"/>
    <p:sldId id="994" r:id="rId6"/>
    <p:sldId id="978" r:id="rId7"/>
    <p:sldId id="979" r:id="rId8"/>
    <p:sldId id="993" r:id="rId9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211" userDrawn="1">
          <p15:clr>
            <a:srgbClr val="A4A3A4"/>
          </p15:clr>
        </p15:guide>
        <p15:guide id="3" orient="horz" pos="527" userDrawn="1">
          <p15:clr>
            <a:srgbClr val="A4A3A4"/>
          </p15:clr>
        </p15:guide>
        <p15:guide id="5" orient="horz" pos="28" userDrawn="1">
          <p15:clr>
            <a:srgbClr val="A4A3A4"/>
          </p15:clr>
        </p15:guide>
        <p15:guide id="9" orient="horz" userDrawn="1">
          <p15:clr>
            <a:srgbClr val="A4A3A4"/>
          </p15:clr>
        </p15:guide>
        <p15:guide id="10" orient="horz" pos="73" userDrawn="1">
          <p15:clr>
            <a:srgbClr val="A4A3A4"/>
          </p15:clr>
        </p15:guide>
        <p15:guide id="11" orient="horz" pos="210" userDrawn="1">
          <p15:clr>
            <a:srgbClr val="A4A3A4"/>
          </p15:clr>
        </p15:guide>
        <p15:guide id="12" orient="horz" pos="845" userDrawn="1">
          <p15:clr>
            <a:srgbClr val="A4A3A4"/>
          </p15:clr>
        </p15:guide>
        <p15:guide id="13" orient="horz" pos="1003" userDrawn="1">
          <p15:clr>
            <a:srgbClr val="A4A3A4"/>
          </p15:clr>
        </p15:guide>
        <p15:guide id="14" orient="horz" pos="1139" userDrawn="1">
          <p15:clr>
            <a:srgbClr val="A4A3A4"/>
          </p15:clr>
        </p15:guide>
        <p15:guide id="15" orient="horz" pos="346" userDrawn="1">
          <p15:clr>
            <a:srgbClr val="A4A3A4"/>
          </p15:clr>
        </p15:guide>
        <p15:guide id="16" orient="horz" pos="618" userDrawn="1">
          <p15:clr>
            <a:srgbClr val="A4A3A4"/>
          </p15:clr>
        </p15:guide>
        <p15:guide id="17" orient="horz" pos="754" userDrawn="1">
          <p15:clr>
            <a:srgbClr val="A4A3A4"/>
          </p15:clr>
        </p15:guide>
        <p15:guide id="18" orient="horz" pos="48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F489D"/>
    <a:srgbClr val="ADDAEF"/>
    <a:srgbClr val="1D469C"/>
    <a:srgbClr val="FFFFFF"/>
    <a:srgbClr val="D2E6FE"/>
    <a:srgbClr val="1F8EC2"/>
    <a:srgbClr val="202BC2"/>
    <a:srgbClr val="E4FCFB"/>
    <a:srgbClr val="D7FAF9"/>
    <a:srgbClr val="F8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660"/>
  </p:normalViewPr>
  <p:slideViewPr>
    <p:cSldViewPr snapToGrid="0" showGuides="1">
      <p:cViewPr varScale="1">
        <p:scale>
          <a:sx n="92" d="100"/>
          <a:sy n="92" d="100"/>
        </p:scale>
        <p:origin x="498" y="66"/>
      </p:cViewPr>
      <p:guideLst>
        <p:guide pos="211"/>
        <p:guide orient="horz" pos="527"/>
        <p:guide orient="horz" pos="28"/>
        <p:guide orient="horz"/>
        <p:guide orient="horz" pos="73"/>
        <p:guide orient="horz" pos="210"/>
        <p:guide orient="horz" pos="845"/>
        <p:guide orient="horz" pos="1003"/>
        <p:guide orient="horz" pos="1139"/>
        <p:guide orient="horz" pos="346"/>
        <p:guide orient="horz" pos="618"/>
        <p:guide orient="horz" pos="754"/>
        <p:guide orient="horz" pos="48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presProps" Target="presProps.xml"/><Relationship Id="rId5" Type="http://schemas.openxmlformats.org/officeDocument/2006/relationships/slide" Target="slides/slide3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5BCF2D-D4ED-4569-B56E-0E0CD9D80676}" type="datetimeFigureOut">
              <a:rPr lang="zh-CN" altLang="en-US" smtClean="0"/>
              <a:t>2026-02-08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43D9C3-819F-45C7-A374-8B6DC5FF1C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1452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>
                <a:solidFill>
                  <a:prstClr val="black"/>
                </a:solidFill>
              </a:rPr>
              <a:pPr/>
              <a:t>7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6397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office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29005" y="1752458"/>
            <a:ext cx="11657796" cy="457238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6756" tIns="48379" rIns="96756" bIns="48379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12169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课堂</a:t>
            </a:r>
            <a:r>
              <a:rPr lang="zh-CN" altLang="en-US" sz="12169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练习</a:t>
            </a:r>
            <a:endParaRPr lang="zh-CN" altLang="en-US" sz="12169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66350739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5750719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5782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08867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="" xmlns:a16="http://schemas.microsoft.com/office/drawing/2014/main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16717822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6865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slide" Target="../slides/slide2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0" y="6604259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0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0" y="2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4" action="ppaction://hlinksldjump" highlightClick="1">
              <a:snd r:embed="rId5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7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11041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6" r:id="rId1"/>
    <p:sldLayoutId id="2147483750" r:id="rId2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4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9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44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59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62" indent="-3428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66" indent="-2857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72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20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69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18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6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5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63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9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6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4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3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2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41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20159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3.xml"/><Relationship Id="rId1" Type="http://schemas.openxmlformats.org/officeDocument/2006/relationships/slideLayout" Target="../slideLayouts/slideLayout4.xml"/><Relationship Id="rId4" Type="http://schemas.openxmlformats.org/officeDocument/2006/relationships/slide" Target="slide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33784" y="3581389"/>
            <a:ext cx="11124433" cy="160009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课时　分类</a:t>
            </a: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(1)</a:t>
            </a:r>
            <a:endParaRPr lang="zh-CN" altLang="en-US" sz="4233" b="1" dirty="0">
              <a:solidFill>
                <a:srgbClr val="D60093"/>
              </a:solidFill>
              <a:ea typeface="隶书" panose="020105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03385651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458747" y="336386"/>
            <a:ext cx="2730231" cy="1107994"/>
          </a:xfrm>
          <a:prstGeom prst="rect">
            <a:avLst/>
          </a:prstGeom>
          <a:noFill/>
        </p:spPr>
        <p:txBody>
          <a:bodyPr wrap="none" lIns="91438" tIns="45719" rIns="91438" bIns="45719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目    录</a:t>
            </a:r>
          </a:p>
        </p:txBody>
      </p:sp>
      <p:sp>
        <p:nvSpPr>
          <p:cNvPr id="6" name="圆角矩形 5">
            <a:hlinkClick r:id="rId2" action="ppaction://hlinksldjump"/>
          </p:cNvPr>
          <p:cNvSpPr/>
          <p:nvPr/>
        </p:nvSpPr>
        <p:spPr>
          <a:xfrm>
            <a:off x="1459813" y="1992087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基础巩固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7" name="圆角矩形 6">
            <a:hlinkClick r:id="rId3" action="ppaction://hlinksldjump"/>
          </p:cNvPr>
          <p:cNvSpPr/>
          <p:nvPr/>
        </p:nvSpPr>
        <p:spPr>
          <a:xfrm>
            <a:off x="3826328" y="3225639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能力提升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8" name="圆角矩形 7">
            <a:hlinkClick r:id="rId4" action="ppaction://hlinksldjump"/>
          </p:cNvPr>
          <p:cNvSpPr/>
          <p:nvPr/>
        </p:nvSpPr>
        <p:spPr>
          <a:xfrm>
            <a:off x="6487885" y="4459191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智慧拓展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014769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16" name="图片 15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基础巩固</a:t>
              </a:r>
              <a:endParaRPr lang="zh-CN" altLang="en-US" sz="3200" dirty="0">
                <a:solidFill>
                  <a:srgbClr val="ED7D31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18" name="矩形 17"/>
          <p:cNvSpPr>
            <a:spLocks noChangeAspect="1"/>
          </p:cNvSpPr>
          <p:nvPr/>
        </p:nvSpPr>
        <p:spPr>
          <a:xfrm>
            <a:off x="381000" y="776176"/>
            <a:ext cx="11430000" cy="5922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一、下面哪些是学习用品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哪些是生活用品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分一分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再表示分类结果。</a:t>
            </a:r>
            <a:endParaRPr lang="zh-CN" altLang="zh-CN" dirty="0">
              <a:solidFill>
                <a:srgbClr val="000000"/>
              </a:solidFill>
              <a:latin typeface="NEU-BZ-S92" panose="02020503000000020003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21" name="矩形 20"/>
          <p:cNvSpPr>
            <a:spLocks noChangeAspect="1"/>
          </p:cNvSpPr>
          <p:nvPr/>
        </p:nvSpPr>
        <p:spPr>
          <a:xfrm>
            <a:off x="381000" y="3869842"/>
            <a:ext cx="11430000" cy="28931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在学习用品下面的</a:t>
            </a:r>
            <a:r>
              <a:rPr lang="en-US" altLang="zh-CN" dirty="0">
                <a:solidFill>
                  <a:srgbClr val="00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□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里画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en-US" altLang="zh-CN" dirty="0">
                <a:solidFill>
                  <a:srgbClr val="000000"/>
                </a:solidFill>
                <a:latin typeface="Cambria Math" panose="02040503050406030204" pitchFamily="18" charset="0"/>
                <a:cs typeface="Cambria Math" panose="02040503050406030204" pitchFamily="18" charset="0"/>
              </a:rPr>
              <a:t>△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在生活用品下面的</a:t>
            </a:r>
            <a:r>
              <a:rPr lang="en-US" altLang="zh-CN" dirty="0">
                <a:solidFill>
                  <a:srgbClr val="00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□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里画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“○”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 font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rgbClr val="000000"/>
              </a:solidFill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>
              <a:solidFill>
                <a:srgbClr val="000000"/>
              </a:solidFill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学习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用品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楷体" panose="02010609060101010101" pitchFamily="49" charset="-122"/>
                <a:cs typeface="Times New Roman" panose="02020603050405020304" pitchFamily="18" charset="0"/>
              </a:rPr>
              <a:t>　　　　　　　　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生活用品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楷体" panose="02010609060101010101" pitchFamily="49" charset="-122"/>
                <a:cs typeface="Times New Roman" panose="02020603050405020304" pitchFamily="18" charset="0"/>
              </a:rPr>
              <a:t>　　　　　　　　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楷体" panose="02010609060101010101" pitchFamily="49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24" name="LM1KSG07.eps" descr="id:2147487620;FounderCES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29857" y="4590522"/>
            <a:ext cx="4797931" cy="1463369"/>
          </a:xfrm>
          <a:prstGeom prst="rect">
            <a:avLst/>
          </a:prstGeom>
        </p:spPr>
      </p:pic>
      <p:sp>
        <p:nvSpPr>
          <p:cNvPr id="25" name="矩形 24"/>
          <p:cNvSpPr/>
          <p:nvPr/>
        </p:nvSpPr>
        <p:spPr>
          <a:xfrm>
            <a:off x="940432" y="3238633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△</a:t>
            </a:r>
            <a:endParaRPr lang="zh-CN" altLang="en-US" dirty="0"/>
          </a:p>
        </p:txBody>
      </p:sp>
      <p:sp>
        <p:nvSpPr>
          <p:cNvPr id="26" name="矩形 25"/>
          <p:cNvSpPr/>
          <p:nvPr/>
        </p:nvSpPr>
        <p:spPr>
          <a:xfrm>
            <a:off x="2104213" y="3238633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○</a:t>
            </a:r>
            <a:endParaRPr lang="zh-CN" altLang="en-US" dirty="0"/>
          </a:p>
        </p:txBody>
      </p:sp>
      <p:sp>
        <p:nvSpPr>
          <p:cNvPr id="27" name="矩形 26"/>
          <p:cNvSpPr/>
          <p:nvPr/>
        </p:nvSpPr>
        <p:spPr>
          <a:xfrm>
            <a:off x="3060405" y="3238633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△</a:t>
            </a:r>
            <a:endParaRPr lang="zh-CN" altLang="en-US" dirty="0"/>
          </a:p>
        </p:txBody>
      </p:sp>
      <p:sp>
        <p:nvSpPr>
          <p:cNvPr id="28" name="矩形 27"/>
          <p:cNvSpPr/>
          <p:nvPr/>
        </p:nvSpPr>
        <p:spPr>
          <a:xfrm>
            <a:off x="4433213" y="3238633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△</a:t>
            </a:r>
            <a:endParaRPr lang="zh-CN" altLang="en-US" dirty="0"/>
          </a:p>
        </p:txBody>
      </p:sp>
      <p:sp>
        <p:nvSpPr>
          <p:cNvPr id="29" name="矩形 28"/>
          <p:cNvSpPr/>
          <p:nvPr/>
        </p:nvSpPr>
        <p:spPr>
          <a:xfrm>
            <a:off x="6128366" y="3238633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○</a:t>
            </a:r>
            <a:endParaRPr lang="zh-CN" altLang="en-US" dirty="0"/>
          </a:p>
        </p:txBody>
      </p:sp>
      <p:sp>
        <p:nvSpPr>
          <p:cNvPr id="30" name="矩形 29"/>
          <p:cNvSpPr/>
          <p:nvPr/>
        </p:nvSpPr>
        <p:spPr>
          <a:xfrm>
            <a:off x="7306286" y="3238633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△</a:t>
            </a:r>
            <a:endParaRPr lang="zh-CN" altLang="en-US" dirty="0"/>
          </a:p>
        </p:txBody>
      </p:sp>
      <p:sp>
        <p:nvSpPr>
          <p:cNvPr id="31" name="矩形 30"/>
          <p:cNvSpPr/>
          <p:nvPr/>
        </p:nvSpPr>
        <p:spPr>
          <a:xfrm>
            <a:off x="8458321" y="3238633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○</a:t>
            </a:r>
            <a:endParaRPr lang="zh-CN" altLang="en-US" dirty="0"/>
          </a:p>
        </p:txBody>
      </p:sp>
      <p:sp>
        <p:nvSpPr>
          <p:cNvPr id="32" name="矩形 31"/>
          <p:cNvSpPr/>
          <p:nvPr/>
        </p:nvSpPr>
        <p:spPr>
          <a:xfrm>
            <a:off x="9706213" y="3238633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○</a:t>
            </a:r>
            <a:endParaRPr lang="zh-CN" altLang="en-US" dirty="0"/>
          </a:p>
        </p:txBody>
      </p:sp>
      <p:sp>
        <p:nvSpPr>
          <p:cNvPr id="33" name="矩形 32"/>
          <p:cNvSpPr/>
          <p:nvPr/>
        </p:nvSpPr>
        <p:spPr>
          <a:xfrm>
            <a:off x="10802575" y="3238633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○</a:t>
            </a:r>
            <a:endParaRPr lang="zh-CN" altLang="en-US" dirty="0"/>
          </a:p>
        </p:txBody>
      </p:sp>
      <p:sp>
        <p:nvSpPr>
          <p:cNvPr id="34" name="矩形 33"/>
          <p:cNvSpPr/>
          <p:nvPr/>
        </p:nvSpPr>
        <p:spPr>
          <a:xfrm>
            <a:off x="2542321" y="6148474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  <a:latin typeface="NEU-BZ-S92"/>
                <a:cs typeface="Times New Roman" panose="02020603050405020304" pitchFamily="18" charset="0"/>
              </a:rPr>
              <a:t>☆☆☆☆</a:t>
            </a:r>
            <a:endParaRPr lang="zh-CN" altLang="en-US" dirty="0"/>
          </a:p>
        </p:txBody>
      </p:sp>
      <p:sp>
        <p:nvSpPr>
          <p:cNvPr id="35" name="矩形 34"/>
          <p:cNvSpPr/>
          <p:nvPr/>
        </p:nvSpPr>
        <p:spPr>
          <a:xfrm>
            <a:off x="7124946" y="6148474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  <a:latin typeface="NEU-BZ-S92"/>
                <a:cs typeface="Times New Roman" panose="02020603050405020304" pitchFamily="18" charset="0"/>
              </a:rPr>
              <a:t>☆☆☆☆☆</a:t>
            </a:r>
            <a:endParaRPr lang="zh-CN" altLang="en-US" dirty="0"/>
          </a:p>
        </p:txBody>
      </p:sp>
      <p:pic>
        <p:nvPicPr>
          <p:cNvPr id="36" name="25JKSG75.eps" descr="id:2147489155;FounderCES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58374" y="1399841"/>
            <a:ext cx="10875253" cy="23928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1897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338715"/>
            <a:ext cx="11430000" cy="5922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二、分一分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将序号填在相应的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里。</a:t>
            </a:r>
            <a:endParaRPr lang="zh-CN" altLang="zh-CN" dirty="0">
              <a:solidFill>
                <a:srgbClr val="000000"/>
              </a:solidFill>
              <a:latin typeface="NEU-BZ-S92" panose="02020503000000020003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LM1KSG09.eps" descr="id:2147487634;FounderCES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1000" y="994467"/>
            <a:ext cx="11430000" cy="4228524"/>
          </a:xfrm>
          <a:prstGeom prst="rect">
            <a:avLst/>
          </a:prstGeom>
        </p:spPr>
      </p:pic>
      <p:sp>
        <p:nvSpPr>
          <p:cNvPr id="4" name="矩形 3"/>
          <p:cNvSpPr>
            <a:spLocks noChangeAspect="1"/>
          </p:cNvSpPr>
          <p:nvPr/>
        </p:nvSpPr>
        <p:spPr>
          <a:xfrm>
            <a:off x="381000" y="5373357"/>
            <a:ext cx="11430000" cy="5922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服装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:(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交通工具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:(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学习用品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:(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269736" y="5494305"/>
            <a:ext cx="169309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宋体" panose="02010600030101010101" pitchFamily="2" charset="-122"/>
              </a:rPr>
              <a:t>①③⑧</a:t>
            </a:r>
            <a:r>
              <a:rPr lang="en-US" altLang="zh-CN" dirty="0">
                <a:solidFill>
                  <a:srgbClr val="FF0000"/>
                </a:solidFill>
                <a:latin typeface="Cambria Math" panose="02040503050406030204" pitchFamily="18" charset="0"/>
                <a:cs typeface="Cambria Math" panose="02040503050406030204" pitchFamily="18" charset="0"/>
              </a:rPr>
              <a:t>⑫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4833653" y="5494305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宋体" panose="02010600030101010101" pitchFamily="2" charset="-122"/>
              </a:rPr>
              <a:t>②⑤⑦⑩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8345944" y="5494305"/>
            <a:ext cx="169309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宋体" panose="02010600030101010101" pitchFamily="2" charset="-122"/>
              </a:rPr>
              <a:t>④⑥⑨</a:t>
            </a:r>
            <a:r>
              <a:rPr lang="en-US" altLang="zh-CN" dirty="0">
                <a:solidFill>
                  <a:srgbClr val="FF0000"/>
                </a:solidFill>
                <a:latin typeface="Cambria Math" panose="02040503050406030204" pitchFamily="18" charset="0"/>
                <a:cs typeface="Cambria Math" panose="02040503050406030204" pitchFamily="18" charset="0"/>
              </a:rPr>
              <a:t>⑪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345902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21" name="图片 20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能力提升</a:t>
              </a:r>
              <a:endParaRPr lang="zh-CN" altLang="en-US" sz="3200" dirty="0">
                <a:solidFill>
                  <a:srgbClr val="ED7D31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15" name="矩形 14"/>
          <p:cNvSpPr>
            <a:spLocks noChangeAspect="1"/>
          </p:cNvSpPr>
          <p:nvPr/>
        </p:nvSpPr>
        <p:spPr>
          <a:xfrm>
            <a:off x="381000" y="849343"/>
            <a:ext cx="11430000" cy="569386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三、按不同标准分类。</a:t>
            </a:r>
            <a:endParaRPr lang="zh-CN" altLang="zh-CN" dirty="0">
              <a:solidFill>
                <a:srgbClr val="000000"/>
              </a:solidFill>
              <a:latin typeface="NEU-BZ-S92" panose="02020503000000020003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男、女生各有多少人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画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“○”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表示男生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画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en-US" altLang="zh-CN" dirty="0">
                <a:solidFill>
                  <a:srgbClr val="000000"/>
                </a:solidFill>
                <a:latin typeface="Cambria Math" panose="02040503050406030204" pitchFamily="18" charset="0"/>
                <a:cs typeface="Cambria Math" panose="02040503050406030204" pitchFamily="18" charset="0"/>
              </a:rPr>
              <a:t>△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表示女生。</a:t>
            </a:r>
            <a:endParaRPr lang="zh-CN" altLang="zh-CN" dirty="0">
              <a:solidFill>
                <a:srgbClr val="000000"/>
              </a:solidFill>
              <a:latin typeface="NEU-BZ-S92" panose="02020503000000020003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男生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                </a:t>
            </a:r>
            <a:r>
              <a:rPr lang="en-US" altLang="zh-CN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          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cs typeface="Times New Roman" panose="02020603050405020304" pitchFamily="18" charset="0"/>
              </a:rPr>
              <a:t>       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</a:t>
            </a:r>
            <a:endParaRPr lang="en-US" altLang="zh-CN" dirty="0" smtClean="0">
              <a:solidFill>
                <a:srgbClr val="000000"/>
              </a:solidFill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女生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楷体" panose="02010609060101010101" pitchFamily="49" charset="-122"/>
                <a:cs typeface="Times New Roman" panose="02020603050405020304" pitchFamily="18" charset="0"/>
              </a:rPr>
              <a:t>　　　　　　　　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楷体" panose="02010609060101010101" pitchFamily="49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 panose="02020503000000020003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参加每种活动的分别有多少人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画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en-US" altLang="zh-CN" dirty="0">
                <a:solidFill>
                  <a:srgbClr val="000000"/>
                </a:solidFill>
                <a:latin typeface="Cambria Math" panose="02040503050406030204" pitchFamily="18" charset="0"/>
                <a:ea typeface="NEU-BZ-S92" panose="02020503000000020003"/>
                <a:cs typeface="Times New Roman" panose="02020603050405020304" pitchFamily="18" charset="0"/>
              </a:rPr>
              <a:t>□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表示。</a:t>
            </a:r>
            <a:endParaRPr lang="zh-CN" altLang="zh-CN" dirty="0">
              <a:solidFill>
                <a:srgbClr val="000000"/>
              </a:solidFill>
              <a:latin typeface="NEU-BZ-S92" panose="02020503000000020003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打篮球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楷体" panose="02010609060101010101" pitchFamily="49" charset="-122"/>
                <a:cs typeface="Times New Roman" panose="02020603050405020304" pitchFamily="18" charset="0"/>
              </a:rPr>
              <a:t>　　　　　　　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楷体" panose="02010609060101010101" pitchFamily="49" charset="-122"/>
                <a:cs typeface="Times New Roman" panose="02020603050405020304" pitchFamily="18" charset="0"/>
              </a:rPr>
              <a:t> 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</a:t>
            </a:r>
            <a:endParaRPr lang="en-US" altLang="zh-CN" dirty="0" smtClean="0">
              <a:solidFill>
                <a:srgbClr val="000000"/>
              </a:solidFill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踢毽子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楷体" panose="02010609060101010101" pitchFamily="49" charset="-122"/>
                <a:cs typeface="Times New Roman" panose="02020603050405020304" pitchFamily="18" charset="0"/>
              </a:rPr>
              <a:t>　　　　　　　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楷体" panose="02010609060101010101" pitchFamily="49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 panose="02020503000000020003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跳皮筋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楷体" panose="02010609060101010101" pitchFamily="49" charset="-122"/>
                <a:cs typeface="Times New Roman" panose="02020603050405020304" pitchFamily="18" charset="0"/>
              </a:rPr>
              <a:t>　　　　　　　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楷体" panose="02010609060101010101" pitchFamily="49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 panose="02020503000000020003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按不同标准分类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分类结果往往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但总数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均选填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相同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或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不同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effectLst/>
              <a:latin typeface="NEU-BZ-S92" panose="02020503000000020003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9" name="25JKSG11.eps" descr="id:2147489183;FounderCES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57210" y="2517052"/>
            <a:ext cx="4501070" cy="1286020"/>
          </a:xfrm>
          <a:prstGeom prst="rect">
            <a:avLst/>
          </a:prstGeom>
        </p:spPr>
      </p:pic>
      <p:sp>
        <p:nvSpPr>
          <p:cNvPr id="16" name="矩形 15"/>
          <p:cNvSpPr/>
          <p:nvPr/>
        </p:nvSpPr>
        <p:spPr>
          <a:xfrm>
            <a:off x="1659094" y="2037177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</a:rPr>
              <a:t>○○○○</a:t>
            </a:r>
            <a:endParaRPr lang="zh-CN" altLang="en-US" dirty="0"/>
          </a:p>
        </p:txBody>
      </p:sp>
      <p:sp>
        <p:nvSpPr>
          <p:cNvPr id="17" name="矩形 16"/>
          <p:cNvSpPr/>
          <p:nvPr/>
        </p:nvSpPr>
        <p:spPr>
          <a:xfrm>
            <a:off x="1659094" y="2562849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宋体" panose="02010600030101010101" pitchFamily="2" charset="-122"/>
              </a:rPr>
              <a:t>△△△△</a:t>
            </a:r>
            <a:r>
              <a:rPr lang="en-US" altLang="zh-CN" dirty="0">
                <a:solidFill>
                  <a:srgbClr val="FF0000"/>
                </a:solidFill>
                <a:latin typeface="Cambria Math" panose="02040503050406030204" pitchFamily="18" charset="0"/>
                <a:cs typeface="Cambria Math" panose="02040503050406030204" pitchFamily="18" charset="0"/>
              </a:rPr>
              <a:t>△</a:t>
            </a:r>
            <a:endParaRPr lang="zh-CN" altLang="en-US" dirty="0"/>
          </a:p>
        </p:txBody>
      </p:sp>
      <p:sp>
        <p:nvSpPr>
          <p:cNvPr id="18" name="矩形 17"/>
          <p:cNvSpPr/>
          <p:nvPr/>
        </p:nvSpPr>
        <p:spPr>
          <a:xfrm>
            <a:off x="2052630" y="3696276"/>
            <a:ext cx="83388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  <a:latin typeface="Cambria Math" panose="02040503050406030204" pitchFamily="18" charset="0"/>
                <a:ea typeface="NEU-BZ-S92" panose="02020503000000020003"/>
                <a:cs typeface="Times New Roman" panose="02020603050405020304" pitchFamily="18" charset="0"/>
              </a:rPr>
              <a:t>□□□</a:t>
            </a:r>
            <a:endParaRPr lang="zh-CN" altLang="en-US" dirty="0"/>
          </a:p>
        </p:txBody>
      </p:sp>
      <p:sp>
        <p:nvSpPr>
          <p:cNvPr id="23" name="矩形 22"/>
          <p:cNvSpPr/>
          <p:nvPr/>
        </p:nvSpPr>
        <p:spPr>
          <a:xfrm>
            <a:off x="2052630" y="4240278"/>
            <a:ext cx="61747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solidFill>
                  <a:srgbClr val="FF0000"/>
                </a:solidFill>
                <a:latin typeface="Cambria Math" panose="02040503050406030204" pitchFamily="18" charset="0"/>
                <a:ea typeface="NEU-BZ-S92" panose="02020503000000020003"/>
                <a:cs typeface="Times New Roman" panose="02020603050405020304" pitchFamily="18" charset="0"/>
              </a:rPr>
              <a:t>□□</a:t>
            </a:r>
            <a:endParaRPr lang="zh-CN" altLang="en-US" dirty="0"/>
          </a:p>
        </p:txBody>
      </p:sp>
      <p:sp>
        <p:nvSpPr>
          <p:cNvPr id="24" name="矩形 23"/>
          <p:cNvSpPr/>
          <p:nvPr/>
        </p:nvSpPr>
        <p:spPr>
          <a:xfrm>
            <a:off x="2052630" y="4800800"/>
            <a:ext cx="105028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  <a:latin typeface="Cambria Math" panose="02040503050406030204" pitchFamily="18" charset="0"/>
                <a:ea typeface="NEU-BZ-S92" panose="02020503000000020003"/>
                <a:cs typeface="Times New Roman" panose="02020603050405020304" pitchFamily="18" charset="0"/>
              </a:rPr>
              <a:t>□□□□</a:t>
            </a:r>
            <a:endParaRPr lang="zh-CN" altLang="en-US" dirty="0"/>
          </a:p>
        </p:txBody>
      </p:sp>
      <p:sp>
        <p:nvSpPr>
          <p:cNvPr id="25" name="矩形 24"/>
          <p:cNvSpPr/>
          <p:nvPr/>
        </p:nvSpPr>
        <p:spPr>
          <a:xfrm>
            <a:off x="5634203" y="5380653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不同</a:t>
            </a:r>
            <a:endParaRPr lang="zh-CN" altLang="en-US" dirty="0"/>
          </a:p>
        </p:txBody>
      </p:sp>
      <p:sp>
        <p:nvSpPr>
          <p:cNvPr id="26" name="矩形 25"/>
          <p:cNvSpPr/>
          <p:nvPr/>
        </p:nvSpPr>
        <p:spPr>
          <a:xfrm>
            <a:off x="8086458" y="5380653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相同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00481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8" grpId="0"/>
      <p:bldP spid="23" grpId="0"/>
      <p:bldP spid="24" grpId="0"/>
      <p:bldP spid="25" grpId="0"/>
      <p:bldP spid="2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3" name="组合 2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5" name="平行四边形 4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6" name="平行四边形 5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7" name="平行四边形 6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8" name="平行四边形 7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4" name="矩形 3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10" name="图片 9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智慧拓展</a:t>
              </a:r>
              <a:endParaRPr lang="zh-CN" altLang="en-US" sz="3200" dirty="0">
                <a:solidFill>
                  <a:srgbClr val="ED7D31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12" name="矩形 11"/>
          <p:cNvSpPr>
            <a:spLocks noChangeAspect="1"/>
          </p:cNvSpPr>
          <p:nvPr/>
        </p:nvSpPr>
        <p:spPr>
          <a:xfrm>
            <a:off x="381000" y="984932"/>
            <a:ext cx="11430000" cy="11523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四、购物。</a:t>
            </a:r>
            <a:endParaRPr lang="zh-CN" altLang="zh-CN" dirty="0">
              <a:solidFill>
                <a:srgbClr val="000000"/>
              </a:solidFill>
              <a:latin typeface="NEU-BZ-S92" panose="02020503000000020003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超市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的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楼卖玩具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,2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楼卖服装鞋帽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,3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楼卖文具</a:t>
            </a: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3" name="LM1KSG11.eps" descr="id:2147487671;FounderCES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02095" y="2282773"/>
            <a:ext cx="8987811" cy="3043791"/>
          </a:xfrm>
          <a:prstGeom prst="rect">
            <a:avLst/>
          </a:prstGeom>
        </p:spPr>
      </p:pic>
      <p:sp>
        <p:nvSpPr>
          <p:cNvPr id="14" name="矩形 13"/>
          <p:cNvSpPr>
            <a:spLocks noChangeAspect="1"/>
          </p:cNvSpPr>
          <p:nvPr/>
        </p:nvSpPr>
        <p:spPr>
          <a:xfrm>
            <a:off x="3591844" y="3090244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endParaRPr lang="zh-CN" altLang="en-US" sz="2800" dirty="0"/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7883330" y="2965553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3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708443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095152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4" id="{CE7074A4-8E2E-4CBB-87F4-F2447D6AA4C3}" vid="{40F39421-F9B8-4034-A31F-2C3218CA6E23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324</TotalTime>
  <Words>175</Words>
  <Application>Microsoft Office PowerPoint</Application>
  <PresentationFormat>宽屏</PresentationFormat>
  <Paragraphs>53</Paragraphs>
  <Slides>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7</vt:i4>
      </vt:variant>
    </vt:vector>
  </HeadingPairs>
  <TitlesOfParts>
    <vt:vector size="23" baseType="lpstr">
      <vt:lpstr>NEU-BZ-S92</vt:lpstr>
      <vt:lpstr>等线</vt:lpstr>
      <vt:lpstr>方正楷体_GBK</vt:lpstr>
      <vt:lpstr>黑体</vt:lpstr>
      <vt:lpstr>华文琥珀</vt:lpstr>
      <vt:lpstr>华文隶书</vt:lpstr>
      <vt:lpstr>楷体</vt:lpstr>
      <vt:lpstr>隶书</vt:lpstr>
      <vt:lpstr>宋体</vt:lpstr>
      <vt:lpstr>微软雅黑</vt:lpstr>
      <vt:lpstr>Arial</vt:lpstr>
      <vt:lpstr>Calibri</vt:lpstr>
      <vt:lpstr>Cambria Math</vt:lpstr>
      <vt:lpstr>Times New Roman</vt:lpstr>
      <vt:lpstr>office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</dc:creator>
  <cp:lastModifiedBy>SkyUser</cp:lastModifiedBy>
  <cp:revision>90</cp:revision>
  <dcterms:created xsi:type="dcterms:W3CDTF">2023-06-16T14:45:50Z</dcterms:created>
  <dcterms:modified xsi:type="dcterms:W3CDTF">2026-02-08T01:42:25Z</dcterms:modified>
</cp:coreProperties>
</file>