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24" r:id="rId2"/>
  </p:sldMasterIdLst>
  <p:notesMasterIdLst>
    <p:notesMasterId r:id="rId14"/>
  </p:notesMasterIdLst>
  <p:sldIdLst>
    <p:sldId id="990" r:id="rId3"/>
    <p:sldId id="976" r:id="rId4"/>
    <p:sldId id="977" r:id="rId5"/>
    <p:sldId id="991" r:id="rId6"/>
    <p:sldId id="992" r:id="rId7"/>
    <p:sldId id="994" r:id="rId8"/>
    <p:sldId id="978" r:id="rId9"/>
    <p:sldId id="981" r:id="rId10"/>
    <p:sldId id="983" r:id="rId11"/>
    <p:sldId id="979" r:id="rId12"/>
    <p:sldId id="993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5" orient="horz" pos="2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73" userDrawn="1">
          <p15:clr>
            <a:srgbClr val="A4A3A4"/>
          </p15:clr>
        </p15:guide>
        <p15:guide id="11" orient="horz" pos="210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1139" userDrawn="1">
          <p15:clr>
            <a:srgbClr val="A4A3A4"/>
          </p15:clr>
        </p15:guide>
        <p15:guide id="15" orient="horz" pos="346" userDrawn="1">
          <p15:clr>
            <a:srgbClr val="A4A3A4"/>
          </p15:clr>
        </p15:guide>
        <p15:guide id="16" orient="horz" pos="618" userDrawn="1">
          <p15:clr>
            <a:srgbClr val="A4A3A4"/>
          </p15:clr>
        </p15:guide>
        <p15:guide id="17" orient="horz" pos="754" userDrawn="1">
          <p15:clr>
            <a:srgbClr val="A4A3A4"/>
          </p15:clr>
        </p15:guide>
        <p15:guide id="18" orient="horz" pos="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89D"/>
    <a:srgbClr val="ADDAEF"/>
    <a:srgbClr val="1D469C"/>
    <a:srgbClr val="FFFFFF"/>
    <a:srgbClr val="D2E6FE"/>
    <a:srgbClr val="1F8EC2"/>
    <a:srgbClr val="202BC2"/>
    <a:srgbClr val="E4FCFB"/>
    <a:srgbClr val="D7FAF9"/>
    <a:srgbClr val="F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66"/>
      </p:cViewPr>
      <p:guideLst>
        <p:guide pos="211"/>
        <p:guide orient="horz" pos="527"/>
        <p:guide orient="horz" pos="28"/>
        <p:guide orient="horz"/>
        <p:guide orient="horz" pos="73"/>
        <p:guide orient="horz" pos="210"/>
        <p:guide orient="horz" pos="845"/>
        <p:guide orient="horz" pos="981"/>
        <p:guide orient="horz" pos="1139"/>
        <p:guide orient="horz" pos="346"/>
        <p:guide orient="horz" pos="618"/>
        <p:guide orient="horz" pos="754"/>
        <p:guide orient="horz" pos="1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BCF2D-D4ED-4569-B56E-0E0CD9D80676}" type="datetimeFigureOut">
              <a:rPr lang="zh-CN" altLang="en-US" smtClean="0"/>
              <a:t>2026-02-08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3D9C3-819F-45C7-A374-8B6DC5FF1C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3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ffice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9005" y="1752458"/>
            <a:ext cx="11657796" cy="4572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spcFirstLastPara="1" wrap="none" lIns="96756" tIns="48379" rIns="96756" bIns="48379" numCol="1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2169" dirty="0" smtClean="0">
                <a:ln w="0"/>
                <a:gradFill>
                  <a:gsLst>
                    <a:gs pos="25000">
                      <a:srgbClr val="339966"/>
                    </a:gs>
                    <a:gs pos="0">
                      <a:srgbClr val="D60093"/>
                    </a:gs>
                    <a:gs pos="65000">
                      <a:srgbClr val="738AC8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课堂</a:t>
            </a:r>
            <a:r>
              <a:rPr lang="zh-CN" altLang="en-US" sz="12169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rgbClr val="738AC8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glow rad="139700">
                    <a:srgbClr val="FEB80A">
                      <a:satMod val="175000"/>
                      <a:alpha val="40000"/>
                    </a:srgb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练习</a:t>
            </a:r>
            <a:endParaRPr lang="zh-CN" altLang="en-US" sz="12169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rgbClr val="738AC8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glow rad="139700">
                  <a:srgbClr val="FEB80A">
                    <a:satMod val="175000"/>
                    <a:alpha val="40000"/>
                  </a:srgb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350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507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8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8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1671782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865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604259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0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0" y="2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387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10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4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9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4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59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62" indent="-3428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0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9" indent="-22857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6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5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3" indent="-228574" algn="l" defTabSz="914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4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3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2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1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8" algn="l" defTabSz="914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01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784" y="3581389"/>
            <a:ext cx="11124433" cy="16000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课时　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4233" b="1" dirty="0">
                <a:solidFill>
                  <a:srgbClr val="D60093"/>
                </a:solidFill>
                <a:ea typeface="隶书" panose="02010509060101010101" pitchFamily="49" charset="-122"/>
                <a:cs typeface="Times New Roman" panose="02020603050405020304" pitchFamily="18" charset="0"/>
              </a:rPr>
              <a:t>加几</a:t>
            </a:r>
          </a:p>
        </p:txBody>
      </p:sp>
    </p:spTree>
    <p:extLst>
      <p:ext uri="{BB962C8B-B14F-4D97-AF65-F5344CB8AC3E}">
        <p14:creationId xmlns:p14="http://schemas.microsoft.com/office/powerpoint/2010/main" val="32033856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平行四边形 5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0" name="图片 9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智慧拓展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2" name="矩形 11"/>
          <p:cNvSpPr>
            <a:spLocks noChangeAspect="1"/>
          </p:cNvSpPr>
          <p:nvPr/>
        </p:nvSpPr>
        <p:spPr>
          <a:xfrm>
            <a:off x="381000" y="983996"/>
            <a:ext cx="3605474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八、想一想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XM1KSG33.eps" descr="id:214748637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685625"/>
            <a:ext cx="11430000" cy="2832921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381000" y="4586398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如果上面有两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盒</a:t>
            </a:r>
            <a:r>
              <a:rPr lang="zh-CN" altLang="en-US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彩笔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丽丽的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那么她最多有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支彩笔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最少有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支彩笔。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13851" y="460718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683078" y="460718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844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51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58747" y="336386"/>
            <a:ext cx="2730231" cy="110799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基础巩固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能力提升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智慧拓展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147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基础巩固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7366"/>
            <a:ext cx="4224233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一、先圈一圈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再填一填。</a:t>
            </a:r>
            <a:endParaRPr lang="zh-CN" altLang="zh-CN" dirty="0">
              <a:solidFill>
                <a:srgbClr val="000000"/>
              </a:solidFill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25.eps" descr="id:2147486305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27034"/>
            <a:ext cx="11430000" cy="2965510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258523" y="435440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245086" y="4354406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1221258" y="4354406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018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2445"/>
            <a:ext cx="5041765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二、先接着画一画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再写出和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26.eps" descr="id:2147486312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962710"/>
            <a:ext cx="7806844" cy="2306086"/>
          </a:xfrm>
          <a:prstGeom prst="rect">
            <a:avLst/>
          </a:prstGeom>
        </p:spPr>
      </p:pic>
      <p:pic>
        <p:nvPicPr>
          <p:cNvPr id="4" name="XM1KSG27.eps" descr="id:2147486319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2578" y="3556808"/>
            <a:ext cx="7806844" cy="226151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6339678" y="2507550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339678" y="512605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896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5555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815831"/>
            <a:ext cx="11430000" cy="5190202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471787" y="1084715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82078" y="2383579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974024" y="1084715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184315" y="2383579"/>
            <a:ext cx="5304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471787" y="3807133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692469" y="5126779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14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974024" y="3817524"/>
            <a:ext cx="543739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184315" y="5116388"/>
            <a:ext cx="54373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61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41455"/>
            <a:ext cx="24384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四、连一连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28.eps" descr="id:2147486326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23227"/>
            <a:ext cx="11430000" cy="4065746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66009" y="2173762"/>
            <a:ext cx="9663891" cy="2076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449436" y="2173762"/>
            <a:ext cx="4946419" cy="195142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402773" y="2329625"/>
            <a:ext cx="4083282" cy="18059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328064" y="2329625"/>
            <a:ext cx="1641418" cy="18059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979718" y="2308843"/>
            <a:ext cx="6431627" cy="19352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892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88" y="209727"/>
            <a:ext cx="11429826" cy="577776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3017" y="103438"/>
            <a:ext cx="5746314" cy="66987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rgbClr val="ED7D3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能力提升</a:t>
              </a:r>
              <a:endParaRPr lang="zh-CN" altLang="en-US" sz="3200" dirty="0">
                <a:solidFill>
                  <a:srgbClr val="ED7D3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4926"/>
            <a:ext cx="11430000" cy="5730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五、把算式按得数从大到小的顺序排一排。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XM1KSG29.eps" descr="id:2147486340;FounderCES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567161"/>
            <a:ext cx="11430000" cy="41231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353" y="5187874"/>
            <a:ext cx="745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8+8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74895" y="5187874"/>
            <a:ext cx="745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9+5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12950" y="5187874"/>
            <a:ext cx="745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7+6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482178" y="5187874"/>
            <a:ext cx="7457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8+4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04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62843"/>
            <a:ext cx="38747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六、看图列式并计算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954" y="1350412"/>
            <a:ext cx="5500255" cy="3832879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6872" y="1350411"/>
            <a:ext cx="5441054" cy="38328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1572" y="4549381"/>
            <a:ext cx="40751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8            6          14        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74818" y="4580554"/>
            <a:ext cx="4121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</a:rPr>
              <a:t>7            4            11        </a:t>
            </a:r>
            <a:r>
              <a:rPr lang="zh-CN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19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4518"/>
            <a:ext cx="432362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七、看图填一填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XM1KSG32.eps" descr="id:2147486361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0032" y="836613"/>
            <a:ext cx="6451937" cy="397090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4859468"/>
            <a:ext cx="11430000" cy="592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树上有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又飞来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只鸟。一共有多少只鸟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50805" y="487588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73447" y="4875889"/>
            <a:ext cx="364202" cy="596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5446163"/>
            <a:ext cx="199605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8+5=13(</a:t>
            </a:r>
            <a:r>
              <a:rPr lang="zh-CN" altLang="zh-CN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26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4" id="{CE7074A4-8E2E-4CBB-87F4-F2447D6AA4C3}" vid="{40F39421-F9B8-4034-A31F-2C3218CA6E23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140</Words>
  <Application>Microsoft Office PowerPoint</Application>
  <PresentationFormat>宽屏</PresentationFormat>
  <Paragraphs>45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NEU-BZ-S92</vt:lpstr>
      <vt:lpstr>等线</vt:lpstr>
      <vt:lpstr>方正楷体_GBK</vt:lpstr>
      <vt:lpstr>黑体</vt:lpstr>
      <vt:lpstr>华文琥珀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SkyUser</cp:lastModifiedBy>
  <cp:revision>86</cp:revision>
  <dcterms:created xsi:type="dcterms:W3CDTF">2023-06-16T14:45:50Z</dcterms:created>
  <dcterms:modified xsi:type="dcterms:W3CDTF">2026-02-08T00:31:29Z</dcterms:modified>
</cp:coreProperties>
</file>