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3"/>
  </p:notesMasterIdLst>
  <p:sldIdLst>
    <p:sldId id="990" r:id="rId3"/>
    <p:sldId id="976" r:id="rId4"/>
    <p:sldId id="977" r:id="rId5"/>
    <p:sldId id="991" r:id="rId6"/>
    <p:sldId id="992" r:id="rId7"/>
    <p:sldId id="994" r:id="rId8"/>
    <p:sldId id="978" r:id="rId9"/>
    <p:sldId id="981" r:id="rId10"/>
    <p:sldId id="979" r:id="rId11"/>
    <p:sldId id="993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认识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20~99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5032"/>
            <a:ext cx="24384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一、数一数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709738"/>
            <a:ext cx="11430000" cy="3245080"/>
          </a:xfrm>
          <a:prstGeom prst="rect">
            <a:avLst/>
          </a:prstGeom>
        </p:spPr>
      </p:pic>
      <p:sp>
        <p:nvSpPr>
          <p:cNvPr id="18" name="矩形 17"/>
          <p:cNvSpPr>
            <a:spLocks noChangeAspect="1"/>
          </p:cNvSpPr>
          <p:nvPr/>
        </p:nvSpPr>
        <p:spPr>
          <a:xfrm>
            <a:off x="1290274" y="4340782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24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688814" y="4340782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30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850298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二、在计数器上一边拨珠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一边数数。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起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五个五个地数到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起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两个两个地数到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起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倒着十个十个地数到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0767" y="197168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30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978867" y="197168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35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286967" y="197168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40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582367" y="197168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45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890467" y="197168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50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70767" y="3081308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28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978867" y="3081308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30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286967" y="3081308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32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4582367" y="3081308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34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890467" y="3081308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36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670767" y="4192299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90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1978867" y="4192299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80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3286967" y="4192299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70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4582367" y="4192299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60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5890467" y="4192299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50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8969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82600" y="346075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　　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874400" y="1138238"/>
            <a:ext cx="3786500" cy="4357449"/>
            <a:chOff x="874400" y="1138238"/>
            <a:chExt cx="3786500" cy="4357449"/>
          </a:xfrm>
        </p:grpSpPr>
        <p:sp>
          <p:nvSpPr>
            <p:cNvPr id="5" name="矩形 4"/>
            <p:cNvSpPr>
              <a:spLocks noChangeAspect="1"/>
            </p:cNvSpPr>
            <p:nvPr/>
          </p:nvSpPr>
          <p:spPr>
            <a:xfrm>
              <a:off x="944563" y="4283047"/>
              <a:ext cx="3665537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个十和</a:t>
              </a:r>
              <a:r>
                <a:rPr lang="en-US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个</a:t>
              </a:r>
              <a:r>
                <a:rPr lang="en-US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/>
              </a:r>
              <a:br>
                <a:rPr lang="en-US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</a:b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一合起来是</a:t>
              </a:r>
              <a:r>
                <a:rPr lang="en-US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。　　　　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楷体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7" name="LM1KSG51.eps" descr="id:2147487936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74400" y="1138238"/>
              <a:ext cx="3786500" cy="2958966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5653141" y="1138238"/>
            <a:ext cx="6068959" cy="4357449"/>
            <a:chOff x="5653141" y="1138238"/>
            <a:chExt cx="6068959" cy="4357449"/>
          </a:xfrm>
        </p:grpSpPr>
        <p:sp>
          <p:nvSpPr>
            <p:cNvPr id="6" name="矩形 5"/>
            <p:cNvSpPr/>
            <p:nvPr/>
          </p:nvSpPr>
          <p:spPr>
            <a:xfrm>
              <a:off x="6560370" y="4283047"/>
              <a:ext cx="4254500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个十和</a:t>
              </a:r>
              <a:r>
                <a:rPr lang="en-US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个一</a:t>
              </a:r>
              <a:r>
                <a:rPr lang="en-US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/>
              </a:r>
              <a:br>
                <a:rPr lang="en-US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</a:b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合起来是</a:t>
              </a:r>
              <a:r>
                <a:rPr lang="en-US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r>
                <a:rPr lang="zh-CN" altLang="zh-CN" dirty="0">
                  <a:solidFill>
                    <a:srgbClr val="000000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zh-CN" dirty="0">
                <a:solidFill>
                  <a:srgbClr val="000000"/>
                </a:solidFill>
                <a:latin typeface="NEU-BZ-S92"/>
                <a:ea typeface="方正楷体_GBK" panose="03000509000000000000" pitchFamily="65" charset="-122"/>
                <a:cs typeface="Times New Roman" panose="02020603050405020304" pitchFamily="18" charset="0"/>
              </a:endParaRPr>
            </a:p>
          </p:txBody>
        </p:sp>
        <p:pic>
          <p:nvPicPr>
            <p:cNvPr id="8" name="LM1KSG52.eps" descr="id:2147487943;FounderCES"/>
            <p:cNvPicPr/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653141" y="1138238"/>
              <a:ext cx="6068959" cy="2958966"/>
            </a:xfrm>
            <a:prstGeom prst="rect">
              <a:avLst/>
            </a:prstGeom>
          </p:spPr>
        </p:pic>
      </p:grpSp>
      <p:sp>
        <p:nvSpPr>
          <p:cNvPr id="9" name="矩形 8"/>
          <p:cNvSpPr>
            <a:spLocks noChangeAspect="1"/>
          </p:cNvSpPr>
          <p:nvPr/>
        </p:nvSpPr>
        <p:spPr>
          <a:xfrm>
            <a:off x="1356567" y="430549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344937" y="430549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021399" y="4851267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37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6957267" y="430549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8945637" y="430549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8279199" y="4851267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96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8619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1900"/>
            <a:ext cx="3605474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四、读一读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1KSG53.eps" descr="id:2147487950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323975"/>
            <a:ext cx="11430000" cy="2094312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81000" y="3588740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在方框里填上合适的数。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之间的数有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                </a:t>
            </a:r>
            <a:r>
              <a:rPr lang="zh-CN" altLang="en-US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            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在上面这些数中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比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大的两位数有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521667" y="149717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50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359867" y="149717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51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603061" y="149717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55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415861" y="149717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56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8028760" y="149717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58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8846255" y="1497176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59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9659055" y="1497176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60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886667" y="2783613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75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724867" y="2783613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76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145397" y="2783613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79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4958197" y="2783613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80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6571096" y="2783613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82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388591" y="2783613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83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10627091" y="2783613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87</a:t>
            </a:r>
            <a:endParaRPr lang="zh-CN" altLang="en-US" sz="2800" dirty="0"/>
          </a:p>
        </p:txBody>
      </p:sp>
      <p:sp>
        <p:nvSpPr>
          <p:cNvPr id="20" name="矩形 19"/>
          <p:cNvSpPr/>
          <p:nvPr/>
        </p:nvSpPr>
        <p:spPr>
          <a:xfrm>
            <a:off x="4028038" y="4234308"/>
            <a:ext cx="62889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51</a:t>
            </a: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52</a:t>
            </a: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53</a:t>
            </a: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54</a:t>
            </a: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55</a:t>
            </a: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56</a:t>
            </a: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57</a:t>
            </a: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58</a:t>
            </a: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59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6357012" y="4782911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86</a:t>
            </a: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87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6922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6477"/>
            <a:ext cx="3605474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五、填一填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比一比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LM1KSG54.eps" descr="id:2147487964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2860" y="2034606"/>
            <a:ext cx="9446281" cy="289383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58596" y="4335790"/>
            <a:ext cx="29899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54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&gt;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52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292732" y="4335790"/>
            <a:ext cx="29899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34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&lt;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43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2668"/>
            <a:ext cx="7930376" cy="34532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六、数一数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拨一拨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     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</a:t>
            </a: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 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1KSG55-1.eps" descr="id:214748797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0503" y="849313"/>
            <a:ext cx="2175089" cy="5483676"/>
          </a:xfrm>
          <a:prstGeom prst="rect">
            <a:avLst/>
          </a:prstGeom>
        </p:spPr>
      </p:pic>
      <p:pic>
        <p:nvPicPr>
          <p:cNvPr id="4" name="LM1KSG55-2.eps" descr="id:2147487978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56835" y="849313"/>
            <a:ext cx="2758687" cy="5483676"/>
          </a:xfrm>
          <a:prstGeom prst="rect">
            <a:avLst/>
          </a:prstGeom>
        </p:spPr>
      </p:pic>
      <p:pic>
        <p:nvPicPr>
          <p:cNvPr id="5" name="LM1KSG55-3.eps" descr="id:2147487985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46166" y="849313"/>
            <a:ext cx="3060442" cy="5483676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2461467" y="578721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209147" y="517395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438138" y="5787215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40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6773719" y="578721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9243837" y="517395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9489438" y="5787215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6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0799619" y="578721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</a:rPr>
              <a:t>9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0299809" y="517395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820863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七、某小学召开运动会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班运动员的编号是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25~32,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这个班一共有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名运动员。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953462" y="236395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251</TotalTime>
  <Words>215</Words>
  <Application>Microsoft Office PowerPoint</Application>
  <PresentationFormat>宽屏</PresentationFormat>
  <Paragraphs>86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5" baseType="lpstr">
      <vt:lpstr>NEU-BZ-S92</vt:lpstr>
      <vt:lpstr>等线</vt:lpstr>
      <vt:lpstr>方正楷体_GBK</vt:lpstr>
      <vt:lpstr>黑体</vt:lpstr>
      <vt:lpstr>华文琥珀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77</cp:revision>
  <dcterms:created xsi:type="dcterms:W3CDTF">2023-06-16T14:45:50Z</dcterms:created>
  <dcterms:modified xsi:type="dcterms:W3CDTF">2026-02-08T01:58:10Z</dcterms:modified>
</cp:coreProperties>
</file>