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av" ContentType="audio/x-wav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5" r:id="rId1"/>
    <p:sldMasterId id="2147483724" r:id="rId2"/>
  </p:sldMasterIdLst>
  <p:notesMasterIdLst>
    <p:notesMasterId r:id="rId14"/>
  </p:notesMasterIdLst>
  <p:sldIdLst>
    <p:sldId id="990" r:id="rId3"/>
    <p:sldId id="976" r:id="rId4"/>
    <p:sldId id="977" r:id="rId5"/>
    <p:sldId id="991" r:id="rId6"/>
    <p:sldId id="992" r:id="rId7"/>
    <p:sldId id="994" r:id="rId8"/>
    <p:sldId id="978" r:id="rId9"/>
    <p:sldId id="981" r:id="rId10"/>
    <p:sldId id="982" r:id="rId11"/>
    <p:sldId id="979" r:id="rId12"/>
    <p:sldId id="993" r:id="rId13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211" userDrawn="1">
          <p15:clr>
            <a:srgbClr val="A4A3A4"/>
          </p15:clr>
        </p15:guide>
        <p15:guide id="3" orient="horz" pos="527" userDrawn="1">
          <p15:clr>
            <a:srgbClr val="A4A3A4"/>
          </p15:clr>
        </p15:guide>
        <p15:guide id="5" orient="horz" pos="28" userDrawn="1">
          <p15:clr>
            <a:srgbClr val="A4A3A4"/>
          </p15:clr>
        </p15:guide>
        <p15:guide id="9" orient="horz" userDrawn="1">
          <p15:clr>
            <a:srgbClr val="A4A3A4"/>
          </p15:clr>
        </p15:guide>
        <p15:guide id="10" orient="horz" pos="73" userDrawn="1">
          <p15:clr>
            <a:srgbClr val="A4A3A4"/>
          </p15:clr>
        </p15:guide>
        <p15:guide id="11" orient="horz" pos="210" userDrawn="1">
          <p15:clr>
            <a:srgbClr val="A4A3A4"/>
          </p15:clr>
        </p15:guide>
        <p15:guide id="12" orient="horz" pos="845" userDrawn="1">
          <p15:clr>
            <a:srgbClr val="A4A3A4"/>
          </p15:clr>
        </p15:guide>
        <p15:guide id="13" orient="horz" pos="981" userDrawn="1">
          <p15:clr>
            <a:srgbClr val="A4A3A4"/>
          </p15:clr>
        </p15:guide>
        <p15:guide id="14" orient="horz" pos="1139" userDrawn="1">
          <p15:clr>
            <a:srgbClr val="A4A3A4"/>
          </p15:clr>
        </p15:guide>
        <p15:guide id="15" orient="horz" pos="346" userDrawn="1">
          <p15:clr>
            <a:srgbClr val="A4A3A4"/>
          </p15:clr>
        </p15:guide>
        <p15:guide id="16" orient="horz" pos="618" userDrawn="1">
          <p15:clr>
            <a:srgbClr val="A4A3A4"/>
          </p15:clr>
        </p15:guide>
        <p15:guide id="17" orient="horz" pos="75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F489D"/>
    <a:srgbClr val="ADDAEF"/>
    <a:srgbClr val="1D469C"/>
    <a:srgbClr val="FFFFFF"/>
    <a:srgbClr val="D2E6FE"/>
    <a:srgbClr val="1F8EC2"/>
    <a:srgbClr val="202BC2"/>
    <a:srgbClr val="E4FCFB"/>
    <a:srgbClr val="D7FAF9"/>
    <a:srgbClr val="F8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660"/>
  </p:normalViewPr>
  <p:slideViewPr>
    <p:cSldViewPr snapToGrid="0" showGuides="1">
      <p:cViewPr varScale="1">
        <p:scale>
          <a:sx n="92" d="100"/>
          <a:sy n="92" d="100"/>
        </p:scale>
        <p:origin x="498" y="54"/>
      </p:cViewPr>
      <p:guideLst>
        <p:guide pos="211"/>
        <p:guide orient="horz" pos="527"/>
        <p:guide orient="horz" pos="28"/>
        <p:guide orient="horz"/>
        <p:guide orient="horz" pos="73"/>
        <p:guide orient="horz" pos="210"/>
        <p:guide orient="horz" pos="845"/>
        <p:guide orient="horz" pos="981"/>
        <p:guide orient="horz" pos="1139"/>
        <p:guide orient="horz" pos="346"/>
        <p:guide orient="horz" pos="618"/>
        <p:guide orient="horz" pos="75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17.emf"/><Relationship Id="rId1" Type="http://schemas.openxmlformats.org/officeDocument/2006/relationships/image" Target="../media/image16.e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19.emf"/><Relationship Id="rId1" Type="http://schemas.openxmlformats.org/officeDocument/2006/relationships/image" Target="../media/image18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5BCF2D-D4ED-4569-B56E-0E0CD9D80676}" type="datetimeFigureOut">
              <a:rPr lang="zh-CN" altLang="en-US" smtClean="0"/>
              <a:t>2026-02-08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43D9C3-819F-45C7-A374-8B6DC5FF1C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1452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>
                <a:solidFill>
                  <a:prstClr val="black"/>
                </a:solidFill>
              </a:rPr>
              <a:pPr/>
              <a:t>11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6397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office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29005" y="1752458"/>
            <a:ext cx="11657796" cy="457238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6756" tIns="48379" rIns="96756" bIns="48379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12169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课堂</a:t>
            </a:r>
            <a:r>
              <a:rPr lang="zh-CN" altLang="en-US" sz="12169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练习</a:t>
            </a:r>
            <a:endParaRPr lang="zh-CN" altLang="en-US" sz="12169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66350739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5750719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5782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08867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:a16="http://schemas.microsoft.com/office/drawing/2014/main" xmlns="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16717822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6865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slide" Target="../slides/slide2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0" y="6604259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0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0" y="2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4" action="ppaction://hlinksldjump" highlightClick="1">
              <a:snd r:embed="rId5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7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11041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6" r:id="rId1"/>
    <p:sldLayoutId id="2147483750" r:id="rId2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4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9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44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59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62" indent="-3428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66" indent="-2857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72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20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69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18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6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5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63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9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6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4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3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2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41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20159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" Target="slide3.xml"/><Relationship Id="rId1" Type="http://schemas.openxmlformats.org/officeDocument/2006/relationships/slideLayout" Target="../slideLayouts/slideLayout4.xml"/><Relationship Id="rId4" Type="http://schemas.openxmlformats.org/officeDocument/2006/relationships/slide" Target="slide10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1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7.emf"/><Relationship Id="rId5" Type="http://schemas.openxmlformats.org/officeDocument/2006/relationships/package" Target="../embeddings/Microsoft_Word___2.docx"/><Relationship Id="rId4" Type="http://schemas.openxmlformats.org/officeDocument/2006/relationships/image" Target="../media/image16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3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19.emf"/><Relationship Id="rId5" Type="http://schemas.openxmlformats.org/officeDocument/2006/relationships/package" Target="../embeddings/Microsoft_Word___4.docx"/><Relationship Id="rId4" Type="http://schemas.openxmlformats.org/officeDocument/2006/relationships/image" Target="../media/image18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33784" y="3581389"/>
            <a:ext cx="11124433" cy="160009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课时　认识平行四边形</a:t>
            </a:r>
          </a:p>
        </p:txBody>
      </p:sp>
    </p:spTree>
    <p:extLst>
      <p:ext uri="{BB962C8B-B14F-4D97-AF65-F5344CB8AC3E}">
        <p14:creationId xmlns:p14="http://schemas.microsoft.com/office/powerpoint/2010/main" val="3203385651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3" name="组合 2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5" name="平行四边形 4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6" name="平行四边形 5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7" name="平行四边形 6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8" name="平行四边形 7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4" name="矩形 3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10" name="图片 9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智慧拓展</a:t>
              </a:r>
              <a:endParaRPr lang="zh-CN" altLang="en-US" sz="3200" dirty="0">
                <a:solidFill>
                  <a:srgbClr val="ED7D31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12" name="矩形 11"/>
          <p:cNvSpPr>
            <a:spLocks noChangeAspect="1"/>
          </p:cNvSpPr>
          <p:nvPr/>
        </p:nvSpPr>
        <p:spPr>
          <a:xfrm>
            <a:off x="381000" y="1207366"/>
            <a:ext cx="11430000" cy="5922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七、数一数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下面图形中各有几个平行四边形。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3" name="XM1KSG139.eps" descr="id:2147487206;FounderCES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1000" y="2125633"/>
            <a:ext cx="11430000" cy="2483739"/>
          </a:xfrm>
          <a:prstGeom prst="rect">
            <a:avLst/>
          </a:prstGeom>
        </p:spPr>
      </p:pic>
      <p:sp>
        <p:nvSpPr>
          <p:cNvPr id="14" name="矩形 13"/>
          <p:cNvSpPr>
            <a:spLocks noChangeAspect="1"/>
          </p:cNvSpPr>
          <p:nvPr/>
        </p:nvSpPr>
        <p:spPr>
          <a:xfrm>
            <a:off x="1258523" y="3963800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4</a:t>
            </a:r>
            <a:endParaRPr lang="zh-CN" altLang="en-US" sz="2800" dirty="0"/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5679843" y="3963800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6</a:t>
            </a:r>
            <a:endParaRPr lang="zh-CN" altLang="en-US" sz="2800" dirty="0"/>
          </a:p>
        </p:txBody>
      </p:sp>
      <p:sp>
        <p:nvSpPr>
          <p:cNvPr id="16" name="矩形 15"/>
          <p:cNvSpPr>
            <a:spLocks noChangeAspect="1"/>
          </p:cNvSpPr>
          <p:nvPr/>
        </p:nvSpPr>
        <p:spPr>
          <a:xfrm>
            <a:off x="10090772" y="3963800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5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708443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095152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458747" y="336386"/>
            <a:ext cx="2730231" cy="1107994"/>
          </a:xfrm>
          <a:prstGeom prst="rect">
            <a:avLst/>
          </a:prstGeom>
          <a:noFill/>
        </p:spPr>
        <p:txBody>
          <a:bodyPr wrap="none" lIns="91438" tIns="45719" rIns="91438" bIns="45719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目    录</a:t>
            </a:r>
          </a:p>
        </p:txBody>
      </p:sp>
      <p:sp>
        <p:nvSpPr>
          <p:cNvPr id="6" name="圆角矩形 5">
            <a:hlinkClick r:id="rId2" action="ppaction://hlinksldjump"/>
          </p:cNvPr>
          <p:cNvSpPr/>
          <p:nvPr/>
        </p:nvSpPr>
        <p:spPr>
          <a:xfrm>
            <a:off x="1459813" y="1992087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基础巩固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7" name="圆角矩形 6">
            <a:hlinkClick r:id="rId3" action="ppaction://hlinksldjump"/>
          </p:cNvPr>
          <p:cNvSpPr/>
          <p:nvPr/>
        </p:nvSpPr>
        <p:spPr>
          <a:xfrm>
            <a:off x="3826328" y="3225639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能力提升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8" name="圆角矩形 7">
            <a:hlinkClick r:id="rId4" action="ppaction://hlinksldjump"/>
          </p:cNvPr>
          <p:cNvSpPr/>
          <p:nvPr/>
        </p:nvSpPr>
        <p:spPr>
          <a:xfrm>
            <a:off x="6487885" y="4459191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智慧拓展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014769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16" name="图片 15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基础巩固</a:t>
              </a:r>
              <a:endParaRPr lang="zh-CN" altLang="en-US" sz="3200" dirty="0">
                <a:solidFill>
                  <a:srgbClr val="ED7D31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1567729"/>
            <a:ext cx="11430000" cy="5922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一、下面哪些图形是平行四边形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请涂上你喜欢的颜色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4" name="XM1KSG130.eps" descr="id:2147487087;FounderCES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1000" y="2429171"/>
            <a:ext cx="11430000" cy="1143000"/>
          </a:xfrm>
          <a:prstGeom prst="rect">
            <a:avLst/>
          </a:prstGeom>
        </p:spPr>
      </p:pic>
      <p:sp>
        <p:nvSpPr>
          <p:cNvPr id="18" name="矩形 17"/>
          <p:cNvSpPr>
            <a:spLocks noChangeAspect="1"/>
          </p:cNvSpPr>
          <p:nvPr/>
        </p:nvSpPr>
        <p:spPr>
          <a:xfrm>
            <a:off x="966503" y="3363951"/>
            <a:ext cx="521297" cy="89255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4000" b="1" dirty="0" smtClean="0">
                <a:solidFill>
                  <a:srgbClr val="FF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√</a:t>
            </a:r>
            <a:endParaRPr lang="zh-CN" altLang="en-US" sz="4000" b="1" dirty="0"/>
          </a:p>
        </p:txBody>
      </p:sp>
      <p:sp>
        <p:nvSpPr>
          <p:cNvPr id="19" name="矩形 18"/>
          <p:cNvSpPr>
            <a:spLocks noChangeAspect="1"/>
          </p:cNvSpPr>
          <p:nvPr/>
        </p:nvSpPr>
        <p:spPr>
          <a:xfrm>
            <a:off x="5289121" y="3363951"/>
            <a:ext cx="521297" cy="89255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4000" b="1" dirty="0" smtClean="0">
                <a:solidFill>
                  <a:srgbClr val="FF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√</a:t>
            </a:r>
            <a:endParaRPr lang="zh-CN" altLang="en-US" sz="4000" b="1" dirty="0"/>
          </a:p>
        </p:txBody>
      </p:sp>
      <p:sp>
        <p:nvSpPr>
          <p:cNvPr id="20" name="矩形 19"/>
          <p:cNvSpPr>
            <a:spLocks noChangeAspect="1"/>
          </p:cNvSpPr>
          <p:nvPr/>
        </p:nvSpPr>
        <p:spPr>
          <a:xfrm>
            <a:off x="9206494" y="3363951"/>
            <a:ext cx="521297" cy="89255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4000" b="1" dirty="0" smtClean="0">
                <a:solidFill>
                  <a:srgbClr val="FF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√</a:t>
            </a:r>
            <a:endParaRPr lang="zh-CN" altLang="en-US" sz="4000" b="1" dirty="0"/>
          </a:p>
        </p:txBody>
      </p:sp>
    </p:spTree>
    <p:extLst>
      <p:ext uri="{BB962C8B-B14F-4D97-AF65-F5344CB8AC3E}">
        <p14:creationId xmlns:p14="http://schemas.microsoft.com/office/powerpoint/2010/main" val="3701897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208376"/>
            <a:ext cx="11430000" cy="5922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二、在下面的三个图形中分别找出一个平行四边形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涂一涂。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9606421" y="1277369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略</a:t>
            </a:r>
            <a:endParaRPr lang="zh-CN" altLang="en-US" dirty="0"/>
          </a:p>
        </p:txBody>
      </p:sp>
      <p:pic>
        <p:nvPicPr>
          <p:cNvPr id="6" name="25JKSG04.eps" descr="id:2147488615;FounderCES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00546" y="2087176"/>
            <a:ext cx="10390909" cy="16779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96964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847004"/>
            <a:ext cx="11430000" cy="5922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三、画一条线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将下面的图形分成一个平行四边形和一个三角形。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XM1KSG132.eps" descr="id:2147487101;FounderCES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1000" y="1758016"/>
            <a:ext cx="11430000" cy="2681432"/>
          </a:xfrm>
          <a:prstGeom prst="rect">
            <a:avLst/>
          </a:prstGeom>
        </p:spPr>
      </p:pic>
      <p:cxnSp>
        <p:nvCxnSpPr>
          <p:cNvPr id="5" name="直接连接符 4"/>
          <p:cNvCxnSpPr/>
          <p:nvPr/>
        </p:nvCxnSpPr>
        <p:spPr>
          <a:xfrm flipH="1">
            <a:off x="3709555" y="2205071"/>
            <a:ext cx="374073" cy="1462920"/>
          </a:xfrm>
          <a:prstGeom prst="line">
            <a:avLst/>
          </a:prstGeom>
          <a:ln w="38100">
            <a:solidFill>
              <a:srgbClr val="15947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9216736" y="2205071"/>
            <a:ext cx="737755" cy="1462920"/>
          </a:xfrm>
          <a:prstGeom prst="line">
            <a:avLst/>
          </a:prstGeom>
          <a:ln w="38100">
            <a:solidFill>
              <a:srgbClr val="15947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861945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853135"/>
            <a:ext cx="11430000" cy="5922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四、用三角形和长方形拼成一个平行四边形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请你画一画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XM1KSG133.eps" descr="id:2147487108;FounderCES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68502" y="1818144"/>
            <a:ext cx="5332179" cy="2415835"/>
          </a:xfrm>
          <a:prstGeom prst="rect">
            <a:avLst/>
          </a:prstGeom>
        </p:spPr>
      </p:pic>
      <p:pic>
        <p:nvPicPr>
          <p:cNvPr id="4" name="JM1KSG50.eps" descr="id:2147485350;FounderCES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286673" y="1818144"/>
            <a:ext cx="5333813" cy="24158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34593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21" name="图片 20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能力提升</a:t>
              </a:r>
              <a:endParaRPr lang="zh-CN" altLang="en-US" sz="3200" dirty="0">
                <a:solidFill>
                  <a:srgbClr val="ED7D31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848332"/>
            <a:ext cx="11430000" cy="5922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五、再画一个三角形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与图中的三角形组成平行四边形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4" name="XM1KSG134.eps" descr="id:2147487122;FounderCES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1000" y="1484601"/>
            <a:ext cx="11430000" cy="2474554"/>
          </a:xfrm>
          <a:prstGeom prst="rect">
            <a:avLst/>
          </a:prstGeom>
        </p:spPr>
      </p:pic>
      <p:pic>
        <p:nvPicPr>
          <p:cNvPr id="15" name="JM1KSG51.eps" descr="id:2147485357;FounderCES"/>
          <p:cNvPicPr/>
          <p:nvPr/>
        </p:nvPicPr>
        <p:blipFill>
          <a:blip r:embed="rId4">
            <a:duotone>
              <a:schemeClr val="accent2">
                <a:shade val="45000"/>
                <a:satMod val="135000"/>
              </a:schemeClr>
              <a:prstClr val="white"/>
            </a:duotone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12956" y="4107726"/>
            <a:ext cx="3635904" cy="2459327"/>
          </a:xfrm>
          <a:prstGeom prst="rect">
            <a:avLst/>
          </a:prstGeom>
        </p:spPr>
      </p:pic>
      <p:pic>
        <p:nvPicPr>
          <p:cNvPr id="16" name="JM1KSG52.eps" descr="id:2147485364;FounderCES"/>
          <p:cNvPicPr/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8156790" y="4107726"/>
            <a:ext cx="3674906" cy="24593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0481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559666"/>
            <a:ext cx="11430000" cy="11523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六、选一选。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下面能拼成正方形的是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2137560"/>
              </p:ext>
            </p:extLst>
          </p:nvPr>
        </p:nvGraphicFramePr>
        <p:xfrm>
          <a:off x="401782" y="1733456"/>
          <a:ext cx="11430000" cy="15063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8" name="文档" r:id="rId3" imgW="4521746" imgH="595902" progId="Word.Document.12">
                  <p:embed/>
                </p:oleObj>
              </mc:Choice>
              <mc:Fallback>
                <p:oleObj name="文档" r:id="rId3" imgW="4521746" imgH="595902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01782" y="1733456"/>
                        <a:ext cx="11430000" cy="15063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>
            <a:spLocks noChangeAspect="1"/>
          </p:cNvSpPr>
          <p:nvPr/>
        </p:nvSpPr>
        <p:spPr>
          <a:xfrm>
            <a:off x="381000" y="3239768"/>
            <a:ext cx="6170279" cy="5922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下面能拼成平行四边形的是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65823150"/>
              </p:ext>
            </p:extLst>
          </p:nvPr>
        </p:nvGraphicFramePr>
        <p:xfrm>
          <a:off x="401782" y="3946811"/>
          <a:ext cx="11430000" cy="100451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9" name="文档" r:id="rId5" imgW="4521746" imgH="397388" progId="Word.Document.12">
                  <p:embed/>
                </p:oleObj>
              </mc:Choice>
              <mc:Fallback>
                <p:oleObj name="文档" r:id="rId5" imgW="4521746" imgH="397388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01782" y="3946811"/>
                        <a:ext cx="11430000" cy="100451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矩形 5"/>
          <p:cNvSpPr/>
          <p:nvPr/>
        </p:nvSpPr>
        <p:spPr>
          <a:xfrm>
            <a:off x="5231848" y="3339934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宋体" panose="02010600030101010101" pitchFamily="2" charset="-122"/>
              </a:rPr>
              <a:t>②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4507147" y="1210236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宋体" panose="02010600030101010101" pitchFamily="2" charset="-122"/>
              </a:rPr>
              <a:t>③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019084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847004"/>
            <a:ext cx="5452134" cy="5922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下面能拼成长方形的是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4496986"/>
              </p:ext>
            </p:extLst>
          </p:nvPr>
        </p:nvGraphicFramePr>
        <p:xfrm>
          <a:off x="401782" y="1595082"/>
          <a:ext cx="11430000" cy="100451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3" name="文档" r:id="rId3" imgW="4521746" imgH="397388" progId="Word.Document.12">
                  <p:embed/>
                </p:oleObj>
              </mc:Choice>
              <mc:Fallback>
                <p:oleObj name="文档" r:id="rId3" imgW="4521746" imgH="397388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01782" y="1595082"/>
                        <a:ext cx="11430000" cy="100451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矩形 4"/>
          <p:cNvSpPr>
            <a:spLocks noChangeAspect="1"/>
          </p:cNvSpPr>
          <p:nvPr/>
        </p:nvSpPr>
        <p:spPr>
          <a:xfrm>
            <a:off x="381000" y="2907824"/>
            <a:ext cx="9222396" cy="5922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4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下面的图形中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不能用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8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根同样长的小棒围成的是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507146" y="947027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rgbClr val="FF0000"/>
                </a:solidFill>
                <a:cs typeface="宋体" panose="02010600030101010101" pitchFamily="2" charset="-122"/>
              </a:rPr>
              <a:t>①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8331001" y="3008672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rgbClr val="FF0000"/>
                </a:solidFill>
                <a:cs typeface="宋体" panose="02010600030101010101" pitchFamily="2" charset="-122"/>
              </a:rPr>
              <a:t>②</a:t>
            </a:r>
            <a:endParaRPr lang="zh-CN" altLang="en-US" dirty="0"/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96678689"/>
              </p:ext>
            </p:extLst>
          </p:nvPr>
        </p:nvGraphicFramePr>
        <p:xfrm>
          <a:off x="404993" y="3634494"/>
          <a:ext cx="11340450" cy="99210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4" name="文档" r:id="rId5" imgW="4536180" imgH="397201" progId="Word.Document.12">
                  <p:embed/>
                </p:oleObj>
              </mc:Choice>
              <mc:Fallback>
                <p:oleObj name="文档" r:id="rId5" imgW="4536180" imgH="397201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04993" y="3634494"/>
                        <a:ext cx="11340450" cy="99210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31246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4" id="{CE7074A4-8E2E-4CBB-87F4-F2447D6AA4C3}" vid="{40F39421-F9B8-4034-A31F-2C3218CA6E23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356</TotalTime>
  <Words>190</Words>
  <Application>Microsoft Office PowerPoint</Application>
  <PresentationFormat>宽屏</PresentationFormat>
  <Paragraphs>33</Paragraphs>
  <Slides>11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2</vt:i4>
      </vt:variant>
      <vt:variant>
        <vt:lpstr>嵌入 OLE 服务器</vt:lpstr>
      </vt:variant>
      <vt:variant>
        <vt:i4>2</vt:i4>
      </vt:variant>
      <vt:variant>
        <vt:lpstr>幻灯片标题</vt:lpstr>
      </vt:variant>
      <vt:variant>
        <vt:i4>11</vt:i4>
      </vt:variant>
    </vt:vector>
  </HeadingPairs>
  <TitlesOfParts>
    <vt:vector size="29" baseType="lpstr">
      <vt:lpstr>NEU-BZ-S92</vt:lpstr>
      <vt:lpstr>等线</vt:lpstr>
      <vt:lpstr>方正楷体_GBK</vt:lpstr>
      <vt:lpstr>黑体</vt:lpstr>
      <vt:lpstr>华文琥珀</vt:lpstr>
      <vt:lpstr>华文隶书</vt:lpstr>
      <vt:lpstr>楷体</vt:lpstr>
      <vt:lpstr>隶书</vt:lpstr>
      <vt:lpstr>宋体</vt:lpstr>
      <vt:lpstr>微软雅黑</vt:lpstr>
      <vt:lpstr>Arial</vt:lpstr>
      <vt:lpstr>Calibri</vt:lpstr>
      <vt:lpstr>Cambria Math</vt:lpstr>
      <vt:lpstr>Times New Roman</vt:lpstr>
      <vt:lpstr>office</vt:lpstr>
      <vt:lpstr>1_Office 主题</vt:lpstr>
      <vt:lpstr>文档</vt:lpstr>
      <vt:lpstr>Microsoft Word 文档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</dc:creator>
  <cp:lastModifiedBy>SkyUser</cp:lastModifiedBy>
  <cp:revision>87</cp:revision>
  <dcterms:created xsi:type="dcterms:W3CDTF">2023-06-16T14:45:50Z</dcterms:created>
  <dcterms:modified xsi:type="dcterms:W3CDTF">2026-02-08T01:21:25Z</dcterms:modified>
</cp:coreProperties>
</file>