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0" r:id="rId2"/>
  </p:sldMasterIdLst>
  <p:sldIdLst>
    <p:sldId id="347" r:id="rId3"/>
    <p:sldId id="342" r:id="rId4"/>
    <p:sldId id="296" r:id="rId5"/>
    <p:sldId id="348" r:id="rId6"/>
    <p:sldId id="349" r:id="rId7"/>
    <p:sldId id="350" r:id="rId8"/>
    <p:sldId id="351" r:id="rId9"/>
    <p:sldId id="345" r:id="rId10"/>
    <p:sldId id="346" r:id="rId11"/>
    <p:sldId id="29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3" d="100"/>
          <a:sy n="93" d="100"/>
        </p:scale>
        <p:origin x="264" y="90"/>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96505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29004" y="1752458"/>
            <a:ext cx="11657796" cy="4572385"/>
          </a:xfrm>
          <a:prstGeom prst="rect">
            <a:avLst/>
          </a:prstGeom>
          <a:solidFill>
            <a:schemeClr val="accent1">
              <a:lumMod val="40000"/>
              <a:lumOff val="60000"/>
            </a:schemeClr>
          </a:solidFill>
          <a:effectLst>
            <a:reflection blurRad="6350" stA="52000" endA="300" endPos="35000" dir="5400000" sy="-100000" algn="bl" rotWithShape="0"/>
          </a:effectLst>
        </p:spPr>
        <p:txBody>
          <a:bodyPr spcFirstLastPara="1" wrap="none" lIns="96757" tIns="48378" rIns="96757" bIns="48378" numCol="1">
            <a:prstTxWarp prst="textArchUp">
              <a:avLst/>
            </a:prstTxWarp>
            <a:spAutoFit/>
            <a:scene3d>
              <a:camera prst="orthographicFront"/>
              <a:lightRig rig="threePt" dir="t"/>
            </a:scene3d>
            <a:sp3d extrusionH="57150">
              <a:bevelT w="38100" h="38100"/>
            </a:sp3d>
          </a:bodyPr>
          <a:lstStyle/>
          <a:p>
            <a:pPr algn="ctr" fontAlgn="base">
              <a:spcBef>
                <a:spcPct val="0"/>
              </a:spcBef>
              <a:spcAft>
                <a:spcPct val="0"/>
              </a:spcAft>
              <a:buFont typeface="Arial" panose="020B0604020202020204" pitchFamily="34" charset="0"/>
              <a:buNone/>
            </a:pPr>
            <a:r>
              <a:rPr lang="zh-CN" altLang="en-US" sz="12168" dirty="0" smtClean="0">
                <a:ln w="0"/>
                <a:gradFill>
                  <a:gsLst>
                    <a:gs pos="25000">
                      <a:srgbClr val="339966"/>
                    </a:gs>
                    <a:gs pos="0">
                      <a:srgbClr val="D60093"/>
                    </a:gs>
                    <a:gs pos="65000">
                      <a:srgbClr val="738AC8"/>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课堂</a:t>
            </a:r>
            <a:r>
              <a:rPr lang="zh-CN" altLang="en-US" sz="12168" dirty="0" smtClean="0">
                <a:ln w="0"/>
                <a:gradFill>
                  <a:gsLst>
                    <a:gs pos="30000">
                      <a:srgbClr val="339966"/>
                    </a:gs>
                    <a:gs pos="67000">
                      <a:srgbClr val="D60093"/>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练习</a:t>
            </a:r>
            <a:endParaRPr lang="zh-CN" altLang="en-US" sz="12168" dirty="0">
              <a:ln w="0"/>
              <a:gradFill>
                <a:gsLst>
                  <a:gs pos="30000">
                    <a:srgbClr val="339966"/>
                  </a:gs>
                  <a:gs pos="67000">
                    <a:srgbClr val="D60093"/>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6775519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655915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云形 2"/>
          <p:cNvSpPr/>
          <p:nvPr userDrawn="1"/>
        </p:nvSpPr>
        <p:spPr>
          <a:xfrm>
            <a:off x="8001289" y="0"/>
            <a:ext cx="4190711" cy="1600335"/>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r>
              <a:rPr lang="zh-CN" altLang="en-US" sz="4232" b="1" dirty="0" smtClean="0">
                <a:solidFill>
                  <a:prstClr val="black"/>
                </a:solidFill>
                <a:latin typeface="华文新魏" panose="02010800040101010101" pitchFamily="2" charset="-122"/>
                <a:ea typeface="华文新魏" panose="02010800040101010101" pitchFamily="2" charset="-122"/>
              </a:rPr>
              <a:t>基础梳理</a:t>
            </a:r>
            <a:endParaRPr lang="zh-CN" altLang="en-US" sz="4232" b="1" dirty="0">
              <a:solidFill>
                <a:prstClr val="black"/>
              </a:solidFill>
              <a:latin typeface="华文新魏" panose="02010800040101010101" pitchFamily="2" charset="-122"/>
              <a:ea typeface="华文新魏" panose="02010800040101010101" pitchFamily="2" charset="-122"/>
            </a:endParaRPr>
          </a:p>
        </p:txBody>
      </p:sp>
      <p:grpSp>
        <p:nvGrpSpPr>
          <p:cNvPr id="4" name="组合 3"/>
          <p:cNvGrpSpPr/>
          <p:nvPr userDrawn="1"/>
        </p:nvGrpSpPr>
        <p:grpSpPr>
          <a:xfrm>
            <a:off x="10740042" y="5638986"/>
            <a:ext cx="1538026" cy="1538262"/>
            <a:chOff x="10153525" y="-301660"/>
            <a:chExt cx="1453515" cy="1453515"/>
          </a:xfrm>
        </p:grpSpPr>
        <p:pic>
          <p:nvPicPr>
            <p:cNvPr id="5" name="图片 4"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6" name="文本框 5">
              <a:hlinkClick r:id="rId2" action="ppaction://hlinksldjump">
                <a:snd r:embed="rId3" name="chimes.wav"/>
              </a:hlinkClick>
            </p:cNvPr>
            <p:cNvSpPr txBox="1"/>
            <p:nvPr userDrawn="1"/>
          </p:nvSpPr>
          <p:spPr>
            <a:xfrm>
              <a:off x="10403228" y="192183"/>
              <a:ext cx="942585" cy="394910"/>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zh-CN" altLang="en-US" sz="2116" b="1" dirty="0" smtClean="0">
                  <a:solidFill>
                    <a:srgbClr val="5F5F5F"/>
                  </a:solidFill>
                  <a:latin typeface="华文新魏" panose="02010800040101010101" pitchFamily="2" charset="-122"/>
                  <a:ea typeface="华文新魏" panose="02010800040101010101" pitchFamily="2" charset="-122"/>
                </a:rPr>
                <a:t>导航页</a:t>
              </a:r>
              <a:endParaRPr lang="zh-CN" altLang="en-US" sz="2116" b="1"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922463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1.8049E-6 4.94855E-7 L -1.8049E-6 -0.07202 " pathEditMode="relative" rAng="0" ptsTypes="AA">
                                      <p:cBhvr>
                                        <p:cTn id="6" dur="250" accel="50000" decel="50000" autoRev="1" fill="hold">
                                          <p:stCondLst>
                                            <p:cond delay="0"/>
                                          </p:stCondLst>
                                        </p:cTn>
                                        <p:tgtEl>
                                          <p:spTgt spid="3"/>
                                        </p:tgtEl>
                                        <p:attrNameLst>
                                          <p:attrName>ppt_x</p:attrName>
                                          <p:attrName>ppt_y</p:attrName>
                                        </p:attrNameLst>
                                      </p:cBhvr>
                                      <p:rCtr x="0" y="-3601"/>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云形 2"/>
          <p:cNvSpPr/>
          <p:nvPr userDrawn="1"/>
        </p:nvSpPr>
        <p:spPr>
          <a:xfrm>
            <a:off x="8001289" y="0"/>
            <a:ext cx="4190711" cy="1600335"/>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r>
              <a:rPr lang="zh-CN" altLang="en-US" sz="4232" b="1" dirty="0" smtClean="0">
                <a:solidFill>
                  <a:prstClr val="black"/>
                </a:solidFill>
                <a:latin typeface="华文新魏" panose="02010800040101010101" pitchFamily="2" charset="-122"/>
                <a:ea typeface="华文新魏" panose="02010800040101010101" pitchFamily="2" charset="-122"/>
              </a:rPr>
              <a:t>能力提升</a:t>
            </a:r>
            <a:endParaRPr lang="zh-CN" altLang="en-US" sz="4232" b="1" dirty="0">
              <a:solidFill>
                <a:prstClr val="black"/>
              </a:solidFill>
              <a:latin typeface="华文新魏" panose="02010800040101010101" pitchFamily="2" charset="-122"/>
              <a:ea typeface="华文新魏" panose="02010800040101010101" pitchFamily="2" charset="-122"/>
            </a:endParaRPr>
          </a:p>
        </p:txBody>
      </p:sp>
      <p:grpSp>
        <p:nvGrpSpPr>
          <p:cNvPr id="4" name="组合 3"/>
          <p:cNvGrpSpPr/>
          <p:nvPr userDrawn="1"/>
        </p:nvGrpSpPr>
        <p:grpSpPr>
          <a:xfrm>
            <a:off x="10740042" y="5638986"/>
            <a:ext cx="1538026" cy="1538262"/>
            <a:chOff x="10153525" y="-301660"/>
            <a:chExt cx="1453515" cy="1453515"/>
          </a:xfrm>
        </p:grpSpPr>
        <p:pic>
          <p:nvPicPr>
            <p:cNvPr id="5" name="图片 4"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6" name="文本框 5">
              <a:hlinkClick r:id="rId2" action="ppaction://hlinksldjump">
                <a:snd r:embed="rId3" name="chimes.wav"/>
              </a:hlinkClick>
            </p:cNvPr>
            <p:cNvSpPr txBox="1"/>
            <p:nvPr userDrawn="1"/>
          </p:nvSpPr>
          <p:spPr>
            <a:xfrm>
              <a:off x="10403228" y="192183"/>
              <a:ext cx="942585" cy="394910"/>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zh-CN" altLang="en-US" sz="2116" b="1" dirty="0" smtClean="0">
                  <a:solidFill>
                    <a:srgbClr val="5F5F5F"/>
                  </a:solidFill>
                  <a:latin typeface="华文新魏" panose="02010800040101010101" pitchFamily="2" charset="-122"/>
                  <a:ea typeface="华文新魏" panose="02010800040101010101" pitchFamily="2" charset="-122"/>
                </a:rPr>
                <a:t>导航页</a:t>
              </a:r>
              <a:endParaRPr lang="zh-CN" altLang="en-US" sz="2116" b="1"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97881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云形 1"/>
          <p:cNvSpPr/>
          <p:nvPr userDrawn="1"/>
        </p:nvSpPr>
        <p:spPr>
          <a:xfrm>
            <a:off x="8001289" y="0"/>
            <a:ext cx="4190711" cy="1600335"/>
          </a:xfrm>
          <a:prstGeom prst="cloud">
            <a:avLst/>
          </a:prstGeom>
        </p:spPr>
        <p:style>
          <a:lnRef idx="1">
            <a:schemeClr val="accent4"/>
          </a:lnRef>
          <a:fillRef idx="2">
            <a:schemeClr val="accent4"/>
          </a:fillRef>
          <a:effectRef idx="1">
            <a:schemeClr val="accent4"/>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r>
              <a:rPr lang="zh-CN" altLang="en-US" sz="4232" b="1" dirty="0" smtClean="0">
                <a:solidFill>
                  <a:prstClr val="black"/>
                </a:solidFill>
                <a:latin typeface="华文新魏" panose="02010800040101010101" pitchFamily="2" charset="-122"/>
                <a:ea typeface="华文新魏" panose="02010800040101010101" pitchFamily="2" charset="-122"/>
              </a:rPr>
              <a:t>智慧拓展</a:t>
            </a:r>
            <a:endParaRPr lang="zh-CN" altLang="en-US" sz="4232" b="1" dirty="0">
              <a:solidFill>
                <a:prstClr val="black"/>
              </a:solidFill>
              <a:latin typeface="华文新魏" panose="02010800040101010101" pitchFamily="2" charset="-122"/>
              <a:ea typeface="华文新魏" panose="02010800040101010101" pitchFamily="2" charset="-122"/>
            </a:endParaRPr>
          </a:p>
        </p:txBody>
      </p:sp>
      <p:grpSp>
        <p:nvGrpSpPr>
          <p:cNvPr id="3" name="组合 2"/>
          <p:cNvGrpSpPr/>
          <p:nvPr userDrawn="1"/>
        </p:nvGrpSpPr>
        <p:grpSpPr>
          <a:xfrm>
            <a:off x="10740042" y="5638986"/>
            <a:ext cx="1538026" cy="1538262"/>
            <a:chOff x="10153525" y="-301660"/>
            <a:chExt cx="1453515" cy="1453515"/>
          </a:xfrm>
        </p:grpSpPr>
        <p:pic>
          <p:nvPicPr>
            <p:cNvPr id="4" name="图片 3"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5" name="文本框 4">
              <a:hlinkClick r:id="rId2" action="ppaction://hlinksldjump">
                <a:snd r:embed="rId3" name="chimes.wav"/>
              </a:hlinkClick>
            </p:cNvPr>
            <p:cNvSpPr txBox="1"/>
            <p:nvPr userDrawn="1"/>
          </p:nvSpPr>
          <p:spPr>
            <a:xfrm>
              <a:off x="10403228" y="192183"/>
              <a:ext cx="942585" cy="394910"/>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zh-CN" altLang="en-US" sz="2116" b="1" dirty="0" smtClean="0">
                  <a:solidFill>
                    <a:srgbClr val="5F5F5F"/>
                  </a:solidFill>
                  <a:latin typeface="华文新魏" panose="02010800040101010101" pitchFamily="2" charset="-122"/>
                  <a:ea typeface="华文新魏" panose="02010800040101010101" pitchFamily="2" charset="-122"/>
                </a:rPr>
                <a:t>导航页</a:t>
              </a:r>
              <a:endParaRPr lang="zh-CN" altLang="en-US" sz="2116" b="1"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45675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Tree>
    <p:extLst>
      <p:ext uri="{BB962C8B-B14F-4D97-AF65-F5344CB8AC3E}">
        <p14:creationId xmlns:p14="http://schemas.microsoft.com/office/powerpoint/2010/main" val="157245179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0">
              <a:schemeClr val="accent1">
                <a:lumMod val="5000"/>
                <a:lumOff val="95000"/>
              </a:schemeClr>
            </a:gs>
            <a:gs pos="30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圆角矩形 1"/>
          <p:cNvSpPr/>
          <p:nvPr/>
        </p:nvSpPr>
        <p:spPr>
          <a:xfrm>
            <a:off x="762368" y="3581389"/>
            <a:ext cx="10514874" cy="160009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r>
              <a:rPr lang="zh-CN" altLang="en-US" sz="4232" b="1">
                <a:solidFill>
                  <a:srgbClr val="D60093"/>
                </a:solidFill>
                <a:latin typeface="隶书" panose="02010509060101010101" pitchFamily="49" charset="-122"/>
                <a:ea typeface="隶书" panose="02010509060101010101" pitchFamily="49" charset="-122"/>
              </a:rPr>
              <a:t>第</a:t>
            </a:r>
            <a:r>
              <a:rPr lang="en-US" altLang="zh-CN" sz="4232" b="1">
                <a:solidFill>
                  <a:srgbClr val="D60093"/>
                </a:solidFill>
                <a:latin typeface="隶书" panose="02010509060101010101" pitchFamily="49" charset="-122"/>
                <a:ea typeface="隶书" panose="02010509060101010101" pitchFamily="49" charset="-122"/>
              </a:rPr>
              <a:t>3</a:t>
            </a:r>
            <a:r>
              <a:rPr lang="zh-CN" altLang="en-US" sz="4232" b="1">
                <a:solidFill>
                  <a:srgbClr val="D60093"/>
                </a:solidFill>
                <a:latin typeface="隶书" panose="02010509060101010101" pitchFamily="49" charset="-122"/>
                <a:ea typeface="隶书" panose="02010509060101010101" pitchFamily="49" charset="-122"/>
              </a:rPr>
              <a:t>课时　图形的认识与测量</a:t>
            </a:r>
          </a:p>
        </p:txBody>
      </p:sp>
    </p:spTree>
    <p:extLst>
      <p:ext uri="{BB962C8B-B14F-4D97-AF65-F5344CB8AC3E}">
        <p14:creationId xmlns:p14="http://schemas.microsoft.com/office/powerpoint/2010/main" val="8886148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32" presetClass="emph" presetSubtype="0" fill="hold" grpId="1" nodeType="afterEffect">
                                  <p:stCondLst>
                                    <p:cond delay="0"/>
                                  </p:stCondLst>
                                  <p:childTnLst>
                                    <p:animRot by="120000">
                                      <p:cBhvr>
                                        <p:cTn id="23" dur="100" fill="hold">
                                          <p:stCondLst>
                                            <p:cond delay="0"/>
                                          </p:stCondLst>
                                        </p:cTn>
                                        <p:tgtEl>
                                          <p:spTgt spid="2"/>
                                        </p:tgtEl>
                                        <p:attrNameLst>
                                          <p:attrName>r</p:attrName>
                                        </p:attrNameLst>
                                      </p:cBhvr>
                                    </p:animRot>
                                    <p:animRot by="-240000">
                                      <p:cBhvr>
                                        <p:cTn id="24" dur="200" fill="hold">
                                          <p:stCondLst>
                                            <p:cond delay="200"/>
                                          </p:stCondLst>
                                        </p:cTn>
                                        <p:tgtEl>
                                          <p:spTgt spid="2"/>
                                        </p:tgtEl>
                                        <p:attrNameLst>
                                          <p:attrName>r</p:attrName>
                                        </p:attrNameLst>
                                      </p:cBhvr>
                                    </p:animRot>
                                    <p:animRot by="240000">
                                      <p:cBhvr>
                                        <p:cTn id="25" dur="200" fill="hold">
                                          <p:stCondLst>
                                            <p:cond delay="400"/>
                                          </p:stCondLst>
                                        </p:cTn>
                                        <p:tgtEl>
                                          <p:spTgt spid="2"/>
                                        </p:tgtEl>
                                        <p:attrNameLst>
                                          <p:attrName>r</p:attrName>
                                        </p:attrNameLst>
                                      </p:cBhvr>
                                    </p:animRot>
                                    <p:animRot by="-240000">
                                      <p:cBhvr>
                                        <p:cTn id="26" dur="200" fill="hold">
                                          <p:stCondLst>
                                            <p:cond delay="600"/>
                                          </p:stCondLst>
                                        </p:cTn>
                                        <p:tgtEl>
                                          <p:spTgt spid="2"/>
                                        </p:tgtEl>
                                        <p:attrNameLst>
                                          <p:attrName>r</p:attrName>
                                        </p:attrNameLst>
                                      </p:cBhvr>
                                    </p:animRot>
                                    <p:animRot by="120000">
                                      <p:cBhvr>
                                        <p:cTn id="2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1853022" y="1865726"/>
            <a:ext cx="8703138" cy="2243931"/>
          </a:xfrm>
          <a:prstGeom prst="rect">
            <a:avLst/>
          </a:prstGeom>
          <a:noFill/>
          <a:ln w="38100" cap="flat">
            <a:solidFill>
              <a:srgbClr val="3D735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2" name="文本框 1"/>
          <p:cNvSpPr txBox="1"/>
          <p:nvPr/>
        </p:nvSpPr>
        <p:spPr>
          <a:xfrm>
            <a:off x="3314700" y="2526026"/>
            <a:ext cx="5473700" cy="923330"/>
          </a:xfrm>
          <a:prstGeom prst="rect">
            <a:avLst/>
          </a:prstGeom>
          <a:noFill/>
        </p:spPr>
        <p:txBody>
          <a:bodyPr wrap="square" rtlCol="0">
            <a:spAutoFit/>
          </a:bodyPr>
          <a:lstStyle/>
          <a:p>
            <a:pPr algn="dist"/>
            <a:r>
              <a:rPr lang="zh-CN" altLang="en-US" sz="5400" b="1" smtClean="0">
                <a:latin typeface="+mn-ea"/>
              </a:rPr>
              <a:t>本课结束</a:t>
            </a:r>
            <a:endParaRPr lang="zh-CN" altLang="en-US" sz="5400" b="1">
              <a:latin typeface="+mn-ea"/>
            </a:endParaRPr>
          </a:p>
        </p:txBody>
      </p:sp>
      <p:sp>
        <p:nvSpPr>
          <p:cNvPr id="4" name="Rectangle 5"/>
          <p:cNvSpPr>
            <a:spLocks noChangeArrowheads="1"/>
          </p:cNvSpPr>
          <p:nvPr/>
        </p:nvSpPr>
        <p:spPr bwMode="auto">
          <a:xfrm>
            <a:off x="1981200" y="2025316"/>
            <a:ext cx="8460660" cy="1965675"/>
          </a:xfrm>
          <a:prstGeom prst="rect">
            <a:avLst/>
          </a:prstGeom>
          <a:noFill/>
          <a:ln w="38100" cap="flat">
            <a:solidFill>
              <a:srgbClr val="3D735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5" name="文本框 4"/>
          <p:cNvSpPr txBox="1"/>
          <p:nvPr/>
        </p:nvSpPr>
        <p:spPr>
          <a:xfrm>
            <a:off x="2053802" y="4393804"/>
            <a:ext cx="8301577" cy="892552"/>
          </a:xfrm>
          <a:prstGeom prst="rect">
            <a:avLst/>
          </a:prstGeom>
          <a:noFill/>
        </p:spPr>
        <p:txBody>
          <a:bodyPr wrap="square" rtlCol="0">
            <a:spAutoFit/>
          </a:bodyPr>
          <a:lstStyle/>
          <a:p>
            <a:pPr algn="ctr" fontAlgn="auto"/>
            <a:r>
              <a:rPr lang="zh-CN" altLang="en-US" sz="2400" smtClean="0"/>
              <a:t>更多精彩内容请登录</a:t>
            </a:r>
            <a:r>
              <a:rPr lang="zh-CN" altLang="en-US" sz="2800" smtClean="0">
                <a:latin typeface="华文新魏" panose="02010800040101010101" pitchFamily="2" charset="-122"/>
                <a:ea typeface="华文新魏" panose="02010800040101010101" pitchFamily="2" charset="-122"/>
              </a:rPr>
              <a:t>志鸿优化网</a:t>
            </a:r>
            <a:endParaRPr lang="en-US" altLang="zh-CN" sz="2400" smtClean="0">
              <a:latin typeface="华文新魏" panose="02010800040101010101" pitchFamily="2" charset="-122"/>
              <a:ea typeface="华文新魏" panose="02010800040101010101" pitchFamily="2" charset="-122"/>
            </a:endParaRPr>
          </a:p>
          <a:p>
            <a:pPr algn="ctr" fontAlgn="auto"/>
            <a:r>
              <a:rPr lang="en-US" altLang="zh-CN" sz="2400" smtClean="0"/>
              <a:t>http</a:t>
            </a:r>
            <a:r>
              <a:rPr lang="en-US" altLang="zh-CN" sz="2400"/>
              <a:t>://</a:t>
            </a:r>
            <a:r>
              <a:rPr lang="en-US" altLang="zh-CN" sz="2400" smtClean="0"/>
              <a:t>www.zhyh.org/</a:t>
            </a:r>
            <a:endParaRPr lang="en-US" altLang="zh-CN" sz="2400"/>
          </a:p>
        </p:txBody>
      </p:sp>
    </p:spTree>
    <p:extLst>
      <p:ext uri="{BB962C8B-B14F-4D97-AF65-F5344CB8AC3E}">
        <p14:creationId xmlns:p14="http://schemas.microsoft.com/office/powerpoint/2010/main" val="1852345590"/>
      </p:ext>
    </p:extLst>
  </p:cSld>
  <p:clrMapOvr>
    <a:masterClrMapping/>
  </p:clrMapOvr>
  <p:timing>
    <p:tnLst>
      <p:par>
        <p:cTn id="1" dur="indefinite" restart="never" nodeType="tmRoot"/>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chemeClr val="accent2"/>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cap="none" spc="0" dirty="0">
              <a:ln w="22225">
                <a:solidFill>
                  <a:schemeClr val="accent2"/>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atin typeface="华文隶书" panose="02010800040101010101" pitchFamily="2" charset="-122"/>
                <a:ea typeface="华文隶书" panose="02010800040101010101" pitchFamily="2" charset="-122"/>
              </a:rPr>
              <a:t>基础巩固</a:t>
            </a:r>
            <a:endParaRPr lang="zh-CN" altLang="en-US" sz="3600" dirty="0">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latin typeface="华文隶书" panose="02010800040101010101" pitchFamily="2" charset="-122"/>
                <a:ea typeface="华文隶书" panose="02010800040101010101" pitchFamily="2" charset="-122"/>
              </a:rPr>
              <a:t>能力提升</a:t>
            </a:r>
            <a:endParaRPr lang="zh-CN" altLang="en-US" sz="3600" dirty="0">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latin typeface="华文隶书" panose="02010800040101010101" pitchFamily="2" charset="-122"/>
                <a:ea typeface="华文隶书" panose="02010800040101010101" pitchFamily="2" charset="-122"/>
              </a:rPr>
              <a:t>智慧拓展</a:t>
            </a:r>
            <a:endParaRPr lang="zh-CN" altLang="en-US" sz="3600" dirty="0">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622033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a:solidFill>
                    <a:schemeClr val="accent2"/>
                  </a:solidFill>
                  <a:latin typeface="华文隶书" panose="02010800040101010101" pitchFamily="2" charset="-122"/>
                  <a:ea typeface="华文隶书" panose="02010800040101010101" pitchFamily="2" charset="-122"/>
                </a:rPr>
                <a:t>基础巩固</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p:cNvSpPr>
          <p:nvPr/>
        </p:nvSpPr>
        <p:spPr>
          <a:xfrm>
            <a:off x="450850" y="926880"/>
            <a:ext cx="112903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3200">
                <a:solidFill>
                  <a:srgbClr val="000000"/>
                </a:solidFill>
                <a:latin typeface="Arial" panose="020B0604020202020204" pitchFamily="34" charset="0"/>
                <a:ea typeface="黑体" panose="02010609060101010101" pitchFamily="49" charset="-122"/>
                <a:cs typeface="Times New Roman" panose="02020603050405020304" pitchFamily="18" charset="0"/>
              </a:rPr>
              <a:t>一、填一填。</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1</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下面哪些图形是轴对称图形</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在</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里画</a:t>
            </a:r>
            <a:r>
              <a:rPr lang="en-US" altLang="zh-CN" sz="3200">
                <a:solidFill>
                  <a:srgbClr val="000000"/>
                </a:solidFill>
                <a:latin typeface="Times New Roman" panose="02020603050405020304" pitchFamily="18" charset="0"/>
                <a:cs typeface="Times New Roman" panose="02020603050405020304" pitchFamily="18" charset="0"/>
              </a:rPr>
              <a:t>“</a:t>
            </a:r>
            <a:r>
              <a:rPr lang="en-US" altLang="zh-CN" sz="3200">
                <a:solidFill>
                  <a:srgbClr val="000000"/>
                </a:solidFill>
                <a:latin typeface="Cambria Math" panose="02040503050406030204" pitchFamily="18" charset="0"/>
                <a:ea typeface="NEU-BZ-S92"/>
                <a:cs typeface="Times New Roman" panose="02020603050405020304" pitchFamily="18" charset="0"/>
              </a:rPr>
              <a:t>√</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MM3LRQ11.eps" descr="id:2147490742;FounderCES"/>
          <p:cNvPicPr>
            <a:picLocks noChangeAspect="1"/>
          </p:cNvPicPr>
          <p:nvPr/>
        </p:nvPicPr>
        <p:blipFill>
          <a:blip r:embed="rId3">
            <a:clrChange>
              <a:clrFrom>
                <a:srgbClr val="FFFFFF"/>
              </a:clrFrom>
              <a:clrTo>
                <a:srgbClr val="FFFFFF">
                  <a:alpha val="0"/>
                </a:srgbClr>
              </a:clrTo>
            </a:clrChange>
          </a:blip>
          <a:stretch>
            <a:fillRect/>
          </a:stretch>
        </p:blipFill>
        <p:spPr>
          <a:xfrm>
            <a:off x="450850" y="2283939"/>
            <a:ext cx="11290300" cy="2316390"/>
          </a:xfrm>
          <a:prstGeom prst="rect">
            <a:avLst/>
          </a:prstGeom>
        </p:spPr>
      </p:pic>
      <p:sp>
        <p:nvSpPr>
          <p:cNvPr id="18" name="矩形 17"/>
          <p:cNvSpPr>
            <a:spLocks noChangeAspect="1"/>
          </p:cNvSpPr>
          <p:nvPr/>
        </p:nvSpPr>
        <p:spPr>
          <a:xfrm>
            <a:off x="1152985" y="4015554"/>
            <a:ext cx="472593" cy="584775"/>
          </a:xfrm>
          <a:prstGeom prst="rect">
            <a:avLst/>
          </a:prstGeom>
        </p:spPr>
        <p:txBody>
          <a:bodyPr wrap="square">
            <a:spAutoFit/>
          </a:bodyPr>
          <a:lstStyle/>
          <a:p>
            <a:r>
              <a:rPr lang="en-US" altLang="zh-CN" sz="3200" smtClean="0">
                <a:solidFill>
                  <a:srgbClr val="FF0000"/>
                </a:solidFill>
                <a:latin typeface="Cambria Math" panose="02040503050406030204" pitchFamily="18" charset="0"/>
                <a:ea typeface="NEU-BZ-S92"/>
                <a:cs typeface="Times New Roman" panose="02020603050405020304" pitchFamily="18" charset="0"/>
              </a:rPr>
              <a:t>√  </a:t>
            </a:r>
            <a:endParaRPr lang="zh-CN" altLang="en-US" sz="3200" dirty="0"/>
          </a:p>
        </p:txBody>
      </p:sp>
      <p:sp>
        <p:nvSpPr>
          <p:cNvPr id="19" name="矩形 18"/>
          <p:cNvSpPr>
            <a:spLocks noChangeAspect="1"/>
          </p:cNvSpPr>
          <p:nvPr/>
        </p:nvSpPr>
        <p:spPr>
          <a:xfrm>
            <a:off x="7699016" y="4015554"/>
            <a:ext cx="472593" cy="584775"/>
          </a:xfrm>
          <a:prstGeom prst="rect">
            <a:avLst/>
          </a:prstGeom>
        </p:spPr>
        <p:txBody>
          <a:bodyPr wrap="square">
            <a:spAutoFit/>
          </a:bodyPr>
          <a:lstStyle/>
          <a:p>
            <a:r>
              <a:rPr lang="en-US" altLang="zh-CN" sz="3200" smtClean="0">
                <a:solidFill>
                  <a:srgbClr val="FF0000"/>
                </a:solidFill>
                <a:latin typeface="Cambria Math" panose="02040503050406030204" pitchFamily="18" charset="0"/>
                <a:ea typeface="NEU-BZ-S9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p:cNvSpPr>
          <p:nvPr/>
        </p:nvSpPr>
        <p:spPr>
          <a:xfrm>
            <a:off x="450850" y="197415"/>
            <a:ext cx="112903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2</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某小学要给卫生间贴上性别图标</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三</a:t>
            </a:r>
            <a:r>
              <a:rPr lang="en-US" altLang="zh-CN" sz="3200">
                <a:solidFill>
                  <a:srgbClr val="000000"/>
                </a:solidFill>
                <a:latin typeface="Times New Roman" panose="02020603050405020304" pitchFamily="18" charset="0"/>
                <a:cs typeface="Times New Roman" panose="02020603050405020304" pitchFamily="18" charset="0"/>
              </a:rPr>
              <a:t>(1)</a:t>
            </a:r>
            <a:r>
              <a:rPr lang="zh-CN" altLang="zh-CN" sz="3200">
                <a:solidFill>
                  <a:srgbClr val="000000"/>
                </a:solidFill>
                <a:latin typeface="Times New Roman" panose="02020603050405020304" pitchFamily="18" charset="0"/>
                <a:cs typeface="Times New Roman" panose="02020603050405020304" pitchFamily="18" charset="0"/>
              </a:rPr>
              <a:t>班负责剪出图案。用下面这种方法可以剪出图案</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填序号</a:t>
            </a:r>
            <a:r>
              <a:rPr lang="en-US" altLang="zh-CN" sz="3200">
                <a:solidFill>
                  <a:srgbClr val="000000"/>
                </a:solidFill>
                <a:latin typeface="Times New Roman" panose="02020603050405020304" pitchFamily="18" charset="0"/>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MM3LRQ12.eps" descr="id:2147490749;FounderCES"/>
          <p:cNvPicPr>
            <a:picLocks noChangeAspect="1"/>
          </p:cNvPicPr>
          <p:nvPr/>
        </p:nvPicPr>
        <p:blipFill>
          <a:blip r:embed="rId2">
            <a:clrChange>
              <a:clrFrom>
                <a:srgbClr val="FFFFFF"/>
              </a:clrFrom>
              <a:clrTo>
                <a:srgbClr val="FFFFFF">
                  <a:alpha val="0"/>
                </a:srgbClr>
              </a:clrTo>
            </a:clrChange>
          </a:blip>
          <a:stretch>
            <a:fillRect/>
          </a:stretch>
        </p:blipFill>
        <p:spPr>
          <a:xfrm>
            <a:off x="2240287" y="1490480"/>
            <a:ext cx="7711426" cy="2289112"/>
          </a:xfrm>
          <a:prstGeom prst="rect">
            <a:avLst/>
          </a:prstGeom>
        </p:spPr>
      </p:pic>
      <p:sp>
        <p:nvSpPr>
          <p:cNvPr id="4" name="矩形 3"/>
          <p:cNvSpPr>
            <a:spLocks noChangeAspect="1"/>
          </p:cNvSpPr>
          <p:nvPr/>
        </p:nvSpPr>
        <p:spPr>
          <a:xfrm>
            <a:off x="5299111" y="839264"/>
            <a:ext cx="595035" cy="635943"/>
          </a:xfrm>
          <a:prstGeom prst="rect">
            <a:avLst/>
          </a:prstGeom>
        </p:spPr>
        <p:txBody>
          <a:bodyPr wrap="none">
            <a:spAutoFit/>
          </a:bodyPr>
          <a:lstStyle/>
          <a:p>
            <a:pPr>
              <a:lnSpc>
                <a:spcPct val="120000"/>
              </a:lnSpc>
            </a:pPr>
            <a:r>
              <a:rPr lang="en-US" altLang="zh-CN" sz="3200">
                <a:solidFill>
                  <a:srgbClr val="FF0000"/>
                </a:solidFill>
                <a:latin typeface="Times New Roman" panose="02020603050405020304" pitchFamily="18" charset="0"/>
              </a:rPr>
              <a:t>①</a:t>
            </a:r>
            <a:endParaRPr lang="zh-CN" altLang="en-US" sz="3200"/>
          </a:p>
        </p:txBody>
      </p:sp>
    </p:spTree>
    <p:extLst>
      <p:ext uri="{BB962C8B-B14F-4D97-AF65-F5344CB8AC3E}">
        <p14:creationId xmlns:p14="http://schemas.microsoft.com/office/powerpoint/2010/main" val="69248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p:cNvSpPr>
          <p:nvPr/>
        </p:nvSpPr>
        <p:spPr>
          <a:xfrm>
            <a:off x="450850" y="382350"/>
            <a:ext cx="112903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3</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下列现象是平移的在</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里画</a:t>
            </a:r>
            <a:r>
              <a:rPr lang="en-US" altLang="zh-CN" sz="3200">
                <a:solidFill>
                  <a:srgbClr val="000000"/>
                </a:solidFill>
                <a:latin typeface="Times New Roman" panose="02020603050405020304" pitchFamily="18" charset="0"/>
                <a:cs typeface="Times New Roman" panose="02020603050405020304" pitchFamily="18" charset="0"/>
              </a:rPr>
              <a:t>“</a:t>
            </a:r>
            <a:r>
              <a:rPr lang="en-US" altLang="zh-CN" sz="3200">
                <a:solidFill>
                  <a:srgbClr val="000000"/>
                </a:solidFill>
                <a:latin typeface="Cambria Math" panose="02040503050406030204" pitchFamily="18" charset="0"/>
                <a:cs typeface="Cambria Math" panose="02040503050406030204" pitchFamily="18" charset="0"/>
              </a:rPr>
              <a:t>△</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是旋转的在</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里画</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MM3LRQ13.eps" descr="id:2147490756;FounderCES"/>
          <p:cNvPicPr/>
          <p:nvPr/>
        </p:nvPicPr>
        <p:blipFill>
          <a:blip r:embed="rId2">
            <a:clrChange>
              <a:clrFrom>
                <a:srgbClr val="FFFFFF"/>
              </a:clrFrom>
              <a:clrTo>
                <a:srgbClr val="FFFFFF">
                  <a:alpha val="0"/>
                </a:srgbClr>
              </a:clrTo>
            </a:clrChange>
          </a:blip>
          <a:stretch>
            <a:fillRect/>
          </a:stretch>
        </p:blipFill>
        <p:spPr>
          <a:xfrm>
            <a:off x="1999592" y="1599991"/>
            <a:ext cx="7941713" cy="3098301"/>
          </a:xfrm>
          <a:prstGeom prst="rect">
            <a:avLst/>
          </a:prstGeom>
        </p:spPr>
      </p:pic>
      <p:sp>
        <p:nvSpPr>
          <p:cNvPr id="4" name="矩形 3"/>
          <p:cNvSpPr>
            <a:spLocks/>
          </p:cNvSpPr>
          <p:nvPr/>
        </p:nvSpPr>
        <p:spPr>
          <a:xfrm>
            <a:off x="2700891" y="4186960"/>
            <a:ext cx="595035" cy="635943"/>
          </a:xfrm>
          <a:prstGeom prst="rect">
            <a:avLst/>
          </a:prstGeom>
        </p:spPr>
        <p:txBody>
          <a:bodyPr wrap="none">
            <a:spAutoFit/>
          </a:bodyPr>
          <a:lstStyle/>
          <a:p>
            <a:pPr>
              <a:lnSpc>
                <a:spcPct val="120000"/>
              </a:lnSpc>
            </a:pPr>
            <a:r>
              <a:rPr lang="en-US" altLang="zh-CN" sz="3200">
                <a:solidFill>
                  <a:srgbClr val="FF0000"/>
                </a:solidFill>
                <a:latin typeface="Cambria Math" panose="02040503050406030204" pitchFamily="18" charset="0"/>
                <a:cs typeface="Cambria Math" panose="02040503050406030204" pitchFamily="18" charset="0"/>
              </a:rPr>
              <a:t>○</a:t>
            </a:r>
            <a:endParaRPr lang="zh-CN" altLang="en-US" sz="3200">
              <a:solidFill>
                <a:srgbClr val="FF0000"/>
              </a:solidFill>
            </a:endParaRPr>
          </a:p>
        </p:txBody>
      </p:sp>
      <p:sp>
        <p:nvSpPr>
          <p:cNvPr id="5" name="矩形 4"/>
          <p:cNvSpPr>
            <a:spLocks/>
          </p:cNvSpPr>
          <p:nvPr/>
        </p:nvSpPr>
        <p:spPr>
          <a:xfrm>
            <a:off x="6023580" y="4186960"/>
            <a:ext cx="595035" cy="635943"/>
          </a:xfrm>
          <a:prstGeom prst="rect">
            <a:avLst/>
          </a:prstGeom>
        </p:spPr>
        <p:txBody>
          <a:bodyPr wrap="none">
            <a:spAutoFit/>
          </a:bodyPr>
          <a:lstStyle/>
          <a:p>
            <a:pPr>
              <a:lnSpc>
                <a:spcPct val="120000"/>
              </a:lnSpc>
            </a:pPr>
            <a:r>
              <a:rPr lang="en-US" altLang="zh-CN" sz="3200">
                <a:solidFill>
                  <a:srgbClr val="FF0000"/>
                </a:solidFill>
                <a:latin typeface="Cambria Math" panose="02040503050406030204" pitchFamily="18" charset="0"/>
                <a:cs typeface="Cambria Math" panose="02040503050406030204" pitchFamily="18" charset="0"/>
              </a:rPr>
              <a:t>△</a:t>
            </a:r>
            <a:endParaRPr lang="zh-CN" altLang="en-US" sz="3200">
              <a:solidFill>
                <a:srgbClr val="FF0000"/>
              </a:solidFill>
            </a:endParaRPr>
          </a:p>
        </p:txBody>
      </p:sp>
      <p:sp>
        <p:nvSpPr>
          <p:cNvPr id="6" name="矩形 5"/>
          <p:cNvSpPr>
            <a:spLocks/>
          </p:cNvSpPr>
          <p:nvPr/>
        </p:nvSpPr>
        <p:spPr>
          <a:xfrm>
            <a:off x="8906482" y="4186960"/>
            <a:ext cx="595035" cy="635943"/>
          </a:xfrm>
          <a:prstGeom prst="rect">
            <a:avLst/>
          </a:prstGeom>
        </p:spPr>
        <p:txBody>
          <a:bodyPr wrap="none">
            <a:spAutoFit/>
          </a:bodyPr>
          <a:lstStyle/>
          <a:p>
            <a:pPr>
              <a:lnSpc>
                <a:spcPct val="120000"/>
              </a:lnSpc>
            </a:pPr>
            <a:r>
              <a:rPr lang="en-US" altLang="zh-CN" sz="3200">
                <a:solidFill>
                  <a:srgbClr val="FF0000"/>
                </a:solidFill>
                <a:latin typeface="Cambria Math" panose="02040503050406030204" pitchFamily="18" charset="0"/>
                <a:cs typeface="Cambria Math" panose="02040503050406030204" pitchFamily="18" charset="0"/>
              </a:rPr>
              <a:t>○</a:t>
            </a:r>
            <a:endParaRPr lang="zh-CN" altLang="en-US" sz="3200">
              <a:solidFill>
                <a:srgbClr val="FF0000"/>
              </a:solidFill>
            </a:endParaRPr>
          </a:p>
        </p:txBody>
      </p:sp>
    </p:spTree>
    <p:extLst>
      <p:ext uri="{BB962C8B-B14F-4D97-AF65-F5344CB8AC3E}">
        <p14:creationId xmlns:p14="http://schemas.microsoft.com/office/powerpoint/2010/main" val="25836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p:cNvSpPr>
          <p:nvPr/>
        </p:nvSpPr>
        <p:spPr>
          <a:xfrm>
            <a:off x="450850" y="310097"/>
            <a:ext cx="112903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4</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小明在手工课上用一根扭扭棒制作了一个长方形框架</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他量得该长方形框架的一条长和一条宽的和是</a:t>
            </a:r>
            <a:r>
              <a:rPr lang="en-US" altLang="zh-CN" sz="3200">
                <a:solidFill>
                  <a:srgbClr val="000000"/>
                </a:solidFill>
                <a:latin typeface="Times New Roman" panose="02020603050405020304" pitchFamily="18" charset="0"/>
                <a:cs typeface="Times New Roman" panose="02020603050405020304" pitchFamily="18" charset="0"/>
              </a:rPr>
              <a:t>22</a:t>
            </a:r>
            <a:r>
              <a:rPr lang="zh-CN" altLang="zh-CN" sz="3200">
                <a:solidFill>
                  <a:srgbClr val="000000"/>
                </a:solidFill>
                <a:latin typeface="Times New Roman" panose="02020603050405020304" pitchFamily="18" charset="0"/>
                <a:cs typeface="Times New Roman" panose="02020603050405020304" pitchFamily="18" charset="0"/>
              </a:rPr>
              <a:t>厘米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制作这个长方形框架用的扭扭棒长</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厘米。</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5</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一块长方形草坪</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长</a:t>
            </a:r>
            <a:r>
              <a:rPr lang="en-US" altLang="zh-CN" sz="3200">
                <a:solidFill>
                  <a:srgbClr val="000000"/>
                </a:solidFill>
                <a:latin typeface="Times New Roman" panose="02020603050405020304" pitchFamily="18" charset="0"/>
                <a:cs typeface="Times New Roman" panose="02020603050405020304" pitchFamily="18" charset="0"/>
              </a:rPr>
              <a:t>24</a:t>
            </a:r>
            <a:r>
              <a:rPr lang="zh-CN" altLang="zh-CN" sz="3200">
                <a:solidFill>
                  <a:srgbClr val="000000"/>
                </a:solidFill>
                <a:latin typeface="Times New Roman" panose="02020603050405020304" pitchFamily="18" charset="0"/>
                <a:cs typeface="Times New Roman" panose="02020603050405020304" pitchFamily="18" charset="0"/>
              </a:rPr>
              <a:t>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宽</a:t>
            </a:r>
            <a:r>
              <a:rPr lang="en-US" altLang="zh-CN" sz="3200">
                <a:solidFill>
                  <a:srgbClr val="000000"/>
                </a:solidFill>
                <a:latin typeface="Times New Roman" panose="02020603050405020304" pitchFamily="18" charset="0"/>
                <a:cs typeface="Times New Roman" panose="02020603050405020304" pitchFamily="18" charset="0"/>
              </a:rPr>
              <a:t>10</a:t>
            </a:r>
            <a:r>
              <a:rPr lang="zh-CN" altLang="zh-CN" sz="3200">
                <a:solidFill>
                  <a:srgbClr val="000000"/>
                </a:solidFill>
                <a:latin typeface="Times New Roman" panose="02020603050405020304" pitchFamily="18" charset="0"/>
                <a:cs typeface="Times New Roman" panose="02020603050405020304" pitchFamily="18" charset="0"/>
              </a:rPr>
              <a:t>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把这块草坪平均分成两部分</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如图</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每部分的周长是</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这两部分周长的和比原来的周长多了</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米。</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MM3LRQ14.eps" descr="id:2147490763;FounderCES"/>
          <p:cNvPicPr/>
          <p:nvPr/>
        </p:nvPicPr>
        <p:blipFill>
          <a:blip r:embed="rId2">
            <a:clrChange>
              <a:clrFrom>
                <a:srgbClr val="FFFFFF"/>
              </a:clrFrom>
              <a:clrTo>
                <a:srgbClr val="FFFFFF">
                  <a:alpha val="0"/>
                </a:srgbClr>
              </a:clrTo>
            </a:clrChange>
          </a:blip>
          <a:stretch>
            <a:fillRect/>
          </a:stretch>
        </p:blipFill>
        <p:spPr>
          <a:xfrm>
            <a:off x="4691647" y="3891462"/>
            <a:ext cx="2808705" cy="1481923"/>
          </a:xfrm>
          <a:prstGeom prst="rect">
            <a:avLst/>
          </a:prstGeom>
        </p:spPr>
      </p:pic>
      <p:sp>
        <p:nvSpPr>
          <p:cNvPr id="4" name="矩形 3"/>
          <p:cNvSpPr>
            <a:spLocks noChangeAspect="1"/>
          </p:cNvSpPr>
          <p:nvPr/>
        </p:nvSpPr>
        <p:spPr>
          <a:xfrm>
            <a:off x="4076064" y="1506034"/>
            <a:ext cx="595035" cy="641266"/>
          </a:xfrm>
          <a:prstGeom prst="rect">
            <a:avLst/>
          </a:prstGeom>
        </p:spPr>
        <p:txBody>
          <a:bodyPr wrap="none">
            <a:spAutoFit/>
          </a:bodyPr>
          <a:lstStyle/>
          <a:p>
            <a:pPr>
              <a:lnSpc>
                <a:spcPct val="120000"/>
              </a:lnSpc>
            </a:pPr>
            <a:r>
              <a:rPr lang="en-US" altLang="zh-CN" sz="3200" smtClean="0">
                <a:solidFill>
                  <a:srgbClr val="FF0000"/>
                </a:solidFill>
                <a:latin typeface="Times New Roman" panose="02020603050405020304" pitchFamily="18" charset="0"/>
              </a:rPr>
              <a:t>44</a:t>
            </a:r>
            <a:endParaRPr lang="zh-CN" altLang="en-US" sz="3200"/>
          </a:p>
        </p:txBody>
      </p:sp>
      <p:sp>
        <p:nvSpPr>
          <p:cNvPr id="5" name="矩形 4"/>
          <p:cNvSpPr>
            <a:spLocks noChangeAspect="1"/>
          </p:cNvSpPr>
          <p:nvPr/>
        </p:nvSpPr>
        <p:spPr>
          <a:xfrm>
            <a:off x="4815803" y="2687562"/>
            <a:ext cx="595035" cy="641266"/>
          </a:xfrm>
          <a:prstGeom prst="rect">
            <a:avLst/>
          </a:prstGeom>
        </p:spPr>
        <p:txBody>
          <a:bodyPr wrap="none">
            <a:spAutoFit/>
          </a:bodyPr>
          <a:lstStyle/>
          <a:p>
            <a:pPr>
              <a:lnSpc>
                <a:spcPct val="120000"/>
              </a:lnSpc>
            </a:pPr>
            <a:r>
              <a:rPr lang="en-US" altLang="zh-CN" sz="3200" smtClean="0">
                <a:solidFill>
                  <a:srgbClr val="FF0000"/>
                </a:solidFill>
                <a:latin typeface="Times New Roman" panose="02020603050405020304" pitchFamily="18" charset="0"/>
              </a:rPr>
              <a:t>44</a:t>
            </a:r>
            <a:endParaRPr lang="zh-CN" altLang="en-US" sz="3200"/>
          </a:p>
        </p:txBody>
      </p:sp>
      <p:sp>
        <p:nvSpPr>
          <p:cNvPr id="6" name="矩形 5"/>
          <p:cNvSpPr>
            <a:spLocks noChangeAspect="1"/>
          </p:cNvSpPr>
          <p:nvPr/>
        </p:nvSpPr>
        <p:spPr>
          <a:xfrm>
            <a:off x="1986487" y="3250196"/>
            <a:ext cx="595035" cy="641266"/>
          </a:xfrm>
          <a:prstGeom prst="rect">
            <a:avLst/>
          </a:prstGeom>
        </p:spPr>
        <p:txBody>
          <a:bodyPr wrap="none">
            <a:spAutoFit/>
          </a:bodyPr>
          <a:lstStyle/>
          <a:p>
            <a:pPr>
              <a:lnSpc>
                <a:spcPct val="120000"/>
              </a:lnSpc>
            </a:pPr>
            <a:r>
              <a:rPr lang="en-US" altLang="zh-CN" sz="3200" smtClean="0">
                <a:solidFill>
                  <a:srgbClr val="FF0000"/>
                </a:solidFill>
                <a:latin typeface="Times New Roman" panose="02020603050405020304" pitchFamily="18" charset="0"/>
              </a:rPr>
              <a:t>20</a:t>
            </a:r>
            <a:endParaRPr lang="zh-CN" altLang="en-US" sz="3200"/>
          </a:p>
        </p:txBody>
      </p:sp>
    </p:spTree>
    <p:extLst>
      <p:ext uri="{BB962C8B-B14F-4D97-AF65-F5344CB8AC3E}">
        <p14:creationId xmlns:p14="http://schemas.microsoft.com/office/powerpoint/2010/main" val="318888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p:cNvSpPr>
          <p:nvPr/>
        </p:nvSpPr>
        <p:spPr>
          <a:xfrm>
            <a:off x="450850" y="148530"/>
            <a:ext cx="11290300" cy="180857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3200">
                <a:solidFill>
                  <a:srgbClr val="000000"/>
                </a:solidFill>
                <a:latin typeface="Arial" panose="020B0604020202020204" pitchFamily="34" charset="0"/>
                <a:ea typeface="黑体" panose="02010609060101010101" pitchFamily="49" charset="-122"/>
                <a:cs typeface="Times New Roman" panose="02020603050405020304" pitchFamily="18" charset="0"/>
              </a:rPr>
              <a:t>二、选一选。</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1</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剪纸是中国民间艺术之一。下面的剪纸中</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利用图形轴对称特征剪出来的是</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5348006"/>
              </p:ext>
            </p:extLst>
          </p:nvPr>
        </p:nvGraphicFramePr>
        <p:xfrm>
          <a:off x="543317" y="1957102"/>
          <a:ext cx="11290300" cy="2067809"/>
        </p:xfrm>
        <a:graphic>
          <a:graphicData uri="http://schemas.openxmlformats.org/presentationml/2006/ole">
            <mc:AlternateContent xmlns:mc="http://schemas.openxmlformats.org/markup-compatibility/2006">
              <mc:Choice xmlns:v="urn:schemas-microsoft-com:vml" Requires="v">
                <p:oleObj spid="_x0000_s1028" name="文档" r:id="rId4" imgW="5291986" imgH="969223" progId="Word.Document.12">
                  <p:embed/>
                </p:oleObj>
              </mc:Choice>
              <mc:Fallback>
                <p:oleObj name="文档" r:id="rId4" imgW="5291986" imgH="969223" progId="Word.Document.12">
                  <p:embed/>
                  <p:pic>
                    <p:nvPicPr>
                      <p:cNvPr id="0" name=""/>
                      <p:cNvPicPr/>
                      <p:nvPr/>
                    </p:nvPicPr>
                    <p:blipFill>
                      <a:blip r:embed="rId5"/>
                      <a:stretch>
                        <a:fillRect/>
                      </a:stretch>
                    </p:blipFill>
                    <p:spPr>
                      <a:xfrm>
                        <a:off x="543317" y="1957102"/>
                        <a:ext cx="11290300" cy="2067809"/>
                      </a:xfrm>
                      <a:prstGeom prst="rect">
                        <a:avLst/>
                      </a:prstGeom>
                    </p:spPr>
                  </p:pic>
                </p:oleObj>
              </mc:Fallback>
            </mc:AlternateContent>
          </a:graphicData>
        </a:graphic>
      </p:graphicFrame>
      <p:sp>
        <p:nvSpPr>
          <p:cNvPr id="4" name="矩形 3"/>
          <p:cNvSpPr>
            <a:spLocks/>
          </p:cNvSpPr>
          <p:nvPr/>
        </p:nvSpPr>
        <p:spPr>
          <a:xfrm>
            <a:off x="450850" y="4024911"/>
            <a:ext cx="112903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3200" b="1">
                <a:solidFill>
                  <a:srgbClr val="000000"/>
                </a:solidFill>
                <a:latin typeface="Times New Roman" panose="02020603050405020304" pitchFamily="18" charset="0"/>
                <a:cs typeface="Times New Roman" panose="02020603050405020304" pitchFamily="18" charset="0"/>
              </a:rPr>
              <a:t>2</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给边长为</a:t>
            </a:r>
            <a:r>
              <a:rPr lang="en-US" altLang="zh-CN" sz="3200">
                <a:solidFill>
                  <a:srgbClr val="000000"/>
                </a:solidFill>
                <a:latin typeface="Times New Roman" panose="02020603050405020304" pitchFamily="18" charset="0"/>
                <a:cs typeface="Times New Roman" panose="02020603050405020304" pitchFamily="18" charset="0"/>
              </a:rPr>
              <a:t>7</a:t>
            </a:r>
            <a:r>
              <a:rPr lang="zh-CN" altLang="zh-CN" sz="3200">
                <a:solidFill>
                  <a:srgbClr val="000000"/>
                </a:solidFill>
                <a:latin typeface="Times New Roman" panose="02020603050405020304" pitchFamily="18" charset="0"/>
                <a:cs typeface="Times New Roman" panose="02020603050405020304" pitchFamily="18" charset="0"/>
              </a:rPr>
              <a:t>米的正方形花坛四周围上护栏</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接头处忽略不计</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需要准备</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　　</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米护栏。</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3200">
                <a:solidFill>
                  <a:srgbClr val="000000"/>
                </a:solidFill>
                <a:latin typeface="Times New Roman" panose="02020603050405020304" pitchFamily="18" charset="0"/>
                <a:cs typeface="Times New Roman" panose="02020603050405020304" pitchFamily="18" charset="0"/>
              </a:rPr>
              <a:t>A.14	</a:t>
            </a:r>
            <a:r>
              <a:rPr lang="en-US" altLang="zh-CN" sz="3200" smtClean="0">
                <a:solidFill>
                  <a:srgbClr val="000000"/>
                </a:solidFill>
                <a:latin typeface="Times New Roman" panose="02020603050405020304" pitchFamily="18" charset="0"/>
                <a:cs typeface="Times New Roman" panose="02020603050405020304" pitchFamily="18" charset="0"/>
              </a:rPr>
              <a:t>	B.28</a:t>
            </a:r>
            <a:r>
              <a:rPr lang="en-US" altLang="zh-CN" sz="3200">
                <a:solidFill>
                  <a:srgbClr val="000000"/>
                </a:solidFill>
                <a:latin typeface="Times New Roman" panose="02020603050405020304" pitchFamily="18" charset="0"/>
                <a:cs typeface="Times New Roman" panose="02020603050405020304" pitchFamily="18" charset="0"/>
              </a:rPr>
              <a:t>	</a:t>
            </a:r>
            <a:r>
              <a:rPr lang="en-US" altLang="zh-CN" sz="3200" smtClean="0">
                <a:solidFill>
                  <a:srgbClr val="000000"/>
                </a:solidFill>
                <a:latin typeface="Times New Roman" panose="02020603050405020304" pitchFamily="18" charset="0"/>
                <a:cs typeface="Times New Roman" panose="02020603050405020304" pitchFamily="18" charset="0"/>
              </a:rPr>
              <a:t>	C.49</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310229" y="1362053"/>
            <a:ext cx="561179" cy="584775"/>
          </a:xfrm>
          <a:prstGeom prst="rect">
            <a:avLst/>
          </a:prstGeom>
        </p:spPr>
        <p:txBody>
          <a:bodyPr wrap="none">
            <a:spAutoFit/>
          </a:bodyPr>
          <a:lstStyle/>
          <a:p>
            <a:r>
              <a:rPr lang="en-US" altLang="zh-CN" sz="3200">
                <a:solidFill>
                  <a:srgbClr val="FF0000"/>
                </a:solidFill>
                <a:latin typeface="Times New Roman" panose="02020603050405020304" pitchFamily="18" charset="0"/>
              </a:rPr>
              <a:t>A </a:t>
            </a:r>
            <a:endParaRPr lang="zh-CN" altLang="en-US" sz="3200"/>
          </a:p>
        </p:txBody>
      </p:sp>
      <p:sp>
        <p:nvSpPr>
          <p:cNvPr id="9" name="矩形 8"/>
          <p:cNvSpPr/>
          <p:nvPr/>
        </p:nvSpPr>
        <p:spPr>
          <a:xfrm>
            <a:off x="2136032" y="4700921"/>
            <a:ext cx="663964" cy="584775"/>
          </a:xfrm>
          <a:prstGeom prst="rect">
            <a:avLst/>
          </a:prstGeom>
        </p:spPr>
        <p:txBody>
          <a:bodyPr wrap="none">
            <a:spAutoFit/>
          </a:bodyPr>
          <a:lstStyle/>
          <a:p>
            <a:r>
              <a:rPr lang="en-US" altLang="zh-CN" sz="3200" smtClean="0">
                <a:solidFill>
                  <a:srgbClr val="FF0000"/>
                </a:solidFill>
                <a:latin typeface="Times New Roman" panose="02020603050405020304" pitchFamily="18" charset="0"/>
              </a:rPr>
              <a:t>B  </a:t>
            </a:r>
            <a:endParaRPr lang="zh-CN" altLang="en-US" sz="3200"/>
          </a:p>
        </p:txBody>
      </p:sp>
    </p:spTree>
    <p:extLst>
      <p:ext uri="{BB962C8B-B14F-4D97-AF65-F5344CB8AC3E}">
        <p14:creationId xmlns:p14="http://schemas.microsoft.com/office/powerpoint/2010/main" val="260056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能力提升</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p:cNvSpPr>
          <p:nvPr/>
        </p:nvSpPr>
        <p:spPr>
          <a:xfrm>
            <a:off x="450850" y="1106511"/>
            <a:ext cx="112903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3200">
                <a:solidFill>
                  <a:srgbClr val="000000"/>
                </a:solidFill>
                <a:latin typeface="Arial" panose="020B0604020202020204" pitchFamily="34" charset="0"/>
                <a:ea typeface="黑体" panose="02010609060101010101" pitchFamily="49" charset="-122"/>
                <a:cs typeface="Times New Roman" panose="02020603050405020304" pitchFamily="18" charset="0"/>
              </a:rPr>
              <a:t>三、解决问题。</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3200">
                <a:solidFill>
                  <a:srgbClr val="000000"/>
                </a:solidFill>
                <a:latin typeface="Times New Roman" panose="02020603050405020304" pitchFamily="18" charset="0"/>
                <a:cs typeface="Times New Roman" panose="02020603050405020304" pitchFamily="18" charset="0"/>
              </a:rPr>
              <a:t>一个长方形</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如果它的宽不变</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长减少</a:t>
            </a:r>
            <a:r>
              <a:rPr lang="en-US" altLang="zh-CN" sz="3200">
                <a:solidFill>
                  <a:srgbClr val="000000"/>
                </a:solidFill>
                <a:latin typeface="Times New Roman" panose="02020603050405020304" pitchFamily="18" charset="0"/>
                <a:cs typeface="Times New Roman" panose="02020603050405020304" pitchFamily="18" charset="0"/>
              </a:rPr>
              <a:t>5</a:t>
            </a:r>
            <a:r>
              <a:rPr lang="zh-CN" altLang="zh-CN" sz="3200">
                <a:solidFill>
                  <a:srgbClr val="000000"/>
                </a:solidFill>
                <a:latin typeface="Times New Roman" panose="02020603050405020304" pitchFamily="18" charset="0"/>
                <a:cs typeface="Times New Roman" panose="02020603050405020304" pitchFamily="18" charset="0"/>
              </a:rPr>
              <a:t>分米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它的面积就减少</a:t>
            </a:r>
            <a:r>
              <a:rPr lang="en-US" altLang="zh-CN" sz="3200">
                <a:solidFill>
                  <a:srgbClr val="000000"/>
                </a:solidFill>
                <a:latin typeface="Times New Roman" panose="02020603050405020304" pitchFamily="18" charset="0"/>
                <a:cs typeface="Times New Roman" panose="02020603050405020304" pitchFamily="18" charset="0"/>
              </a:rPr>
              <a:t>30</a:t>
            </a:r>
            <a:r>
              <a:rPr lang="zh-CN" altLang="zh-CN" sz="3200">
                <a:solidFill>
                  <a:srgbClr val="000000"/>
                </a:solidFill>
                <a:latin typeface="Times New Roman" panose="02020603050405020304" pitchFamily="18" charset="0"/>
                <a:cs typeface="Times New Roman" panose="02020603050405020304" pitchFamily="18" charset="0"/>
              </a:rPr>
              <a:t>平方分米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如果它的长不变</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宽增加</a:t>
            </a:r>
            <a:r>
              <a:rPr lang="en-US" altLang="zh-CN" sz="3200">
                <a:solidFill>
                  <a:srgbClr val="000000"/>
                </a:solidFill>
                <a:latin typeface="Times New Roman" panose="02020603050405020304" pitchFamily="18" charset="0"/>
                <a:cs typeface="Times New Roman" panose="02020603050405020304" pitchFamily="18" charset="0"/>
              </a:rPr>
              <a:t>3</a:t>
            </a:r>
            <a:r>
              <a:rPr lang="zh-CN" altLang="zh-CN" sz="3200">
                <a:solidFill>
                  <a:srgbClr val="000000"/>
                </a:solidFill>
                <a:latin typeface="Times New Roman" panose="02020603050405020304" pitchFamily="18" charset="0"/>
                <a:cs typeface="Times New Roman" panose="02020603050405020304" pitchFamily="18" charset="0"/>
              </a:rPr>
              <a:t>分米</a:t>
            </a:r>
            <a:r>
              <a:rPr lang="en-US" altLang="zh-CN" sz="3200">
                <a:solidFill>
                  <a:srgbClr val="000000"/>
                </a:solidFill>
                <a:latin typeface="Times New Roman" panose="02020603050405020304" pitchFamily="18" charset="0"/>
                <a:cs typeface="Times New Roman" panose="02020603050405020304" pitchFamily="18" charset="0"/>
              </a:rPr>
              <a:t>,</a:t>
            </a:r>
            <a:r>
              <a:rPr lang="zh-CN" altLang="zh-CN" sz="3200">
                <a:solidFill>
                  <a:srgbClr val="000000"/>
                </a:solidFill>
                <a:latin typeface="Times New Roman" panose="02020603050405020304" pitchFamily="18" charset="0"/>
                <a:cs typeface="Times New Roman" panose="02020603050405020304" pitchFamily="18" charset="0"/>
              </a:rPr>
              <a:t>它的面积就增加</a:t>
            </a:r>
            <a:r>
              <a:rPr lang="en-US" altLang="zh-CN" sz="3200">
                <a:solidFill>
                  <a:srgbClr val="000000"/>
                </a:solidFill>
                <a:latin typeface="Times New Roman" panose="02020603050405020304" pitchFamily="18" charset="0"/>
                <a:cs typeface="Times New Roman" panose="02020603050405020304" pitchFamily="18" charset="0"/>
              </a:rPr>
              <a:t>60</a:t>
            </a:r>
            <a:r>
              <a:rPr lang="zh-CN" altLang="zh-CN" sz="3200">
                <a:solidFill>
                  <a:srgbClr val="000000"/>
                </a:solidFill>
                <a:latin typeface="Times New Roman" panose="02020603050405020304" pitchFamily="18" charset="0"/>
                <a:cs typeface="Times New Roman" panose="02020603050405020304" pitchFamily="18" charset="0"/>
              </a:rPr>
              <a:t>平方分米。这个长方形的面积是多少</a:t>
            </a:r>
            <a:r>
              <a:rPr lang="en-US" altLang="zh-CN" sz="3200">
                <a:solidFill>
                  <a:srgbClr val="000000"/>
                </a:solidFill>
                <a:latin typeface="Times New Roman" panose="02020603050405020304" pitchFamily="18" charset="0"/>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p:cNvSpPr>
          <p:nvPr/>
        </p:nvSpPr>
        <p:spPr>
          <a:xfrm>
            <a:off x="450850" y="3600646"/>
            <a:ext cx="11290300" cy="180857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3200">
                <a:solidFill>
                  <a:srgbClr val="FF0000"/>
                </a:solidFill>
                <a:latin typeface="Times New Roman" panose="02020603050405020304" pitchFamily="18" charset="0"/>
                <a:cs typeface="Times New Roman" panose="02020603050405020304" pitchFamily="18" charset="0"/>
              </a:rPr>
              <a:t>宽</a:t>
            </a:r>
            <a:r>
              <a:rPr lang="en-US" altLang="zh-CN" sz="3200">
                <a:solidFill>
                  <a:srgbClr val="FF0000"/>
                </a:solidFill>
                <a:latin typeface="Times New Roman" panose="02020603050405020304" pitchFamily="18" charset="0"/>
                <a:cs typeface="Times New Roman" panose="02020603050405020304" pitchFamily="18" charset="0"/>
              </a:rPr>
              <a:t>:30</a:t>
            </a:r>
            <a:r>
              <a:rPr lang="en-US" altLang="zh-CN" sz="3200">
                <a:solidFill>
                  <a:srgbClr val="FF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a:solidFill>
                  <a:srgbClr val="FF0000"/>
                </a:solidFill>
                <a:latin typeface="Times New Roman" panose="02020603050405020304" pitchFamily="18" charset="0"/>
                <a:cs typeface="Times New Roman" panose="02020603050405020304" pitchFamily="18" charset="0"/>
              </a:rPr>
              <a:t>5=6(</a:t>
            </a:r>
            <a:r>
              <a:rPr lang="zh-CN" altLang="zh-CN" sz="3200">
                <a:solidFill>
                  <a:srgbClr val="FF0000"/>
                </a:solidFill>
                <a:latin typeface="Times New Roman" panose="02020603050405020304" pitchFamily="18" charset="0"/>
                <a:cs typeface="Times New Roman" panose="02020603050405020304" pitchFamily="18" charset="0"/>
              </a:rPr>
              <a:t>分米</a:t>
            </a:r>
            <a:r>
              <a:rPr lang="en-US" altLang="zh-CN" sz="3200">
                <a:solidFill>
                  <a:srgbClr val="FF0000"/>
                </a:solidFill>
                <a:latin typeface="Times New Roman" panose="02020603050405020304" pitchFamily="18" charset="0"/>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3200">
                <a:solidFill>
                  <a:srgbClr val="FF0000"/>
                </a:solidFill>
                <a:latin typeface="Times New Roman" panose="02020603050405020304" pitchFamily="18" charset="0"/>
                <a:cs typeface="Times New Roman" panose="02020603050405020304" pitchFamily="18" charset="0"/>
              </a:rPr>
              <a:t>长</a:t>
            </a:r>
            <a:r>
              <a:rPr lang="en-US" altLang="zh-CN" sz="3200">
                <a:solidFill>
                  <a:srgbClr val="FF0000"/>
                </a:solidFill>
                <a:latin typeface="Times New Roman" panose="02020603050405020304" pitchFamily="18" charset="0"/>
                <a:cs typeface="Times New Roman" panose="02020603050405020304" pitchFamily="18" charset="0"/>
              </a:rPr>
              <a:t>:60</a:t>
            </a:r>
            <a:r>
              <a:rPr lang="en-US" altLang="zh-CN" sz="3200">
                <a:solidFill>
                  <a:srgbClr val="FF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a:solidFill>
                  <a:srgbClr val="FF0000"/>
                </a:solidFill>
                <a:latin typeface="Times New Roman" panose="02020603050405020304" pitchFamily="18" charset="0"/>
                <a:cs typeface="Times New Roman" panose="02020603050405020304" pitchFamily="18" charset="0"/>
              </a:rPr>
              <a:t>3=20(</a:t>
            </a:r>
            <a:r>
              <a:rPr lang="zh-CN" altLang="zh-CN" sz="3200">
                <a:solidFill>
                  <a:srgbClr val="FF0000"/>
                </a:solidFill>
                <a:latin typeface="Times New Roman" panose="02020603050405020304" pitchFamily="18" charset="0"/>
                <a:cs typeface="Times New Roman" panose="02020603050405020304" pitchFamily="18" charset="0"/>
              </a:rPr>
              <a:t>分米</a:t>
            </a:r>
            <a:r>
              <a:rPr lang="en-US" altLang="zh-CN" sz="3200">
                <a:solidFill>
                  <a:srgbClr val="FF0000"/>
                </a:solidFill>
                <a:latin typeface="Times New Roman" panose="02020603050405020304" pitchFamily="18" charset="0"/>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3200">
                <a:solidFill>
                  <a:srgbClr val="FF0000"/>
                </a:solidFill>
                <a:latin typeface="Times New Roman" panose="02020603050405020304" pitchFamily="18" charset="0"/>
                <a:cs typeface="Times New Roman" panose="02020603050405020304" pitchFamily="18" charset="0"/>
              </a:rPr>
              <a:t>面积</a:t>
            </a:r>
            <a:r>
              <a:rPr lang="en-US" altLang="zh-CN" sz="3200">
                <a:solidFill>
                  <a:srgbClr val="FF0000"/>
                </a:solidFill>
                <a:latin typeface="Times New Roman" panose="02020603050405020304" pitchFamily="18" charset="0"/>
                <a:cs typeface="Times New Roman" panose="02020603050405020304" pitchFamily="18" charset="0"/>
              </a:rPr>
              <a:t>:20×6=120(</a:t>
            </a:r>
            <a:r>
              <a:rPr lang="zh-CN" altLang="zh-CN" sz="3200">
                <a:solidFill>
                  <a:srgbClr val="FF0000"/>
                </a:solidFill>
                <a:latin typeface="Times New Roman" panose="02020603050405020304" pitchFamily="18" charset="0"/>
                <a:cs typeface="Times New Roman" panose="02020603050405020304" pitchFamily="18" charset="0"/>
              </a:rPr>
              <a:t>平方分米</a:t>
            </a:r>
            <a:r>
              <a:rPr lang="en-US" altLang="zh-CN" sz="3200">
                <a:solidFill>
                  <a:srgbClr val="FF0000"/>
                </a:solidFill>
                <a:latin typeface="Times New Roman" panose="02020603050405020304" pitchFamily="18" charset="0"/>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a:solidFill>
                    <a:schemeClr val="accent2"/>
                  </a:solidFill>
                  <a:latin typeface="华文隶书" panose="02010800040101010101" pitchFamily="2" charset="-122"/>
                  <a:ea typeface="华文隶书" panose="02010800040101010101" pitchFamily="2" charset="-122"/>
                </a:rPr>
                <a:t>智慧拓展</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p:cNvSpPr>
          <p:nvPr/>
        </p:nvSpPr>
        <p:spPr>
          <a:xfrm>
            <a:off x="450850" y="958393"/>
            <a:ext cx="11290300" cy="1195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3200">
                <a:solidFill>
                  <a:srgbClr val="000000"/>
                </a:solidFill>
                <a:latin typeface="Arial" panose="020B0604020202020204" pitchFamily="34" charset="0"/>
                <a:ea typeface="黑体" panose="02010609060101010101" pitchFamily="49" charset="-122"/>
                <a:cs typeface="Times New Roman" panose="02020603050405020304" pitchFamily="18" charset="0"/>
              </a:rPr>
              <a:t>四、请你用三种不同的方法在下面的棋盘上添上一颗棋子使它与原本的棋子组成轴对称图形。</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MM3LRQ17.eps" descr="id:2147490805;FounderCES"/>
          <p:cNvPicPr/>
          <p:nvPr/>
        </p:nvPicPr>
        <p:blipFill>
          <a:blip r:embed="rId3">
            <a:clrChange>
              <a:clrFrom>
                <a:srgbClr val="FFFFFF"/>
              </a:clrFrom>
              <a:clrTo>
                <a:srgbClr val="FFFFFF">
                  <a:alpha val="0"/>
                </a:srgbClr>
              </a:clrTo>
            </a:clrChange>
          </a:blip>
          <a:stretch>
            <a:fillRect/>
          </a:stretch>
        </p:blipFill>
        <p:spPr>
          <a:xfrm>
            <a:off x="3062462" y="2154105"/>
            <a:ext cx="6055493" cy="1657597"/>
          </a:xfrm>
          <a:prstGeom prst="rect">
            <a:avLst/>
          </a:prstGeom>
        </p:spPr>
      </p:pic>
      <p:sp>
        <p:nvSpPr>
          <p:cNvPr id="3" name="矩形 2"/>
          <p:cNvSpPr>
            <a:spLocks/>
          </p:cNvSpPr>
          <p:nvPr/>
        </p:nvSpPr>
        <p:spPr>
          <a:xfrm>
            <a:off x="450850" y="4056758"/>
            <a:ext cx="2611612"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sz="3200">
                <a:solidFill>
                  <a:srgbClr val="FF0000"/>
                </a:solidFill>
                <a:latin typeface="Times New Roman" panose="02020603050405020304" pitchFamily="18" charset="0"/>
                <a:cs typeface="Times New Roman" panose="02020603050405020304" pitchFamily="18" charset="0"/>
              </a:rPr>
              <a:t>(</a:t>
            </a:r>
            <a:r>
              <a:rPr lang="zh-CN" altLang="zh-CN" sz="3200">
                <a:solidFill>
                  <a:srgbClr val="FF0000"/>
                </a:solidFill>
                <a:latin typeface="Times New Roman" panose="02020603050405020304" pitchFamily="18" charset="0"/>
                <a:cs typeface="Times New Roman" panose="02020603050405020304" pitchFamily="18" charset="0"/>
              </a:rPr>
              <a:t>答案不唯一</a:t>
            </a:r>
            <a:r>
              <a:rPr lang="en-US" altLang="zh-CN" sz="3200" smtClean="0">
                <a:solidFill>
                  <a:srgbClr val="FF0000"/>
                </a:solidFill>
                <a:latin typeface="Times New Roman" panose="02020603050405020304" pitchFamily="18" charset="0"/>
                <a:cs typeface="Times New Roman" panose="02020603050405020304" pitchFamily="18" charset="0"/>
              </a:rPr>
              <a:t>) </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MM3LRQ96.eps" descr="id:2147484794;FounderCES"/>
          <p:cNvPicPr/>
          <p:nvPr/>
        </p:nvPicPr>
        <p:blipFill>
          <a:blip r:embed="rId4">
            <a:duotone>
              <a:srgbClr val="DA1F28">
                <a:shade val="45000"/>
                <a:satMod val="135000"/>
              </a:srgbClr>
              <a:prstClr val="white"/>
            </a:duotone>
            <a:clrChange>
              <a:clrFrom>
                <a:srgbClr val="FFFFFF"/>
              </a:clrFrom>
              <a:clrTo>
                <a:srgbClr val="FFFFFF">
                  <a:alpha val="0"/>
                </a:srgbClr>
              </a:clrTo>
            </a:clrChange>
          </a:blip>
          <a:stretch>
            <a:fillRect/>
          </a:stretch>
        </p:blipFill>
        <p:spPr>
          <a:xfrm>
            <a:off x="3301156" y="4138727"/>
            <a:ext cx="5578104" cy="1737373"/>
          </a:xfrm>
          <a:prstGeom prst="rect">
            <a:avLst/>
          </a:prstGeom>
        </p:spPr>
      </p:pic>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docProps/app.xml><?xml version="1.0" encoding="utf-8"?>
<Properties xmlns="http://schemas.openxmlformats.org/officeDocument/2006/extended-properties" xmlns:vt="http://schemas.openxmlformats.org/officeDocument/2006/docPropsVTypes">
  <Template>新模板</Template>
  <TotalTime>357</TotalTime>
  <Words>436</Words>
  <Application>Microsoft Office PowerPoint</Application>
  <PresentationFormat>宽屏</PresentationFormat>
  <Paragraphs>39</Paragraphs>
  <Slides>10</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10</vt:i4>
      </vt:variant>
    </vt:vector>
  </HeadingPairs>
  <TitlesOfParts>
    <vt:vector size="26" baseType="lpstr">
      <vt:lpstr>NEU-BZ-S92</vt:lpstr>
      <vt:lpstr>方正书宋_GBK</vt:lpstr>
      <vt:lpstr>黑体</vt:lpstr>
      <vt:lpstr>华文琥珀</vt:lpstr>
      <vt:lpstr>华文隶书</vt:lpstr>
      <vt:lpstr>华文新魏</vt:lpstr>
      <vt:lpstr>隶书</vt:lpstr>
      <vt:lpstr>宋体</vt:lpstr>
      <vt:lpstr>微软雅黑</vt:lpstr>
      <vt:lpstr>Arial</vt:lpstr>
      <vt:lpstr>Calibri</vt:lpstr>
      <vt:lpstr>Cambria Math</vt:lpstr>
      <vt:lpstr>Times New Roman</vt:lpstr>
      <vt:lpstr>Office 主题</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47</cp:revision>
  <dcterms:created xsi:type="dcterms:W3CDTF">2021-07-19T03:09:34Z</dcterms:created>
  <dcterms:modified xsi:type="dcterms:W3CDTF">2026-02-11T09:55:21Z</dcterms:modified>
</cp:coreProperties>
</file>